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theme/themeOverride3.xml" ContentType="application/vnd.openxmlformats-officedocument.themeOverride+xml"/>
  <Override PartName="/ppt/notesSlides/notesSlide18.xml" ContentType="application/vnd.openxmlformats-officedocument.presentationml.notesSlide+xml"/>
  <Override PartName="/ppt/charts/chart11.xml" ContentType="application/vnd.openxmlformats-officedocument.drawingml.chart+xml"/>
  <Override PartName="/ppt/theme/themeOverride4.xml" ContentType="application/vnd.openxmlformats-officedocument.themeOverride+xml"/>
  <Override PartName="/ppt/charts/chart12.xml" ContentType="application/vnd.openxmlformats-officedocument.drawingml.chart+xml"/>
  <Override PartName="/ppt/theme/themeOverride5.xml" ContentType="application/vnd.openxmlformats-officedocument.themeOverride+xml"/>
  <Override PartName="/ppt/notesSlides/notesSlide1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5.xml" ContentType="application/vnd.openxmlformats-officedocument.drawingml.chart+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24.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25.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3.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4.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34.xml" ContentType="application/vnd.openxmlformats-officedocument.presentationml.notesSlide+xml"/>
  <Override PartName="/ppt/charts/chart29.xml" ContentType="application/vnd.openxmlformats-officedocument.drawingml.chart+xml"/>
  <Override PartName="/ppt/notesSlides/notesSlide35.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notesSlides/notesSlide36.xml" ContentType="application/vnd.openxmlformats-officedocument.presentationml.notesSlide+xml"/>
  <Override PartName="/ppt/charts/chart33.xml" ContentType="application/vnd.openxmlformats-officedocument.drawingml.chart+xml"/>
  <Override PartName="/ppt/notesSlides/notesSlide37.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38.xml" ContentType="application/vnd.openxmlformats-officedocument.presentationml.notesSlide+xml"/>
  <Override PartName="/ppt/charts/chart37.xml" ContentType="application/vnd.openxmlformats-officedocument.drawingml.chart+xml"/>
  <Override PartName="/ppt/notesSlides/notesSlide39.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40.xml" ContentType="application/vnd.openxmlformats-officedocument.presentationml.notesSlide+xml"/>
  <Override PartName="/ppt/charts/chart41.xml" ContentType="application/vnd.openxmlformats-officedocument.drawingml.chart+xml"/>
  <Override PartName="/ppt/theme/themeOverride6.xml" ContentType="application/vnd.openxmlformats-officedocument.themeOverride+xml"/>
  <Override PartName="/ppt/charts/chart42.xml" ContentType="application/vnd.openxmlformats-officedocument.drawingml.chart+xml"/>
  <Override PartName="/ppt/theme/themeOverride7.xml" ContentType="application/vnd.openxmlformats-officedocument.themeOverride+xml"/>
  <Override PartName="/ppt/notesSlides/notesSlide41.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notesSlides/notesSlide42.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notesSlides/notesSlide4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notesSlides/notesSlide44.xml" ContentType="application/vnd.openxmlformats-officedocument.presentationml.notesSlide+xml"/>
  <Override PartName="/ppt/charts/chart49.xml" ContentType="application/vnd.openxmlformats-officedocument.drawingml.chart+xml"/>
  <Override PartName="/ppt/notesSlides/notesSlide45.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 id="2147483713" r:id="rId3"/>
  </p:sldMasterIdLst>
  <p:notesMasterIdLst>
    <p:notesMasterId r:id="rId80"/>
  </p:notesMasterIdLst>
  <p:handoutMasterIdLst>
    <p:handoutMasterId r:id="rId81"/>
  </p:handoutMasterIdLst>
  <p:sldIdLst>
    <p:sldId id="451" r:id="rId4"/>
    <p:sldId id="629" r:id="rId5"/>
    <p:sldId id="452" r:id="rId6"/>
    <p:sldId id="670" r:id="rId7"/>
    <p:sldId id="454" r:id="rId8"/>
    <p:sldId id="698" r:id="rId9"/>
    <p:sldId id="655" r:id="rId10"/>
    <p:sldId id="731" r:id="rId11"/>
    <p:sldId id="732" r:id="rId12"/>
    <p:sldId id="669" r:id="rId13"/>
    <p:sldId id="460" r:id="rId14"/>
    <p:sldId id="702" r:id="rId15"/>
    <p:sldId id="704" r:id="rId16"/>
    <p:sldId id="408" r:id="rId17"/>
    <p:sldId id="712" r:id="rId18"/>
    <p:sldId id="713" r:id="rId19"/>
    <p:sldId id="706" r:id="rId20"/>
    <p:sldId id="708" r:id="rId21"/>
    <p:sldId id="709" r:id="rId22"/>
    <p:sldId id="405" r:id="rId23"/>
    <p:sldId id="688" r:id="rId24"/>
    <p:sldId id="689" r:id="rId25"/>
    <p:sldId id="697" r:id="rId26"/>
    <p:sldId id="692" r:id="rId27"/>
    <p:sldId id="693" r:id="rId28"/>
    <p:sldId id="559" r:id="rId29"/>
    <p:sldId id="486" r:id="rId30"/>
    <p:sldId id="467" r:id="rId31"/>
    <p:sldId id="466" r:id="rId32"/>
    <p:sldId id="474" r:id="rId33"/>
    <p:sldId id="472" r:id="rId34"/>
    <p:sldId id="473" r:id="rId35"/>
    <p:sldId id="489" r:id="rId36"/>
    <p:sldId id="728" r:id="rId37"/>
    <p:sldId id="729" r:id="rId38"/>
    <p:sldId id="730" r:id="rId39"/>
    <p:sldId id="673" r:id="rId40"/>
    <p:sldId id="491" r:id="rId41"/>
    <p:sldId id="701" r:id="rId42"/>
    <p:sldId id="672" r:id="rId43"/>
    <p:sldId id="733" r:id="rId44"/>
    <p:sldId id="734" r:id="rId45"/>
    <p:sldId id="735" r:id="rId46"/>
    <p:sldId id="736" r:id="rId47"/>
    <p:sldId id="737" r:id="rId48"/>
    <p:sldId id="738" r:id="rId49"/>
    <p:sldId id="739" r:id="rId50"/>
    <p:sldId id="740" r:id="rId51"/>
    <p:sldId id="741" r:id="rId52"/>
    <p:sldId id="742" r:id="rId53"/>
    <p:sldId id="743" r:id="rId54"/>
    <p:sldId id="744" r:id="rId55"/>
    <p:sldId id="745" r:id="rId56"/>
    <p:sldId id="746" r:id="rId57"/>
    <p:sldId id="747" r:id="rId58"/>
    <p:sldId id="756" r:id="rId59"/>
    <p:sldId id="752" r:id="rId60"/>
    <p:sldId id="753" r:id="rId61"/>
    <p:sldId id="754" r:id="rId62"/>
    <p:sldId id="755" r:id="rId63"/>
    <p:sldId id="748" r:id="rId64"/>
    <p:sldId id="749" r:id="rId65"/>
    <p:sldId id="750" r:id="rId66"/>
    <p:sldId id="751" r:id="rId67"/>
    <p:sldId id="567" r:id="rId68"/>
    <p:sldId id="758" r:id="rId69"/>
    <p:sldId id="759" r:id="rId70"/>
    <p:sldId id="760" r:id="rId71"/>
    <p:sldId id="761" r:id="rId72"/>
    <p:sldId id="762" r:id="rId73"/>
    <p:sldId id="763" r:id="rId74"/>
    <p:sldId id="764" r:id="rId75"/>
    <p:sldId id="765" r:id="rId76"/>
    <p:sldId id="766" r:id="rId77"/>
    <p:sldId id="767" r:id="rId78"/>
    <p:sldId id="757" r:id="rId79"/>
  </p:sldIdLst>
  <p:sldSz cx="9144000" cy="6858000" type="letter"/>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76" userDrawn="1">
          <p15:clr>
            <a:srgbClr val="A4A3A4"/>
          </p15:clr>
        </p15:guide>
        <p15:guide id="2" pos="2880" userDrawn="1">
          <p15:clr>
            <a:srgbClr val="A4A3A4"/>
          </p15:clr>
        </p15:guide>
        <p15:guide id="3" orient="horz" pos="2160" userDrawn="1">
          <p15:clr>
            <a:srgbClr val="A4A3A4"/>
          </p15:clr>
        </p15:guide>
        <p15:guide id="4" orient="horz" pos="2319" userDrawn="1">
          <p15:clr>
            <a:srgbClr val="A4A3A4"/>
          </p15:clr>
        </p15:guide>
        <p15:guide id="5" orient="horz" pos="2500" userDrawn="1">
          <p15:clr>
            <a:srgbClr val="A4A3A4"/>
          </p15:clr>
        </p15:guide>
        <p15:guide id="6" orient="horz" pos="436" userDrawn="1">
          <p15:clr>
            <a:srgbClr val="A4A3A4"/>
          </p15:clr>
        </p15:guide>
        <p15:guide id="7" orient="horz" pos="527" userDrawn="1">
          <p15:clr>
            <a:srgbClr val="A4A3A4"/>
          </p15:clr>
        </p15:guide>
        <p15:guide id="8" orient="horz" pos="61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s Sanchez Moguel" initials="ASM" lastIdx="68" clrIdx="0">
    <p:extLst/>
  </p:cmAuthor>
  <p:cmAuthor id="2" name="Andres Eduardo Sanchez Moguel" initials="AESM" lastIdx="79" clrIdx="1">
    <p:extLst/>
  </p:cmAuthor>
  <p:cmAuthor id="3" name="Unidad de Evaluación del SEN" initials="UESEN" lastIdx="2" clrIdx="2">
    <p:extLst/>
  </p:cmAuthor>
  <p:cmAuthor id="4" name="Marisela Garcia Pacheco" initials="MGP" lastIdx="60" clrIdx="3">
    <p:extLst/>
  </p:cmAuthor>
  <p:cmAuthor id="5" name="Mariana Zuniga Garcia" initials="MZG" lastIdx="98" clrIdx="4">
    <p:extLst>
      <p:ext uri="{19B8F6BF-5375-455C-9EA6-DF929625EA0E}">
        <p15:presenceInfo xmlns:p15="http://schemas.microsoft.com/office/powerpoint/2012/main" userId="S-1-5-21-1268683857-3413048154-3417360476-3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2A77"/>
    <a:srgbClr val="C55A11"/>
    <a:srgbClr val="FFFFFF"/>
    <a:srgbClr val="CC0671"/>
    <a:srgbClr val="9B0054"/>
    <a:srgbClr val="002060"/>
    <a:srgbClr val="9A528E"/>
    <a:srgbClr val="5C0030"/>
    <a:srgbClr val="9A2A77"/>
    <a:srgbClr val="C800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03" autoAdjust="0"/>
    <p:restoredTop sz="96387" autoAdjust="0"/>
  </p:normalViewPr>
  <p:slideViewPr>
    <p:cSldViewPr snapToGrid="0" showGuides="1">
      <p:cViewPr varScale="1">
        <p:scale>
          <a:sx n="111" d="100"/>
          <a:sy n="111" d="100"/>
        </p:scale>
        <p:origin x="1236" y="102"/>
      </p:cViewPr>
      <p:guideLst>
        <p:guide pos="476"/>
        <p:guide pos="2880"/>
        <p:guide orient="horz" pos="2160"/>
        <p:guide orient="horz" pos="2319"/>
        <p:guide orient="horz" pos="2500"/>
        <p:guide orient="horz" pos="436"/>
        <p:guide orient="horz" pos="527"/>
        <p:guide orient="horz" pos="618"/>
      </p:guideLst>
    </p:cSldViewPr>
  </p:slideViewPr>
  <p:notesTextViewPr>
    <p:cViewPr>
      <p:scale>
        <a:sx n="200" d="100"/>
        <a:sy n="200" d="100"/>
      </p:scale>
      <p:origin x="0" y="0"/>
    </p:cViewPr>
  </p:notesTextViewPr>
  <p:sorterViewPr>
    <p:cViewPr>
      <p:scale>
        <a:sx n="140" d="100"/>
        <a:sy n="140" d="100"/>
      </p:scale>
      <p:origin x="0" y="-19204"/>
    </p:cViewPr>
  </p:sorterViewPr>
  <p:notesViewPr>
    <p:cSldViewPr snapToGrid="0" showGuides="1">
      <p:cViewPr varScale="1">
        <p:scale>
          <a:sx n="97" d="100"/>
          <a:sy n="97" d="100"/>
        </p:scale>
        <p:origin x="4304" y="2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 Id="rId8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Aguascalientes.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Aguascalientes.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Aguascalientes.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Aguascalientes.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Aguascalient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09.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Aguascalientes.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Aguascalientes.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Aguascalientes.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Aguascalientes.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Aguascalientes.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Aguascalientes.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Aguascalientes.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Aguascalientes.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Aguascalientes.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Aguascalient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Aguascalientes.xlsx" TargetMode="External"/></Relationships>
</file>

<file path=ppt/charts/_rels/chart4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6.xml"/></Relationships>
</file>

<file path=ppt/charts/_rels/chart4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7.xml"/></Relationships>
</file>

<file path=ppt/charts/_rels/chart4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Aguascalientes.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Aguascalientes.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Aguascalientes.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Aguascalientes.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Aguascalientes.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Aguascalientes.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Aguascalient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Aguascalientes.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Aguascalientes.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Aguascalient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_ENTIDAD_INT_!$C$2:$C$31</c:f>
              <c:numCache>
                <c:formatCode>General</c:formatCode>
                <c:ptCount val="30"/>
                <c:pt idx="0">
                  <c:v>445.642</c:v>
                </c:pt>
                <c:pt idx="1">
                  <c:v>472.24900000000002</c:v>
                </c:pt>
                <c:pt idx="2">
                  <c:v>475.23899999999998</c:v>
                </c:pt>
                <c:pt idx="3">
                  <c:v>479.05</c:v>
                </c:pt>
                <c:pt idx="4">
                  <c:v>485.43299999999999</c:v>
                </c:pt>
                <c:pt idx="5">
                  <c:v>482.05500000000001</c:v>
                </c:pt>
                <c:pt idx="6">
                  <c:v>485.43799999999999</c:v>
                </c:pt>
                <c:pt idx="7">
                  <c:v>490.43799999999999</c:v>
                </c:pt>
                <c:pt idx="8">
                  <c:v>491.23399999999998</c:v>
                </c:pt>
                <c:pt idx="9">
                  <c:v>491.63200000000001</c:v>
                </c:pt>
                <c:pt idx="10">
                  <c:v>492.22899999999998</c:v>
                </c:pt>
                <c:pt idx="11">
                  <c:v>490.43799999999999</c:v>
                </c:pt>
                <c:pt idx="12">
                  <c:v>491.43799999999999</c:v>
                </c:pt>
                <c:pt idx="13">
                  <c:v>498.214</c:v>
                </c:pt>
                <c:pt idx="14">
                  <c:v>493.851</c:v>
                </c:pt>
                <c:pt idx="15">
                  <c:v>493.05500000000001</c:v>
                </c:pt>
                <c:pt idx="16">
                  <c:v>494.25400000000002</c:v>
                </c:pt>
                <c:pt idx="17">
                  <c:v>501.44299999999998</c:v>
                </c:pt>
                <c:pt idx="18">
                  <c:v>501.24400000000003</c:v>
                </c:pt>
                <c:pt idx="19">
                  <c:v>504.03500000000003</c:v>
                </c:pt>
                <c:pt idx="20">
                  <c:v>505.637</c:v>
                </c:pt>
                <c:pt idx="21">
                  <c:v>506.43799999999999</c:v>
                </c:pt>
                <c:pt idx="22">
                  <c:v>508.23899999999998</c:v>
                </c:pt>
                <c:pt idx="23">
                  <c:v>509.23399999999998</c:v>
                </c:pt>
                <c:pt idx="24">
                  <c:v>510.83100000000002</c:v>
                </c:pt>
                <c:pt idx="25">
                  <c:v>509.637</c:v>
                </c:pt>
                <c:pt idx="26">
                  <c:v>510.04</c:v>
                </c:pt>
                <c:pt idx="27">
                  <c:v>510.44299999999998</c:v>
                </c:pt>
                <c:pt idx="28">
                  <c:v>508.45299999999997</c:v>
                </c:pt>
                <c:pt idx="29">
                  <c:v>533.23900000000003</c:v>
                </c:pt>
              </c:numCache>
            </c:numRef>
          </c:val>
          <c:smooth val="0"/>
          <c:extLst>
            <c:ext xmlns:c16="http://schemas.microsoft.com/office/drawing/2014/chart" uri="{C3380CC4-5D6E-409C-BE32-E72D297353CC}">
              <c16:uniqueId val="{00000000-8A99-4329-A983-BB00794AC804}"/>
            </c:ext>
          </c:extLst>
        </c:ser>
        <c:ser>
          <c:idx val="1"/>
          <c:order val="1"/>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_ENTIDAD_INT_!$D$2:$D$31</c:f>
              <c:numCache>
                <c:formatCode>General</c:formatCode>
                <c:ptCount val="30"/>
                <c:pt idx="0">
                  <c:v>462.358</c:v>
                </c:pt>
                <c:pt idx="1">
                  <c:v>491.75099999999998</c:v>
                </c:pt>
                <c:pt idx="2">
                  <c:v>490.76100000000002</c:v>
                </c:pt>
                <c:pt idx="3">
                  <c:v>498.95</c:v>
                </c:pt>
                <c:pt idx="4">
                  <c:v>498.56700000000001</c:v>
                </c:pt>
                <c:pt idx="5">
                  <c:v>503.94499999999999</c:v>
                </c:pt>
                <c:pt idx="6">
                  <c:v>500.56200000000001</c:v>
                </c:pt>
                <c:pt idx="7">
                  <c:v>505.56200000000001</c:v>
                </c:pt>
                <c:pt idx="8">
                  <c:v>504.76600000000002</c:v>
                </c:pt>
                <c:pt idx="9">
                  <c:v>504.36799999999999</c:v>
                </c:pt>
                <c:pt idx="10">
                  <c:v>503.77100000000002</c:v>
                </c:pt>
                <c:pt idx="11">
                  <c:v>505.56200000000001</c:v>
                </c:pt>
                <c:pt idx="12">
                  <c:v>506.56200000000001</c:v>
                </c:pt>
                <c:pt idx="13">
                  <c:v>503.786</c:v>
                </c:pt>
                <c:pt idx="14">
                  <c:v>514.149</c:v>
                </c:pt>
                <c:pt idx="15">
                  <c:v>514.94500000000005</c:v>
                </c:pt>
                <c:pt idx="16">
                  <c:v>515.74599999999998</c:v>
                </c:pt>
                <c:pt idx="17">
                  <c:v>518.55700000000002</c:v>
                </c:pt>
                <c:pt idx="18">
                  <c:v>518.75599999999997</c:v>
                </c:pt>
                <c:pt idx="19">
                  <c:v>517.96500000000003</c:v>
                </c:pt>
                <c:pt idx="20">
                  <c:v>520.36300000000006</c:v>
                </c:pt>
                <c:pt idx="21">
                  <c:v>521.56200000000001</c:v>
                </c:pt>
                <c:pt idx="22">
                  <c:v>523.76099999999997</c:v>
                </c:pt>
                <c:pt idx="23">
                  <c:v>522.76599999999996</c:v>
                </c:pt>
                <c:pt idx="24">
                  <c:v>523.16899999999998</c:v>
                </c:pt>
                <c:pt idx="25">
                  <c:v>524.36300000000006</c:v>
                </c:pt>
                <c:pt idx="26">
                  <c:v>525.96</c:v>
                </c:pt>
                <c:pt idx="27">
                  <c:v>527.55700000000002</c:v>
                </c:pt>
                <c:pt idx="28">
                  <c:v>529.54700000000003</c:v>
                </c:pt>
                <c:pt idx="29">
                  <c:v>548.76099999999997</c:v>
                </c:pt>
              </c:numCache>
            </c:numRef>
          </c:val>
          <c:smooth val="0"/>
          <c:extLst>
            <c:ext xmlns:c16="http://schemas.microsoft.com/office/drawing/2014/chart" uri="{C3380CC4-5D6E-409C-BE32-E72D297353CC}">
              <c16:uniqueId val="{00000001-8A99-4329-A983-BB00794AC804}"/>
            </c:ext>
          </c:extLst>
        </c:ser>
        <c:dLbls>
          <c:showLegendKey val="0"/>
          <c:showVal val="0"/>
          <c:showCatName val="0"/>
          <c:showSerName val="0"/>
          <c:showPercent val="0"/>
          <c:showBubbleSize val="0"/>
        </c:dLbls>
        <c:hiLowLines>
          <c:spPr>
            <a:ln w="12700">
              <a:solidFill>
                <a:srgbClr val="B07CAA"/>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_ENTIDAD_INT_!$E$2:$E$31</c:f>
              <c:numCache>
                <c:formatCode>General</c:formatCode>
                <c:ptCount val="30"/>
                <c:pt idx="0">
                  <c:v>454</c:v>
                </c:pt>
                <c:pt idx="1">
                  <c:v>482</c:v>
                </c:pt>
                <c:pt idx="2">
                  <c:v>483</c:v>
                </c:pt>
                <c:pt idx="3">
                  <c:v>489</c:v>
                </c:pt>
                <c:pt idx="4">
                  <c:v>492</c:v>
                </c:pt>
                <c:pt idx="5">
                  <c:v>493</c:v>
                </c:pt>
                <c:pt idx="6">
                  <c:v>493</c:v>
                </c:pt>
                <c:pt idx="7">
                  <c:v>498</c:v>
                </c:pt>
                <c:pt idx="8">
                  <c:v>498</c:v>
                </c:pt>
                <c:pt idx="9">
                  <c:v>498</c:v>
                </c:pt>
                <c:pt idx="10">
                  <c:v>498</c:v>
                </c:pt>
                <c:pt idx="11">
                  <c:v>498</c:v>
                </c:pt>
                <c:pt idx="12">
                  <c:v>499</c:v>
                </c:pt>
                <c:pt idx="13">
                  <c:v>501</c:v>
                </c:pt>
                <c:pt idx="14">
                  <c:v>504</c:v>
                </c:pt>
                <c:pt idx="15">
                  <c:v>504</c:v>
                </c:pt>
                <c:pt idx="16">
                  <c:v>505</c:v>
                </c:pt>
                <c:pt idx="17">
                  <c:v>510</c:v>
                </c:pt>
                <c:pt idx="18">
                  <c:v>510</c:v>
                </c:pt>
                <c:pt idx="19">
                  <c:v>511</c:v>
                </c:pt>
                <c:pt idx="20">
                  <c:v>513</c:v>
                </c:pt>
                <c:pt idx="21">
                  <c:v>514</c:v>
                </c:pt>
                <c:pt idx="22">
                  <c:v>516</c:v>
                </c:pt>
                <c:pt idx="23">
                  <c:v>516</c:v>
                </c:pt>
                <c:pt idx="24">
                  <c:v>517</c:v>
                </c:pt>
                <c:pt idx="25">
                  <c:v>517</c:v>
                </c:pt>
                <c:pt idx="26">
                  <c:v>518</c:v>
                </c:pt>
                <c:pt idx="27">
                  <c:v>519</c:v>
                </c:pt>
                <c:pt idx="28">
                  <c:v>519</c:v>
                </c:pt>
                <c:pt idx="29">
                  <c:v>541</c:v>
                </c:pt>
              </c:numCache>
            </c:numRef>
          </c:val>
          <c:smooth val="0"/>
          <c:extLst>
            <c:ext xmlns:c16="http://schemas.microsoft.com/office/drawing/2014/chart" uri="{C3380CC4-5D6E-409C-BE32-E72D297353CC}">
              <c16:uniqueId val="{00000002-8A99-4329-A983-BB00794AC804}"/>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440.8</c:v>
                </c:pt>
                <c:pt idx="1">
                  <c:v>465.4</c:v>
                </c:pt>
                <c:pt idx="2">
                  <c:v>498.9</c:v>
                </c:pt>
                <c:pt idx="3">
                  <c:v>537</c:v>
                </c:pt>
              </c:numCache>
            </c:numRef>
          </c:val>
          <c:smooth val="0"/>
          <c:extLst>
            <c:ext xmlns:c16="http://schemas.microsoft.com/office/drawing/2014/chart" uri="{C3380CC4-5D6E-409C-BE32-E72D297353CC}">
              <c16:uniqueId val="{00000000-24BF-4608-BD98-45E3F156ED8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_HHEP25_INT_!$B$2:$B$5</c:f>
              <c:numCache>
                <c:formatCode>General</c:formatCode>
                <c:ptCount val="4"/>
              </c:numCache>
            </c:numRef>
          </c:cat>
          <c:val>
            <c:numRef>
              <c:f>_HHEP25_INT_!$D$2:$D$5</c:f>
              <c:numCache>
                <c:formatCode>General</c:formatCode>
                <c:ptCount val="4"/>
                <c:pt idx="0">
                  <c:v>452.7</c:v>
                </c:pt>
                <c:pt idx="1">
                  <c:v>486</c:v>
                </c:pt>
                <c:pt idx="2">
                  <c:v>513.1</c:v>
                </c:pt>
                <c:pt idx="3">
                  <c:v>541.20000000000005</c:v>
                </c:pt>
              </c:numCache>
            </c:numRef>
          </c:val>
          <c:smooth val="0"/>
          <c:extLst>
            <c:ext xmlns:c16="http://schemas.microsoft.com/office/drawing/2014/chart" uri="{C3380CC4-5D6E-409C-BE32-E72D297353CC}">
              <c16:uniqueId val="{00000000-D837-427C-8A76-0F5D83510B3B}"/>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_HHEP25_INT_!$B$2:$B$5</c:f>
              <c:numCache>
                <c:formatCode>General</c:formatCode>
                <c:ptCount val="4"/>
              </c:numCache>
            </c:numRef>
          </c:cat>
          <c:val>
            <c:numRef>
              <c:f>_HHEP25_INT_!$E$2:$E$5</c:f>
              <c:numCache>
                <c:formatCode>General</c:formatCode>
                <c:ptCount val="4"/>
                <c:pt idx="0">
                  <c:v>448.8</c:v>
                </c:pt>
                <c:pt idx="1">
                  <c:v>479.9</c:v>
                </c:pt>
                <c:pt idx="2">
                  <c:v>507</c:v>
                </c:pt>
                <c:pt idx="3">
                  <c:v>535.79999999999995</c:v>
                </c:pt>
              </c:numCache>
            </c:numRef>
          </c:val>
          <c:smooth val="0"/>
          <c:extLst>
            <c:ext xmlns:c16="http://schemas.microsoft.com/office/drawing/2014/chart" uri="{C3380CC4-5D6E-409C-BE32-E72D297353CC}">
              <c16:uniqueId val="{00000001-D837-427C-8A76-0F5D83510B3B}"/>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_HHEP25_INT_!$B$2:$B$5</c:f>
              <c:numCache>
                <c:formatCode>General</c:formatCode>
                <c:ptCount val="4"/>
              </c:numCache>
            </c:numRef>
          </c:cat>
          <c:val>
            <c:numRef>
              <c:f>_HHEP25_INT_!$F$2:$F$5</c:f>
              <c:numCache>
                <c:formatCode>General</c:formatCode>
                <c:ptCount val="4"/>
                <c:pt idx="0">
                  <c:v>407.5</c:v>
                </c:pt>
                <c:pt idx="1">
                  <c:v>418.7</c:v>
                </c:pt>
                <c:pt idx="2">
                  <c:v>424.5</c:v>
                </c:pt>
                <c:pt idx="3">
                  <c:v>471</c:v>
                </c:pt>
              </c:numCache>
            </c:numRef>
          </c:val>
          <c:smooth val="0"/>
          <c:extLst>
            <c:ext xmlns:c16="http://schemas.microsoft.com/office/drawing/2014/chart" uri="{C3380CC4-5D6E-409C-BE32-E72D297353CC}">
              <c16:uniqueId val="{00000002-D837-427C-8A76-0F5D83510B3B}"/>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_HHEP25_INT_!$B$2:$B$5</c:f>
              <c:numCache>
                <c:formatCode>General</c:formatCode>
                <c:ptCount val="4"/>
              </c:numCache>
            </c:numRef>
          </c:cat>
          <c:val>
            <c:numRef>
              <c:f>_HHEP25_INT_!$G$2:$G$5</c:f>
              <c:numCache>
                <c:formatCode>General</c:formatCode>
                <c:ptCount val="4"/>
                <c:pt idx="0">
                  <c:v>406.5</c:v>
                </c:pt>
                <c:pt idx="1">
                  <c:v>431.3</c:v>
                </c:pt>
                <c:pt idx="2">
                  <c:v>466.3</c:v>
                </c:pt>
                <c:pt idx="3">
                  <c:v>466.4</c:v>
                </c:pt>
              </c:numCache>
            </c:numRef>
          </c:val>
          <c:smooth val="0"/>
          <c:extLst>
            <c:ext xmlns:c16="http://schemas.microsoft.com/office/drawing/2014/chart" uri="{C3380CC4-5D6E-409C-BE32-E72D297353CC}">
              <c16:uniqueId val="{00000003-D837-427C-8A76-0F5D83510B3B}"/>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_HHEP25_INT_!$B$2:$B$5</c:f>
              <c:numCache>
                <c:formatCode>General</c:formatCode>
                <c:ptCount val="4"/>
              </c:numCache>
            </c:numRef>
          </c:cat>
          <c:val>
            <c:numRef>
              <c:f>_HHEP25_INT_!$H$2:$H$5</c:f>
              <c:numCache>
                <c:formatCode>General</c:formatCode>
                <c:ptCount val="4"/>
                <c:pt idx="0">
                  <c:v>556.1</c:v>
                </c:pt>
                <c:pt idx="1">
                  <c:v>583.9</c:v>
                </c:pt>
                <c:pt idx="2">
                  <c:v>603.1</c:v>
                </c:pt>
                <c:pt idx="3">
                  <c:v>624.29999999999995</c:v>
                </c:pt>
              </c:numCache>
            </c:numRef>
          </c:val>
          <c:smooth val="0"/>
          <c:extLst>
            <c:ext xmlns:c16="http://schemas.microsoft.com/office/drawing/2014/chart" uri="{C3380CC4-5D6E-409C-BE32-E72D297353CC}">
              <c16:uniqueId val="{00000004-D837-427C-8A76-0F5D83510B3B}"/>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 las</a:t>
                </a:r>
                <a:r>
                  <a:rPr lang="es-MX" baseline="0"/>
                  <a:t>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_HHEP25_INT_!$B$27:$B$30</c:f>
              <c:numCache>
                <c:formatCode>General</c:formatCode>
                <c:ptCount val="4"/>
              </c:numCache>
            </c:numRef>
          </c:cat>
          <c:val>
            <c:numRef>
              <c:f>_HHEP25_INT_!$D$27:$D$30</c:f>
              <c:numCache>
                <c:formatCode>General</c:formatCode>
                <c:ptCount val="4"/>
                <c:pt idx="0">
                  <c:v>458.7</c:v>
                </c:pt>
                <c:pt idx="1">
                  <c:v>488.3</c:v>
                </c:pt>
                <c:pt idx="2">
                  <c:v>512.9</c:v>
                </c:pt>
                <c:pt idx="3">
                  <c:v>542</c:v>
                </c:pt>
              </c:numCache>
            </c:numRef>
          </c:val>
          <c:smooth val="0"/>
          <c:extLst>
            <c:ext xmlns:c16="http://schemas.microsoft.com/office/drawing/2014/chart" uri="{C3380CC4-5D6E-409C-BE32-E72D297353CC}">
              <c16:uniqueId val="{00000000-DA55-4BBC-8A49-C48B39AA3F9C}"/>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_HHEP25_INT_!$B$27:$B$30</c:f>
              <c:numCache>
                <c:formatCode>General</c:formatCode>
                <c:ptCount val="4"/>
              </c:numCache>
            </c:numRef>
          </c:cat>
          <c:val>
            <c:numRef>
              <c:f>_HHEP25_INT_!$E$27:$E$30</c:f>
              <c:numCache>
                <c:formatCode>General</c:formatCode>
                <c:ptCount val="4"/>
                <c:pt idx="0">
                  <c:v>454.7</c:v>
                </c:pt>
                <c:pt idx="1">
                  <c:v>483</c:v>
                </c:pt>
                <c:pt idx="2">
                  <c:v>508.4</c:v>
                </c:pt>
                <c:pt idx="3">
                  <c:v>538.20000000000005</c:v>
                </c:pt>
              </c:numCache>
            </c:numRef>
          </c:val>
          <c:smooth val="0"/>
          <c:extLst>
            <c:ext xmlns:c16="http://schemas.microsoft.com/office/drawing/2014/chart" uri="{C3380CC4-5D6E-409C-BE32-E72D297353CC}">
              <c16:uniqueId val="{00000001-DA55-4BBC-8A49-C48B39AA3F9C}"/>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_HHEP25_INT_!$B$27:$B$30</c:f>
              <c:numCache>
                <c:formatCode>General</c:formatCode>
                <c:ptCount val="4"/>
              </c:numCache>
            </c:numRef>
          </c:cat>
          <c:val>
            <c:numRef>
              <c:f>_HHEP25_INT_!$F$27:$F$30</c:f>
              <c:numCache>
                <c:formatCode>General</c:formatCode>
                <c:ptCount val="4"/>
                <c:pt idx="0">
                  <c:v>434.8</c:v>
                </c:pt>
                <c:pt idx="1">
                  <c:v>443.4</c:v>
                </c:pt>
                <c:pt idx="2">
                  <c:v>442.3</c:v>
                </c:pt>
                <c:pt idx="3">
                  <c:v>486.2</c:v>
                </c:pt>
              </c:numCache>
            </c:numRef>
          </c:val>
          <c:smooth val="0"/>
          <c:extLst>
            <c:ext xmlns:c16="http://schemas.microsoft.com/office/drawing/2014/chart" uri="{C3380CC4-5D6E-409C-BE32-E72D297353CC}">
              <c16:uniqueId val="{00000002-DA55-4BBC-8A49-C48B39AA3F9C}"/>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_HHEP25_INT_!$B$27:$B$30</c:f>
              <c:numCache>
                <c:formatCode>General</c:formatCode>
                <c:ptCount val="4"/>
              </c:numCache>
            </c:numRef>
          </c:cat>
          <c:val>
            <c:numRef>
              <c:f>_HHEP25_INT_!$G$27:$G$30</c:f>
              <c:numCache>
                <c:formatCode>General</c:formatCode>
                <c:ptCount val="4"/>
                <c:pt idx="0">
                  <c:v>416.2</c:v>
                </c:pt>
                <c:pt idx="1">
                  <c:v>443.3</c:v>
                </c:pt>
                <c:pt idx="2">
                  <c:v>471.6</c:v>
                </c:pt>
                <c:pt idx="3">
                  <c:v>473.6</c:v>
                </c:pt>
              </c:numCache>
            </c:numRef>
          </c:val>
          <c:smooth val="0"/>
          <c:extLst>
            <c:ext xmlns:c16="http://schemas.microsoft.com/office/drawing/2014/chart" uri="{C3380CC4-5D6E-409C-BE32-E72D297353CC}">
              <c16:uniqueId val="{00000003-DA55-4BBC-8A49-C48B39AA3F9C}"/>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_HHEP25_INT_!$B$27:$B$30</c:f>
              <c:numCache>
                <c:formatCode>General</c:formatCode>
                <c:ptCount val="4"/>
              </c:numCache>
            </c:numRef>
          </c:cat>
          <c:val>
            <c:numRef>
              <c:f>_HHEP25_INT_!$H$27:$H$30</c:f>
              <c:numCache>
                <c:formatCode>General</c:formatCode>
                <c:ptCount val="4"/>
                <c:pt idx="0">
                  <c:v>538.20000000000005</c:v>
                </c:pt>
                <c:pt idx="1">
                  <c:v>564.4</c:v>
                </c:pt>
                <c:pt idx="2">
                  <c:v>582.29999999999995</c:v>
                </c:pt>
                <c:pt idx="3">
                  <c:v>604</c:v>
                </c:pt>
              </c:numCache>
            </c:numRef>
          </c:val>
          <c:smooth val="0"/>
          <c:extLst>
            <c:ext xmlns:c16="http://schemas.microsoft.com/office/drawing/2014/chart" uri="{C3380CC4-5D6E-409C-BE32-E72D297353CC}">
              <c16:uniqueId val="{00000004-DA55-4BBC-8A49-C48B39AA3F9C}"/>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a:t>
                </a:r>
                <a:r>
                  <a:rPr lang="es-MX" baseline="0"/>
                  <a:t> las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_TRABAJO_3_CONDICIONES_INT_!$D$2:$D$7</c:f>
              <c:numCache>
                <c:formatCode>General</c:formatCode>
                <c:ptCount val="6"/>
                <c:pt idx="0">
                  <c:v>524.11099999999999</c:v>
                </c:pt>
                <c:pt idx="1">
                  <c:v>477.52</c:v>
                </c:pt>
                <c:pt idx="2">
                  <c:v>459.52199999999999</c:v>
                </c:pt>
                <c:pt idx="3">
                  <c:v>525.80899999999997</c:v>
                </c:pt>
                <c:pt idx="4">
                  <c:v>458.02100000000002</c:v>
                </c:pt>
                <c:pt idx="5">
                  <c:v>438.02600000000001</c:v>
                </c:pt>
              </c:numCache>
            </c:numRef>
          </c:val>
          <c:smooth val="0"/>
          <c:extLst>
            <c:ext xmlns:c16="http://schemas.microsoft.com/office/drawing/2014/chart" uri="{C3380CC4-5D6E-409C-BE32-E72D297353CC}">
              <c16:uniqueId val="{00000000-CE1F-473C-A6BD-CB40B42CB783}"/>
            </c:ext>
          </c:extLst>
        </c:ser>
        <c:ser>
          <c:idx val="1"/>
          <c:order val="1"/>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_TRABAJO_3_CONDICIONES_INT_!$E$2:$E$7</c:f>
              <c:numCache>
                <c:formatCode>General</c:formatCode>
                <c:ptCount val="6"/>
                <c:pt idx="0">
                  <c:v>528.48899999999992</c:v>
                </c:pt>
                <c:pt idx="1">
                  <c:v>485.48</c:v>
                </c:pt>
                <c:pt idx="2">
                  <c:v>468.27799999999996</c:v>
                </c:pt>
                <c:pt idx="3">
                  <c:v>529.39100000000008</c:v>
                </c:pt>
                <c:pt idx="4">
                  <c:v>466.37899999999996</c:v>
                </c:pt>
                <c:pt idx="5">
                  <c:v>448.37399999999997</c:v>
                </c:pt>
              </c:numCache>
            </c:numRef>
          </c:val>
          <c:smooth val="0"/>
          <c:extLst>
            <c:ext xmlns:c16="http://schemas.microsoft.com/office/drawing/2014/chart" uri="{C3380CC4-5D6E-409C-BE32-E72D297353CC}">
              <c16:uniqueId val="{00000001-CE1F-473C-A6BD-CB40B42CB783}"/>
            </c:ext>
          </c:extLst>
        </c:ser>
        <c:dLbls>
          <c:showLegendKey val="0"/>
          <c:showVal val="0"/>
          <c:showCatName val="0"/>
          <c:showSerName val="0"/>
          <c:showPercent val="0"/>
          <c:showBubbleSize val="0"/>
        </c:dLbls>
        <c:hiLowLines>
          <c:spPr>
            <a:ln w="12700">
              <a:solidFill>
                <a:srgbClr val="B07CAA"/>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1F-473C-A6BD-CB40B42CB783}"/>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D4-43E3-AA6B-D346AB218E19}"/>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_TRABAJO_3_CONDICIONES_INT_!$B$2:$C$7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_TRABAJO_3_CONDICIONES_INT_!$F$2:$F$7</c:f>
              <c:numCache>
                <c:formatCode>General</c:formatCode>
                <c:ptCount val="6"/>
                <c:pt idx="0">
                  <c:v>526.29999999999995</c:v>
                </c:pt>
                <c:pt idx="1">
                  <c:v>481.5</c:v>
                </c:pt>
                <c:pt idx="2">
                  <c:v>463.9</c:v>
                </c:pt>
                <c:pt idx="3">
                  <c:v>527.6</c:v>
                </c:pt>
                <c:pt idx="4">
                  <c:v>462.2</c:v>
                </c:pt>
                <c:pt idx="5">
                  <c:v>443.2</c:v>
                </c:pt>
              </c:numCache>
            </c:numRef>
          </c:val>
          <c:smooth val="0"/>
          <c:extLst>
            <c:ext xmlns:c16="http://schemas.microsoft.com/office/drawing/2014/chart" uri="{C3380CC4-5D6E-409C-BE32-E72D297353CC}">
              <c16:uniqueId val="{00000003-CE1F-473C-A6BD-CB40B42CB783}"/>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_TRABAJO_3_CONDICIONES_INT_!$D$32:$D$37</c:f>
              <c:numCache>
                <c:formatCode>General</c:formatCode>
                <c:ptCount val="6"/>
                <c:pt idx="0">
                  <c:v>518.91199999999992</c:v>
                </c:pt>
                <c:pt idx="1">
                  <c:v>484.41800000000001</c:v>
                </c:pt>
                <c:pt idx="2">
                  <c:v>474.42600000000004</c:v>
                </c:pt>
                <c:pt idx="3">
                  <c:v>522.41</c:v>
                </c:pt>
                <c:pt idx="4">
                  <c:v>466.42100000000005</c:v>
                </c:pt>
                <c:pt idx="5">
                  <c:v>454.33500000000004</c:v>
                </c:pt>
              </c:numCache>
            </c:numRef>
          </c:val>
          <c:smooth val="0"/>
          <c:extLst>
            <c:ext xmlns:c16="http://schemas.microsoft.com/office/drawing/2014/chart" uri="{C3380CC4-5D6E-409C-BE32-E72D297353CC}">
              <c16:uniqueId val="{00000000-D883-43C7-9FCA-C3D7AE2CCB8B}"/>
            </c:ext>
          </c:extLst>
        </c:ser>
        <c:ser>
          <c:idx val="1"/>
          <c:order val="1"/>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_TRABAJO_3_CONDICIONES_INT_!$E$32:$E$37</c:f>
              <c:numCache>
                <c:formatCode>General</c:formatCode>
                <c:ptCount val="6"/>
                <c:pt idx="0">
                  <c:v>523.68799999999999</c:v>
                </c:pt>
                <c:pt idx="1">
                  <c:v>491.58199999999999</c:v>
                </c:pt>
                <c:pt idx="2">
                  <c:v>484.774</c:v>
                </c:pt>
                <c:pt idx="3">
                  <c:v>526.39</c:v>
                </c:pt>
                <c:pt idx="4">
                  <c:v>474.779</c:v>
                </c:pt>
                <c:pt idx="5">
                  <c:v>468.26499999999999</c:v>
                </c:pt>
              </c:numCache>
            </c:numRef>
          </c:val>
          <c:smooth val="0"/>
          <c:extLst>
            <c:ext xmlns:c16="http://schemas.microsoft.com/office/drawing/2014/chart" uri="{C3380CC4-5D6E-409C-BE32-E72D297353CC}">
              <c16:uniqueId val="{00000001-D883-43C7-9FCA-C3D7AE2CCB8B}"/>
            </c:ext>
          </c:extLst>
        </c:ser>
        <c:dLbls>
          <c:showLegendKey val="0"/>
          <c:showVal val="0"/>
          <c:showCatName val="0"/>
          <c:showSerName val="0"/>
          <c:showPercent val="0"/>
          <c:showBubbleSize val="0"/>
        </c:dLbls>
        <c:hiLowLines>
          <c:spPr>
            <a:ln w="12700">
              <a:solidFill>
                <a:srgbClr val="B07CAA"/>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83-43C7-9FCA-C3D7AE2CCB8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_TRABAJO_3_CONDICIONES_INT_!$B$32:$C$37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_TRABAJO_3_CONDICIONES_INT_!$F$32:$F$37</c:f>
              <c:numCache>
                <c:formatCode>General</c:formatCode>
                <c:ptCount val="6"/>
                <c:pt idx="0">
                  <c:v>521.29999999999995</c:v>
                </c:pt>
                <c:pt idx="1">
                  <c:v>488</c:v>
                </c:pt>
                <c:pt idx="2">
                  <c:v>479.6</c:v>
                </c:pt>
                <c:pt idx="3">
                  <c:v>524.4</c:v>
                </c:pt>
                <c:pt idx="4">
                  <c:v>470.6</c:v>
                </c:pt>
                <c:pt idx="5">
                  <c:v>461.3</c:v>
                </c:pt>
              </c:numCache>
            </c:numRef>
          </c:val>
          <c:smooth val="0"/>
          <c:extLst>
            <c:ext xmlns:c16="http://schemas.microsoft.com/office/drawing/2014/chart" uri="{C3380CC4-5D6E-409C-BE32-E72D297353CC}">
              <c16:uniqueId val="{00000003-D883-43C7-9FCA-C3D7AE2CCB8B}"/>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'_TIP_ESC_2018-2015_ST_'!$D$1</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F499-426C-865E-407B10ABD9FF}"/>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F499-426C-865E-407B10ABD9FF}"/>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F499-426C-865E-407B10ABD9FF}"/>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F499-426C-865E-407B10ABD9FF}"/>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F499-426C-865E-407B10ABD9FF}"/>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F499-426C-865E-407B10ABD9FF}"/>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'_TIP_ESC_2018-2015_ST_'!$D$2:$D$13</c:f>
              <c:numCache>
                <c:formatCode>General</c:formatCode>
                <c:ptCount val="12"/>
                <c:pt idx="0">
                  <c:v>-79</c:v>
                </c:pt>
                <c:pt idx="1">
                  <c:v>-80</c:v>
                </c:pt>
                <c:pt idx="2">
                  <c:v>-70.7</c:v>
                </c:pt>
                <c:pt idx="3">
                  <c:v>-67.900000000000006</c:v>
                </c:pt>
                <c:pt idx="4">
                  <c:v>-50.7</c:v>
                </c:pt>
                <c:pt idx="5">
                  <c:v>-51.6</c:v>
                </c:pt>
                <c:pt idx="6">
                  <c:v>-14.9</c:v>
                </c:pt>
                <c:pt idx="7">
                  <c:v>-13.3</c:v>
                </c:pt>
                <c:pt idx="10">
                  <c:v>-49.1</c:v>
                </c:pt>
                <c:pt idx="11">
                  <c:v>-49.5</c:v>
                </c:pt>
              </c:numCache>
            </c:numRef>
          </c:val>
          <c:extLst>
            <c:ext xmlns:c16="http://schemas.microsoft.com/office/drawing/2014/chart" uri="{C3380CC4-5D6E-409C-BE32-E72D297353CC}">
              <c16:uniqueId val="{0000000C-F499-426C-865E-407B10ABD9FF}"/>
            </c:ext>
          </c:extLst>
        </c:ser>
        <c:ser>
          <c:idx val="1"/>
          <c:order val="1"/>
          <c:tx>
            <c:strRef>
              <c:f>'_TIP_ESC_2018-2015_ST_'!$E$1</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F499-426C-865E-407B10ABD9FF}"/>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F499-426C-865E-407B10ABD9FF}"/>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F499-426C-865E-407B10ABD9FF}"/>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F499-426C-865E-407B10ABD9FF}"/>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F499-426C-865E-407B10ABD9FF}"/>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F499-426C-865E-407B10ABD9FF}"/>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'_TIP_ESC_2018-2015_ST_'!$E$2:$E$13</c:f>
              <c:numCache>
                <c:formatCode>General</c:formatCode>
                <c:ptCount val="12"/>
                <c:pt idx="0">
                  <c:v>17</c:v>
                </c:pt>
                <c:pt idx="1">
                  <c:v>16</c:v>
                </c:pt>
                <c:pt idx="2">
                  <c:v>24.4</c:v>
                </c:pt>
                <c:pt idx="3">
                  <c:v>26.7</c:v>
                </c:pt>
                <c:pt idx="4">
                  <c:v>33.9</c:v>
                </c:pt>
                <c:pt idx="5">
                  <c:v>34.1</c:v>
                </c:pt>
                <c:pt idx="6">
                  <c:v>35</c:v>
                </c:pt>
                <c:pt idx="7">
                  <c:v>33.9</c:v>
                </c:pt>
                <c:pt idx="10">
                  <c:v>32.9</c:v>
                </c:pt>
                <c:pt idx="11">
                  <c:v>33.200000000000003</c:v>
                </c:pt>
              </c:numCache>
            </c:numRef>
          </c:val>
          <c:extLst>
            <c:ext xmlns:c16="http://schemas.microsoft.com/office/drawing/2014/chart" uri="{C3380CC4-5D6E-409C-BE32-E72D297353CC}">
              <c16:uniqueId val="{00000019-F499-426C-865E-407B10ABD9FF}"/>
            </c:ext>
          </c:extLst>
        </c:ser>
        <c:ser>
          <c:idx val="2"/>
          <c:order val="2"/>
          <c:tx>
            <c:strRef>
              <c:f>'_TIP_ESC_2018-2015_ST_'!$F$1</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F499-426C-865E-407B10ABD9FF}"/>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F499-426C-865E-407B10ABD9FF}"/>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F499-426C-865E-407B10ABD9FF}"/>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F499-426C-865E-407B10ABD9FF}"/>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F499-426C-865E-407B10ABD9FF}"/>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F499-426C-865E-407B10ABD9FF}"/>
              </c:ext>
            </c:extLst>
          </c:dPt>
          <c:dLbls>
            <c:dLbl>
              <c:idx val="0"/>
              <c:layout>
                <c:manualLayout>
                  <c:x val="2.7928240740740632E-2"/>
                  <c:y val="6.8103818103818103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499-426C-865E-407B10ABD9FF}"/>
                </c:ext>
              </c:extLst>
            </c:dLbl>
            <c:dLbl>
              <c:idx val="1"/>
              <c:layout>
                <c:manualLayout>
                  <c:x val="3.5277777777777672E-2"/>
                  <c:y val="3.5413985413985417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499-426C-865E-407B10ABD9FF}"/>
                </c:ext>
              </c:extLst>
            </c:dLbl>
            <c:dLbl>
              <c:idx val="2"/>
              <c:layout>
                <c:manualLayout>
                  <c:x val="3.5277777777777672E-2"/>
                  <c:y val="5.4483054483054384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499-426C-865E-407B10ABD9FF}"/>
                </c:ext>
              </c:extLst>
            </c:dLbl>
            <c:dLbl>
              <c:idx val="3"/>
              <c:layout>
                <c:manualLayout>
                  <c:x val="5.2916666666666667E-2"/>
                  <c:y val="4.0862290862290762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499-426C-865E-407B10ABD9FF}"/>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'_TIP_ESC_2018-2015_ST_'!$F$2:$F$13</c:f>
              <c:numCache>
                <c:formatCode>General</c:formatCode>
                <c:ptCount val="12"/>
                <c:pt idx="0">
                  <c:v>3.7</c:v>
                </c:pt>
                <c:pt idx="1">
                  <c:v>3.7</c:v>
                </c:pt>
                <c:pt idx="2">
                  <c:v>4.5</c:v>
                </c:pt>
                <c:pt idx="3">
                  <c:v>4.5999999999999996</c:v>
                </c:pt>
                <c:pt idx="4">
                  <c:v>13.5</c:v>
                </c:pt>
                <c:pt idx="5">
                  <c:v>12.7</c:v>
                </c:pt>
                <c:pt idx="6">
                  <c:v>37.200000000000003</c:v>
                </c:pt>
                <c:pt idx="7">
                  <c:v>38.9</c:v>
                </c:pt>
                <c:pt idx="10">
                  <c:v>15.1</c:v>
                </c:pt>
                <c:pt idx="11">
                  <c:v>14.6</c:v>
                </c:pt>
              </c:numCache>
            </c:numRef>
          </c:val>
          <c:extLst>
            <c:ext xmlns:c16="http://schemas.microsoft.com/office/drawing/2014/chart" uri="{C3380CC4-5D6E-409C-BE32-E72D297353CC}">
              <c16:uniqueId val="{00000028-F499-426C-865E-407B10ABD9FF}"/>
            </c:ext>
          </c:extLst>
        </c:ser>
        <c:ser>
          <c:idx val="3"/>
          <c:order val="3"/>
          <c:tx>
            <c:strRef>
              <c:f>'_TIP_ESC_2018-2015_ST_'!$G$1</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F499-426C-865E-407B10ABD9FF}"/>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F499-426C-865E-407B10ABD9FF}"/>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F499-426C-865E-407B10ABD9FF}"/>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F499-426C-865E-407B10ABD9FF}"/>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F499-426C-865E-407B10ABD9FF}"/>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4-F499-426C-865E-407B10ABD9FF}"/>
              </c:ext>
            </c:extLst>
          </c:dPt>
          <c:dLbls>
            <c:dLbl>
              <c:idx val="0"/>
              <c:layout>
                <c:manualLayout>
                  <c:x val="1.46990740740739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F499-426C-865E-407B10ABD9FF}"/>
                </c:ext>
              </c:extLst>
            </c:dLbl>
            <c:dLbl>
              <c:idx val="1"/>
              <c:layout>
                <c:manualLayout>
                  <c:x val="1.6168981481481482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F499-426C-865E-407B10ABD9FF}"/>
                </c:ext>
              </c:extLst>
            </c:dLbl>
            <c:dLbl>
              <c:idx val="2"/>
              <c:layout>
                <c:manualLayout>
                  <c:x val="1.32291666666666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F499-426C-865E-407B10ABD9FF}"/>
                </c:ext>
              </c:extLst>
            </c:dLbl>
            <c:dLbl>
              <c:idx val="3"/>
              <c:layout>
                <c:manualLayout>
                  <c:x val="1.4699074074074074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F499-426C-865E-407B10ABD9FF}"/>
                </c:ext>
              </c:extLst>
            </c:dLbl>
            <c:dLbl>
              <c:idx val="4"/>
              <c:layout>
                <c:manualLayout>
                  <c:x val="1.763888888888878E-2"/>
                  <c:y val="-9.988444601195607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F499-426C-865E-407B10ABD9FF}"/>
                </c:ext>
              </c:extLst>
            </c:dLbl>
            <c:dLbl>
              <c:idx val="5"/>
              <c:layout>
                <c:manualLayout>
                  <c:x val="1.7638888888888888E-2"/>
                  <c:y val="-9.9884446011956078E-17"/>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F499-426C-865E-407B10ABD9FF}"/>
                </c:ext>
              </c:extLst>
            </c:dLbl>
            <c:dLbl>
              <c:idx val="6"/>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8-F499-426C-865E-407B10ABD9FF}"/>
                </c:ext>
              </c:extLst>
            </c:dLbl>
            <c:dLbl>
              <c:idx val="7"/>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0-F499-426C-865E-407B10ABD9FF}"/>
                </c:ext>
              </c:extLst>
            </c:dLbl>
            <c:dLbl>
              <c:idx val="10"/>
              <c:layout>
                <c:manualLayout>
                  <c:x val="2.204861111111100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F499-426C-865E-407B10ABD9FF}"/>
                </c:ext>
              </c:extLst>
            </c:dLbl>
            <c:dLbl>
              <c:idx val="11"/>
              <c:layout>
                <c:manualLayout>
                  <c:x val="2.3518518518518518E-2"/>
                  <c:y val="-6.2427778757472549E-18"/>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F499-426C-865E-407B10ABD9FF}"/>
                </c:ext>
              </c:extLst>
            </c:dLbl>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'_TIP_ESC_2018-2015_ST_'!$G$2:$G$13</c:f>
              <c:numCache>
                <c:formatCode>General</c:formatCode>
                <c:ptCount val="12"/>
                <c:pt idx="0">
                  <c:v>0.3</c:v>
                </c:pt>
                <c:pt idx="1">
                  <c:v>0.2</c:v>
                </c:pt>
                <c:pt idx="2">
                  <c:v>0.3</c:v>
                </c:pt>
                <c:pt idx="3">
                  <c:v>0.8</c:v>
                </c:pt>
                <c:pt idx="4">
                  <c:v>1.9</c:v>
                </c:pt>
                <c:pt idx="5">
                  <c:v>1.6</c:v>
                </c:pt>
                <c:pt idx="6">
                  <c:v>12.9</c:v>
                </c:pt>
                <c:pt idx="7">
                  <c:v>13.9</c:v>
                </c:pt>
                <c:pt idx="10">
                  <c:v>2.8</c:v>
                </c:pt>
                <c:pt idx="11">
                  <c:v>2.6</c:v>
                </c:pt>
              </c:numCache>
            </c:numRef>
          </c:val>
          <c:extLst>
            <c:ext xmlns:c16="http://schemas.microsoft.com/office/drawing/2014/chart" uri="{C3380CC4-5D6E-409C-BE32-E72D297353CC}">
              <c16:uniqueId val="{0000003A-F499-426C-865E-407B10ABD9FF}"/>
            </c:ext>
          </c:extLst>
        </c:ser>
        <c:dLbls>
          <c:showLegendKey val="0"/>
          <c:showVal val="0"/>
          <c:showCatName val="0"/>
          <c:showSerName val="0"/>
          <c:showPercent val="0"/>
          <c:showBubbleSize val="0"/>
        </c:dLbls>
        <c:gapWidth val="30"/>
        <c:overlap val="100"/>
        <c:axId val="50450001"/>
        <c:axId val="50450002"/>
      </c:barChart>
      <c:catAx>
        <c:axId val="50450001"/>
        <c:scaling>
          <c:orientation val="minMax"/>
        </c:scaling>
        <c:delete val="0"/>
        <c:axPos val="l"/>
        <c:numFmt formatCode="General" sourceLinked="1"/>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450002"/>
        <c:crosses val="autoZero"/>
        <c:auto val="1"/>
        <c:lblAlgn val="ctr"/>
        <c:lblOffset val="100"/>
        <c:noMultiLvlLbl val="0"/>
      </c:catAx>
      <c:valAx>
        <c:axId val="504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CD57-4D43-997C-D340D09ABB74}"/>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CD57-4D43-997C-D340D09ABB74}"/>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CD57-4D43-997C-D340D09ABB74}"/>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CD57-4D43-997C-D340D09ABB74}"/>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CD57-4D43-997C-D340D09ABB74}"/>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CD57-4D43-997C-D340D09ABB74}"/>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'_TIP_ESC_2018-2015_ST_'!$D$29:$D$40</c:f>
              <c:numCache>
                <c:formatCode>General</c:formatCode>
                <c:ptCount val="12"/>
                <c:pt idx="0">
                  <c:v>-77.5</c:v>
                </c:pt>
                <c:pt idx="1">
                  <c:v>-83.3</c:v>
                </c:pt>
                <c:pt idx="2">
                  <c:v>-76.599999999999994</c:v>
                </c:pt>
                <c:pt idx="3">
                  <c:v>-69.2</c:v>
                </c:pt>
                <c:pt idx="4">
                  <c:v>-60.9</c:v>
                </c:pt>
                <c:pt idx="5">
                  <c:v>-62.8</c:v>
                </c:pt>
                <c:pt idx="6">
                  <c:v>-30.9</c:v>
                </c:pt>
                <c:pt idx="7">
                  <c:v>-25.9</c:v>
                </c:pt>
                <c:pt idx="10">
                  <c:v>-59.1</c:v>
                </c:pt>
                <c:pt idx="11">
                  <c:v>-60.5</c:v>
                </c:pt>
              </c:numCache>
            </c:numRef>
          </c:val>
          <c:extLst>
            <c:ext xmlns:c16="http://schemas.microsoft.com/office/drawing/2014/chart" uri="{C3380CC4-5D6E-409C-BE32-E72D297353CC}">
              <c16:uniqueId val="{0000000C-CD57-4D43-997C-D340D09ABB74}"/>
            </c:ext>
          </c:extLst>
        </c:ser>
        <c:ser>
          <c:idx val="1"/>
          <c:order val="1"/>
          <c:tx>
            <c:v>NII</c:v>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CD57-4D43-997C-D340D09ABB74}"/>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CD57-4D43-997C-D340D09ABB74}"/>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CD57-4D43-997C-D340D09ABB74}"/>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CD57-4D43-997C-D340D09ABB74}"/>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CD57-4D43-997C-D340D09ABB74}"/>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'_TIP_ESC_2018-2015_ST_'!$E$29:$E$40</c:f>
              <c:numCache>
                <c:formatCode>General</c:formatCode>
                <c:ptCount val="12"/>
                <c:pt idx="0">
                  <c:v>11.8</c:v>
                </c:pt>
                <c:pt idx="1">
                  <c:v>9.6999999999999993</c:v>
                </c:pt>
                <c:pt idx="2">
                  <c:v>14.7</c:v>
                </c:pt>
                <c:pt idx="3">
                  <c:v>17.2</c:v>
                </c:pt>
                <c:pt idx="4">
                  <c:v>17.8</c:v>
                </c:pt>
                <c:pt idx="5">
                  <c:v>19</c:v>
                </c:pt>
                <c:pt idx="6">
                  <c:v>22.3</c:v>
                </c:pt>
                <c:pt idx="7">
                  <c:v>23</c:v>
                </c:pt>
                <c:pt idx="10">
                  <c:v>17.899999999999999</c:v>
                </c:pt>
                <c:pt idx="11">
                  <c:v>18.899999999999999</c:v>
                </c:pt>
              </c:numCache>
            </c:numRef>
          </c:val>
          <c:extLst>
            <c:ext xmlns:c16="http://schemas.microsoft.com/office/drawing/2014/chart" uri="{C3380CC4-5D6E-409C-BE32-E72D297353CC}">
              <c16:uniqueId val="{00000019-CD57-4D43-997C-D340D09ABB74}"/>
            </c:ext>
          </c:extLst>
        </c:ser>
        <c:ser>
          <c:idx val="2"/>
          <c:order val="2"/>
          <c:tx>
            <c:v>NIII</c:v>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CD57-4D43-997C-D340D09ABB74}"/>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CD57-4D43-997C-D340D09ABB74}"/>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CD57-4D43-997C-D340D09ABB74}"/>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CD57-4D43-997C-D340D09ABB74}"/>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CD57-4D43-997C-D340D09ABB74}"/>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'_TIP_ESC_2018-2015_ST_'!$F$29:$F$40</c:f>
              <c:numCache>
                <c:formatCode>General</c:formatCode>
                <c:ptCount val="12"/>
                <c:pt idx="0">
                  <c:v>8.1</c:v>
                </c:pt>
                <c:pt idx="1">
                  <c:v>5.8</c:v>
                </c:pt>
                <c:pt idx="2">
                  <c:v>6.9</c:v>
                </c:pt>
                <c:pt idx="3">
                  <c:v>10.3</c:v>
                </c:pt>
                <c:pt idx="4">
                  <c:v>14.2</c:v>
                </c:pt>
                <c:pt idx="5">
                  <c:v>12.9</c:v>
                </c:pt>
                <c:pt idx="6">
                  <c:v>24.9</c:v>
                </c:pt>
                <c:pt idx="7">
                  <c:v>27.4</c:v>
                </c:pt>
                <c:pt idx="10">
                  <c:v>14.8</c:v>
                </c:pt>
                <c:pt idx="11">
                  <c:v>13.8</c:v>
                </c:pt>
              </c:numCache>
            </c:numRef>
          </c:val>
          <c:extLst>
            <c:ext xmlns:c16="http://schemas.microsoft.com/office/drawing/2014/chart" uri="{C3380CC4-5D6E-409C-BE32-E72D297353CC}">
              <c16:uniqueId val="{00000026-CD57-4D43-997C-D340D09ABB74}"/>
            </c:ext>
          </c:extLst>
        </c:ser>
        <c:ser>
          <c:idx val="3"/>
          <c:order val="3"/>
          <c:tx>
            <c:v>NIV</c:v>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8-CD57-4D43-997C-D340D09ABB74}"/>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CD57-4D43-997C-D340D09ABB74}"/>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CD57-4D43-997C-D340D09ABB74}"/>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CD57-4D43-997C-D340D09ABB74}"/>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CD57-4D43-997C-D340D09ABB74}"/>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CD57-4D43-997C-D340D09ABB74}"/>
              </c:ext>
            </c:extLst>
          </c:dPt>
          <c:dLbls>
            <c:dLbl>
              <c:idx val="0"/>
              <c:layout>
                <c:manualLayout>
                  <c:x val="1.763888888888878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CD57-4D43-997C-D340D09ABB74}"/>
                </c:ext>
              </c:extLst>
            </c:dLbl>
            <c:dLbl>
              <c:idx val="1"/>
              <c:layout>
                <c:manualLayout>
                  <c:x val="1.910879629629619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CD57-4D43-997C-D340D09ABB74}"/>
                </c:ext>
              </c:extLst>
            </c:dLbl>
            <c:dLbl>
              <c:idx val="2"/>
              <c:layout>
                <c:manualLayout>
                  <c:x val="1.9108796296296297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CD57-4D43-997C-D340D09ABB74}"/>
                </c:ext>
              </c:extLst>
            </c:dLbl>
            <c:dLbl>
              <c:idx val="3"/>
              <c:layout>
                <c:manualLayout>
                  <c:x val="1.7638888888888888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CD57-4D43-997C-D340D09ABB74}"/>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'_TIP_ESC_2018-2015_ST_'!$G$29:$G$40</c:f>
              <c:numCache>
                <c:formatCode>General</c:formatCode>
                <c:ptCount val="12"/>
                <c:pt idx="0">
                  <c:v>2.6</c:v>
                </c:pt>
                <c:pt idx="1">
                  <c:v>1.2</c:v>
                </c:pt>
                <c:pt idx="2">
                  <c:v>1.8</c:v>
                </c:pt>
                <c:pt idx="3">
                  <c:v>3.3</c:v>
                </c:pt>
                <c:pt idx="4">
                  <c:v>7.1</c:v>
                </c:pt>
                <c:pt idx="5">
                  <c:v>5.4</c:v>
                </c:pt>
                <c:pt idx="6">
                  <c:v>22</c:v>
                </c:pt>
                <c:pt idx="7">
                  <c:v>23.8</c:v>
                </c:pt>
                <c:pt idx="10">
                  <c:v>8.1999999999999993</c:v>
                </c:pt>
                <c:pt idx="11">
                  <c:v>6.8</c:v>
                </c:pt>
              </c:numCache>
            </c:numRef>
          </c:val>
          <c:extLst>
            <c:ext xmlns:c16="http://schemas.microsoft.com/office/drawing/2014/chart" uri="{C3380CC4-5D6E-409C-BE32-E72D297353CC}">
              <c16:uniqueId val="{00000035-CD57-4D43-997C-D340D09ABB74}"/>
            </c:ext>
          </c:extLst>
        </c:ser>
        <c:dLbls>
          <c:showLegendKey val="0"/>
          <c:showVal val="0"/>
          <c:showCatName val="0"/>
          <c:showSerName val="0"/>
          <c:showPercent val="0"/>
          <c:showBubbleSize val="0"/>
        </c:dLbls>
        <c:gapWidth val="30"/>
        <c:overlap val="100"/>
        <c:axId val="50460001"/>
        <c:axId val="50460002"/>
      </c:barChart>
      <c:catAx>
        <c:axId val="50460001"/>
        <c:scaling>
          <c:orientation val="minMax"/>
        </c:scaling>
        <c:delete val="0"/>
        <c:axPos val="l"/>
        <c:numFmt formatCode="General" sourceLinked="1"/>
        <c:majorTickMark val="none"/>
        <c:minorTickMark val="none"/>
        <c:tickLblPos val="low"/>
        <c:spPr>
          <a:ln>
            <a:solidFill>
              <a:srgbClr val="D9D9D9"/>
            </a:solidFill>
          </a:ln>
        </c:spPr>
        <c:txPr>
          <a:bodyPr rot="0" vert="horz"/>
          <a:lstStyle/>
          <a:p>
            <a:pPr>
              <a:defRPr sz="1000" b="1" baseline="0">
                <a:solidFill>
                  <a:srgbClr val="000000"/>
                </a:solidFill>
                <a:latin typeface="Calibri"/>
              </a:defRPr>
            </a:pPr>
            <a:endParaRPr lang="es-MX"/>
          </a:p>
        </c:txPr>
        <c:crossAx val="50460002"/>
        <c:crosses val="autoZero"/>
        <c:auto val="1"/>
        <c:lblAlgn val="ctr"/>
        <c:lblOffset val="100"/>
        <c:noMultiLvlLbl val="0"/>
      </c:catAx>
      <c:valAx>
        <c:axId val="504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1-B379-4811-9412-B7CE5A21A440}"/>
              </c:ext>
            </c:extLst>
          </c:dPt>
          <c:cat>
            <c:strRef>
              <c:f>'_SEXO_2018-2015_INT_'!$B$2:$B$5</c:f>
              <c:strCache>
                <c:ptCount val="3"/>
                <c:pt idx="0">
                  <c:v>Hombre</c:v>
                </c:pt>
                <c:pt idx="2">
                  <c:v>Mujer</c:v>
                </c:pt>
              </c:strCache>
            </c:strRef>
          </c:cat>
          <c:val>
            <c:numRef>
              <c:f>'_SEXO_2018-2015_INT_'!$D$2:$D$5</c:f>
              <c:numCache>
                <c:formatCode>General</c:formatCode>
                <c:ptCount val="4"/>
                <c:pt idx="0">
                  <c:v>483.81200000000001</c:v>
                </c:pt>
                <c:pt idx="1">
                  <c:v>483.11500000000001</c:v>
                </c:pt>
                <c:pt idx="2">
                  <c:v>510.41800000000001</c:v>
                </c:pt>
                <c:pt idx="3">
                  <c:v>512.11500000000001</c:v>
                </c:pt>
              </c:numCache>
            </c:numRef>
          </c:val>
          <c:smooth val="0"/>
          <c:extLst>
            <c:ext xmlns:c16="http://schemas.microsoft.com/office/drawing/2014/chart" uri="{C3380CC4-5D6E-409C-BE32-E72D297353CC}">
              <c16:uniqueId val="{00000002-B379-4811-9412-B7CE5A21A440}"/>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4-B379-4811-9412-B7CE5A21A440}"/>
              </c:ext>
            </c:extLst>
          </c:dPt>
          <c:cat>
            <c:strRef>
              <c:f>'_SEXO_2018-2015_INT_'!$B$2:$B$5</c:f>
              <c:strCache>
                <c:ptCount val="3"/>
                <c:pt idx="0">
                  <c:v>Hombre</c:v>
                </c:pt>
                <c:pt idx="2">
                  <c:v>Mujer</c:v>
                </c:pt>
              </c:strCache>
            </c:strRef>
          </c:cat>
          <c:val>
            <c:numRef>
              <c:f>'_SEXO_2018-2015_INT_'!$E$2:$E$5</c:f>
              <c:numCache>
                <c:formatCode>General</c:formatCode>
                <c:ptCount val="4"/>
                <c:pt idx="0">
                  <c:v>488.58799999999997</c:v>
                </c:pt>
                <c:pt idx="1">
                  <c:v>489.08500000000004</c:v>
                </c:pt>
                <c:pt idx="2">
                  <c:v>517.58199999999999</c:v>
                </c:pt>
                <c:pt idx="3">
                  <c:v>518.08500000000004</c:v>
                </c:pt>
              </c:numCache>
            </c:numRef>
          </c:val>
          <c:smooth val="0"/>
          <c:extLst>
            <c:ext xmlns:c16="http://schemas.microsoft.com/office/drawing/2014/chart" uri="{C3380CC4-5D6E-409C-BE32-E72D297353CC}">
              <c16:uniqueId val="{00000005-B379-4811-9412-B7CE5A21A440}"/>
            </c:ext>
          </c:extLst>
        </c:ser>
        <c:dLbls>
          <c:showLegendKey val="0"/>
          <c:showVal val="0"/>
          <c:showCatName val="0"/>
          <c:showSerName val="0"/>
          <c:showPercent val="0"/>
          <c:showBubbleSize val="0"/>
        </c:dLbls>
        <c:hiLowLines>
          <c:spPr>
            <a:ln w="12700">
              <a:solidFill>
                <a:srgbClr val="595959"/>
              </a:solidFill>
            </a:ln>
          </c:spPr>
        </c:hiLowLines>
        <c:marker val="1"/>
        <c:smooth val="0"/>
        <c:axId val="50010001"/>
        <c:axId val="500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7-B379-4811-9412-B7CE5A21A440}"/>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379-4811-9412-B7CE5A21A440}"/>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379-4811-9412-B7CE5A21A440}"/>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'_SEXO_2018-2015_INT_'!$B$2:$C$5</c:f>
              <c:multiLvlStrCache>
                <c:ptCount val="4"/>
                <c:lvl>
                  <c:pt idx="0">
                    <c:v>2015</c:v>
                  </c:pt>
                  <c:pt idx="1">
                    <c:v>2018</c:v>
                  </c:pt>
                  <c:pt idx="2">
                    <c:v>2015</c:v>
                  </c:pt>
                  <c:pt idx="3">
                    <c:v>2018</c:v>
                  </c:pt>
                </c:lvl>
                <c:lvl>
                  <c:pt idx="0">
                    <c:v>Hombre</c:v>
                  </c:pt>
                  <c:pt idx="2">
                    <c:v>Mujer</c:v>
                  </c:pt>
                </c:lvl>
              </c:multiLvlStrCache>
            </c:multiLvlStrRef>
          </c:cat>
          <c:val>
            <c:numRef>
              <c:f>'_SEXO_2018-2015_INT_'!$F$2:$F$5</c:f>
              <c:numCache>
                <c:formatCode>General</c:formatCode>
                <c:ptCount val="4"/>
                <c:pt idx="0">
                  <c:v>486.2</c:v>
                </c:pt>
                <c:pt idx="1">
                  <c:v>486.1</c:v>
                </c:pt>
                <c:pt idx="2">
                  <c:v>514</c:v>
                </c:pt>
                <c:pt idx="3">
                  <c:v>515.1</c:v>
                </c:pt>
              </c:numCache>
            </c:numRef>
          </c:val>
          <c:smooth val="0"/>
          <c:extLst>
            <c:ext xmlns:c16="http://schemas.microsoft.com/office/drawing/2014/chart" uri="{C3380CC4-5D6E-409C-BE32-E72D297353CC}">
              <c16:uniqueId val="{00000008-B379-4811-9412-B7CE5A21A440}"/>
            </c:ext>
          </c:extLst>
        </c:ser>
        <c:dLbls>
          <c:showLegendKey val="0"/>
          <c:showVal val="0"/>
          <c:showCatName val="0"/>
          <c:showSerName val="0"/>
          <c:showPercent val="0"/>
          <c:showBubbleSize val="0"/>
        </c:dLbls>
        <c:marker val="1"/>
        <c:smooth val="0"/>
        <c:axId val="50010001"/>
        <c:axId val="50010002"/>
      </c:lineChart>
      <c:catAx>
        <c:axId val="500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10002"/>
        <c:crosses val="autoZero"/>
        <c:auto val="1"/>
        <c:lblAlgn val="ctr"/>
        <c:lblOffset val="100"/>
        <c:noMultiLvlLbl val="0"/>
      </c:catAx>
      <c:valAx>
        <c:axId val="5001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Lenguaje y comunicación</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10001"/>
        <c:crosses val="autoZero"/>
        <c:crossBetween val="between"/>
        <c:majorUnit val="20"/>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1-121A-4339-A276-D4130C17B01E}"/>
              </c:ext>
            </c:extLst>
          </c:dPt>
          <c:cat>
            <c:strRef>
              <c:f>'_SEXO_2018-2015_INT_'!$B$27:$B$30</c:f>
              <c:strCache>
                <c:ptCount val="3"/>
                <c:pt idx="0">
                  <c:v>Hombre</c:v>
                </c:pt>
                <c:pt idx="2">
                  <c:v>Mujer</c:v>
                </c:pt>
              </c:strCache>
            </c:strRef>
          </c:cat>
          <c:val>
            <c:numRef>
              <c:f>'_SEXO_2018-2015_INT_'!$D$27:$D$30</c:f>
              <c:numCache>
                <c:formatCode>General</c:formatCode>
                <c:ptCount val="4"/>
                <c:pt idx="0">
                  <c:v>495.51099999999997</c:v>
                </c:pt>
                <c:pt idx="1">
                  <c:v>495.815</c:v>
                </c:pt>
                <c:pt idx="2">
                  <c:v>499.51400000000001</c:v>
                </c:pt>
                <c:pt idx="3">
                  <c:v>503.71499999999997</c:v>
                </c:pt>
              </c:numCache>
            </c:numRef>
          </c:val>
          <c:smooth val="0"/>
          <c:extLst>
            <c:ext xmlns:c16="http://schemas.microsoft.com/office/drawing/2014/chart" uri="{C3380CC4-5D6E-409C-BE32-E72D297353CC}">
              <c16:uniqueId val="{00000002-121A-4339-A276-D4130C17B01E}"/>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4-121A-4339-A276-D4130C17B01E}"/>
              </c:ext>
            </c:extLst>
          </c:dPt>
          <c:cat>
            <c:strRef>
              <c:f>'_SEXO_2018-2015_INT_'!$B$27:$B$30</c:f>
              <c:strCache>
                <c:ptCount val="3"/>
                <c:pt idx="0">
                  <c:v>Hombre</c:v>
                </c:pt>
                <c:pt idx="2">
                  <c:v>Mujer</c:v>
                </c:pt>
              </c:strCache>
            </c:strRef>
          </c:cat>
          <c:val>
            <c:numRef>
              <c:f>'_SEXO_2018-2015_INT_'!$E$27:$E$30</c:f>
              <c:numCache>
                <c:formatCode>General</c:formatCode>
                <c:ptCount val="4"/>
                <c:pt idx="0">
                  <c:v>499.88900000000001</c:v>
                </c:pt>
                <c:pt idx="1">
                  <c:v>501.78500000000003</c:v>
                </c:pt>
                <c:pt idx="2">
                  <c:v>505.08600000000001</c:v>
                </c:pt>
                <c:pt idx="3">
                  <c:v>509.685</c:v>
                </c:pt>
              </c:numCache>
            </c:numRef>
          </c:val>
          <c:smooth val="0"/>
          <c:extLst>
            <c:ext xmlns:c16="http://schemas.microsoft.com/office/drawing/2014/chart" uri="{C3380CC4-5D6E-409C-BE32-E72D297353CC}">
              <c16:uniqueId val="{00000005-121A-4339-A276-D4130C17B01E}"/>
            </c:ext>
          </c:extLst>
        </c:ser>
        <c:dLbls>
          <c:showLegendKey val="0"/>
          <c:showVal val="0"/>
          <c:showCatName val="0"/>
          <c:showSerName val="0"/>
          <c:showPercent val="0"/>
          <c:showBubbleSize val="0"/>
        </c:dLbls>
        <c:hiLowLines>
          <c:spPr>
            <a:ln w="12700">
              <a:solidFill>
                <a:srgbClr val="595959"/>
              </a:solidFill>
            </a:ln>
          </c:spPr>
        </c:hiLowLines>
        <c:marker val="1"/>
        <c:smooth val="0"/>
        <c:axId val="50020001"/>
        <c:axId val="500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7-121A-4339-A276-D4130C17B01E}"/>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21A-4339-A276-D4130C17B01E}"/>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21A-4339-A276-D4130C17B01E}"/>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'_SEXO_2018-2015_INT_'!$B$27:$C$30</c:f>
              <c:multiLvlStrCache>
                <c:ptCount val="4"/>
                <c:lvl>
                  <c:pt idx="0">
                    <c:v>2015</c:v>
                  </c:pt>
                  <c:pt idx="1">
                    <c:v>2018</c:v>
                  </c:pt>
                  <c:pt idx="2">
                    <c:v>2015</c:v>
                  </c:pt>
                  <c:pt idx="3">
                    <c:v>2018</c:v>
                  </c:pt>
                </c:lvl>
                <c:lvl>
                  <c:pt idx="0">
                    <c:v>Hombre</c:v>
                  </c:pt>
                  <c:pt idx="2">
                    <c:v>Mujer</c:v>
                  </c:pt>
                </c:lvl>
              </c:multiLvlStrCache>
            </c:multiLvlStrRef>
          </c:cat>
          <c:val>
            <c:numRef>
              <c:f>'_SEXO_2018-2015_INT_'!$F$27:$F$30</c:f>
              <c:numCache>
                <c:formatCode>General</c:formatCode>
                <c:ptCount val="4"/>
                <c:pt idx="0">
                  <c:v>497.7</c:v>
                </c:pt>
                <c:pt idx="1">
                  <c:v>498.8</c:v>
                </c:pt>
                <c:pt idx="2">
                  <c:v>502.3</c:v>
                </c:pt>
                <c:pt idx="3">
                  <c:v>506.7</c:v>
                </c:pt>
              </c:numCache>
            </c:numRef>
          </c:val>
          <c:smooth val="0"/>
          <c:extLst>
            <c:ext xmlns:c16="http://schemas.microsoft.com/office/drawing/2014/chart" uri="{C3380CC4-5D6E-409C-BE32-E72D297353CC}">
              <c16:uniqueId val="{00000008-121A-4339-A276-D4130C17B01E}"/>
            </c:ext>
          </c:extLst>
        </c:ser>
        <c:dLbls>
          <c:showLegendKey val="0"/>
          <c:showVal val="0"/>
          <c:showCatName val="0"/>
          <c:showSerName val="0"/>
          <c:showPercent val="0"/>
          <c:showBubbleSize val="0"/>
        </c:dLbls>
        <c:marker val="1"/>
        <c:smooth val="0"/>
        <c:axId val="50020001"/>
        <c:axId val="50020002"/>
      </c:lineChart>
      <c:catAx>
        <c:axId val="500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20002"/>
        <c:crosses val="autoZero"/>
        <c:auto val="1"/>
        <c:lblAlgn val="ctr"/>
        <c:lblOffset val="100"/>
        <c:noMultiLvlLbl val="0"/>
      </c:catAx>
      <c:valAx>
        <c:axId val="5002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Matemáticas</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20001"/>
        <c:crosses val="autoZero"/>
        <c:crossBetween val="between"/>
        <c:majorUnit val="20"/>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1-783A-4647-AEA8-0F732F3C27AD}"/>
              </c:ext>
            </c:extLst>
          </c:dPt>
          <c:cat>
            <c:strRef>
              <c:f>'_EDAD_N_2018-2015_INT_'!$B$2:$B$5</c:f>
              <c:strCache>
                <c:ptCount val="3"/>
                <c:pt idx="0">
                  <c:v>Edad típica</c:v>
                </c:pt>
                <c:pt idx="2">
                  <c:v>Extraedad</c:v>
                </c:pt>
              </c:strCache>
            </c:strRef>
          </c:cat>
          <c:val>
            <c:numRef>
              <c:f>'_EDAD_N_2018-2015_INT_'!$D$2:$D$5</c:f>
              <c:numCache>
                <c:formatCode>General</c:formatCode>
                <c:ptCount val="4"/>
                <c:pt idx="0">
                  <c:v>504.61399999999998</c:v>
                </c:pt>
                <c:pt idx="1">
                  <c:v>503.21499999999997</c:v>
                </c:pt>
                <c:pt idx="2">
                  <c:v>460.721</c:v>
                </c:pt>
                <c:pt idx="3">
                  <c:v>451.03</c:v>
                </c:pt>
              </c:numCache>
            </c:numRef>
          </c:val>
          <c:smooth val="0"/>
          <c:extLst>
            <c:ext xmlns:c16="http://schemas.microsoft.com/office/drawing/2014/chart" uri="{C3380CC4-5D6E-409C-BE32-E72D297353CC}">
              <c16:uniqueId val="{00000002-783A-4647-AEA8-0F732F3C27AD}"/>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4-783A-4647-AEA8-0F732F3C27AD}"/>
              </c:ext>
            </c:extLst>
          </c:dPt>
          <c:cat>
            <c:strRef>
              <c:f>'_EDAD_N_2018-2015_INT_'!$B$2:$B$5</c:f>
              <c:strCache>
                <c:ptCount val="3"/>
                <c:pt idx="0">
                  <c:v>Edad típica</c:v>
                </c:pt>
                <c:pt idx="2">
                  <c:v>Extraedad</c:v>
                </c:pt>
              </c:strCache>
            </c:strRef>
          </c:cat>
          <c:val>
            <c:numRef>
              <c:f>'_EDAD_N_2018-2015_INT_'!$E$2:$E$5</c:f>
              <c:numCache>
                <c:formatCode>General</c:formatCode>
                <c:ptCount val="4"/>
                <c:pt idx="0">
                  <c:v>510.18599999999998</c:v>
                </c:pt>
                <c:pt idx="1">
                  <c:v>509.185</c:v>
                </c:pt>
                <c:pt idx="2">
                  <c:v>469.07899999999995</c:v>
                </c:pt>
                <c:pt idx="3">
                  <c:v>462.97</c:v>
                </c:pt>
              </c:numCache>
            </c:numRef>
          </c:val>
          <c:smooth val="0"/>
          <c:extLst>
            <c:ext xmlns:c16="http://schemas.microsoft.com/office/drawing/2014/chart" uri="{C3380CC4-5D6E-409C-BE32-E72D297353CC}">
              <c16:uniqueId val="{00000005-783A-4647-AEA8-0F732F3C27AD}"/>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7-783A-4647-AEA8-0F732F3C27AD}"/>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83A-4647-AEA8-0F732F3C27AD}"/>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83A-4647-AEA8-0F732F3C27AD}"/>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'_EDAD_N_2018-2015_INT_'!$B$2:$C$5</c:f>
              <c:multiLvlStrCache>
                <c:ptCount val="4"/>
                <c:lvl>
                  <c:pt idx="0">
                    <c:v>2015</c:v>
                  </c:pt>
                  <c:pt idx="1">
                    <c:v>2018</c:v>
                  </c:pt>
                  <c:pt idx="2">
                    <c:v>2015</c:v>
                  </c:pt>
                  <c:pt idx="3">
                    <c:v>2018</c:v>
                  </c:pt>
                </c:lvl>
                <c:lvl>
                  <c:pt idx="0">
                    <c:v>Edad típica</c:v>
                  </c:pt>
                  <c:pt idx="2">
                    <c:v>Extraedad</c:v>
                  </c:pt>
                </c:lvl>
              </c:multiLvlStrCache>
            </c:multiLvlStrRef>
          </c:cat>
          <c:val>
            <c:numRef>
              <c:f>'_EDAD_N_2018-2015_INT_'!$F$2:$F$5</c:f>
              <c:numCache>
                <c:formatCode>General</c:formatCode>
                <c:ptCount val="4"/>
                <c:pt idx="0">
                  <c:v>507.4</c:v>
                </c:pt>
                <c:pt idx="1">
                  <c:v>506.2</c:v>
                </c:pt>
                <c:pt idx="2">
                  <c:v>464.9</c:v>
                </c:pt>
                <c:pt idx="3">
                  <c:v>457</c:v>
                </c:pt>
              </c:numCache>
            </c:numRef>
          </c:val>
          <c:smooth val="0"/>
          <c:extLst>
            <c:ext xmlns:c16="http://schemas.microsoft.com/office/drawing/2014/chart" uri="{C3380CC4-5D6E-409C-BE32-E72D297353CC}">
              <c16:uniqueId val="{00000008-783A-4647-AEA8-0F732F3C27AD}"/>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_ENTIDAD_INT_!$C$34:$C$63</c:f>
              <c:numCache>
                <c:formatCode>General</c:formatCode>
                <c:ptCount val="30"/>
                <c:pt idx="0">
                  <c:v>444.84100000000001</c:v>
                </c:pt>
                <c:pt idx="1">
                  <c:v>469.64699999999999</c:v>
                </c:pt>
                <c:pt idx="2">
                  <c:v>478.637</c:v>
                </c:pt>
                <c:pt idx="3">
                  <c:v>477.45800000000003</c:v>
                </c:pt>
                <c:pt idx="4">
                  <c:v>481.637</c:v>
                </c:pt>
                <c:pt idx="5">
                  <c:v>478.65699999999998</c:v>
                </c:pt>
                <c:pt idx="6">
                  <c:v>480.25400000000002</c:v>
                </c:pt>
                <c:pt idx="7">
                  <c:v>483.25900000000001</c:v>
                </c:pt>
                <c:pt idx="8">
                  <c:v>486.642</c:v>
                </c:pt>
                <c:pt idx="9">
                  <c:v>488.04</c:v>
                </c:pt>
                <c:pt idx="10">
                  <c:v>489.84100000000001</c:v>
                </c:pt>
                <c:pt idx="11">
                  <c:v>492.23899999999998</c:v>
                </c:pt>
                <c:pt idx="12">
                  <c:v>493.642</c:v>
                </c:pt>
                <c:pt idx="13">
                  <c:v>493.846</c:v>
                </c:pt>
                <c:pt idx="14">
                  <c:v>500.41300000000001</c:v>
                </c:pt>
                <c:pt idx="15">
                  <c:v>494.44799999999998</c:v>
                </c:pt>
                <c:pt idx="16">
                  <c:v>494.24900000000002</c:v>
                </c:pt>
                <c:pt idx="17">
                  <c:v>500.63200000000001</c:v>
                </c:pt>
                <c:pt idx="18">
                  <c:v>494.86599999999999</c:v>
                </c:pt>
                <c:pt idx="19">
                  <c:v>503.44299999999998</c:v>
                </c:pt>
                <c:pt idx="20">
                  <c:v>500.66199999999998</c:v>
                </c:pt>
                <c:pt idx="21">
                  <c:v>504.64699999999999</c:v>
                </c:pt>
                <c:pt idx="22">
                  <c:v>506.83600000000001</c:v>
                </c:pt>
                <c:pt idx="23">
                  <c:v>504.05500000000001</c:v>
                </c:pt>
                <c:pt idx="24">
                  <c:v>510.24900000000002</c:v>
                </c:pt>
                <c:pt idx="25">
                  <c:v>510.46300000000002</c:v>
                </c:pt>
                <c:pt idx="26">
                  <c:v>517.04499999999996</c:v>
                </c:pt>
                <c:pt idx="27">
                  <c:v>523.64700000000005</c:v>
                </c:pt>
                <c:pt idx="28">
                  <c:v>524.846</c:v>
                </c:pt>
                <c:pt idx="29">
                  <c:v>526.04499999999996</c:v>
                </c:pt>
              </c:numCache>
            </c:numRef>
          </c:val>
          <c:smooth val="0"/>
          <c:extLst>
            <c:ext xmlns:c16="http://schemas.microsoft.com/office/drawing/2014/chart" uri="{C3380CC4-5D6E-409C-BE32-E72D297353CC}">
              <c16:uniqueId val="{00000000-E4AA-45AC-87EF-A5F3B534BCB3}"/>
            </c:ext>
          </c:extLst>
        </c:ser>
        <c:ser>
          <c:idx val="1"/>
          <c:order val="1"/>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_ENTIDAD_INT_!$D$34:$D$63</c:f>
              <c:numCache>
                <c:formatCode>General</c:formatCode>
                <c:ptCount val="30"/>
                <c:pt idx="0">
                  <c:v>461.15899999999999</c:v>
                </c:pt>
                <c:pt idx="1">
                  <c:v>488.35300000000001</c:v>
                </c:pt>
                <c:pt idx="2">
                  <c:v>493.363</c:v>
                </c:pt>
                <c:pt idx="3">
                  <c:v>500.54199999999997</c:v>
                </c:pt>
                <c:pt idx="4">
                  <c:v>496.363</c:v>
                </c:pt>
                <c:pt idx="5">
                  <c:v>501.34300000000002</c:v>
                </c:pt>
                <c:pt idx="6">
                  <c:v>501.74599999999998</c:v>
                </c:pt>
                <c:pt idx="7">
                  <c:v>506.74099999999999</c:v>
                </c:pt>
                <c:pt idx="8">
                  <c:v>503.358</c:v>
                </c:pt>
                <c:pt idx="9">
                  <c:v>503.96</c:v>
                </c:pt>
                <c:pt idx="10">
                  <c:v>506.15899999999999</c:v>
                </c:pt>
                <c:pt idx="11">
                  <c:v>507.76100000000002</c:v>
                </c:pt>
                <c:pt idx="12">
                  <c:v>510.358</c:v>
                </c:pt>
                <c:pt idx="13">
                  <c:v>512.154</c:v>
                </c:pt>
                <c:pt idx="14">
                  <c:v>505.58699999999999</c:v>
                </c:pt>
                <c:pt idx="15">
                  <c:v>513.55200000000002</c:v>
                </c:pt>
                <c:pt idx="16">
                  <c:v>513.75099999999998</c:v>
                </c:pt>
                <c:pt idx="17">
                  <c:v>513.36800000000005</c:v>
                </c:pt>
                <c:pt idx="18">
                  <c:v>521.13400000000001</c:v>
                </c:pt>
                <c:pt idx="19">
                  <c:v>520.55700000000002</c:v>
                </c:pt>
                <c:pt idx="20">
                  <c:v>525.33799999999997</c:v>
                </c:pt>
                <c:pt idx="21">
                  <c:v>523.35299999999995</c:v>
                </c:pt>
                <c:pt idx="22">
                  <c:v>521.16399999999999</c:v>
                </c:pt>
                <c:pt idx="23">
                  <c:v>525.94500000000005</c:v>
                </c:pt>
                <c:pt idx="24">
                  <c:v>529.75099999999998</c:v>
                </c:pt>
                <c:pt idx="25">
                  <c:v>535.53700000000003</c:v>
                </c:pt>
                <c:pt idx="26">
                  <c:v>534.95500000000004</c:v>
                </c:pt>
                <c:pt idx="27">
                  <c:v>542.35299999999995</c:v>
                </c:pt>
                <c:pt idx="28">
                  <c:v>543.154</c:v>
                </c:pt>
                <c:pt idx="29">
                  <c:v>543.95500000000004</c:v>
                </c:pt>
              </c:numCache>
            </c:numRef>
          </c:val>
          <c:smooth val="0"/>
          <c:extLst>
            <c:ext xmlns:c16="http://schemas.microsoft.com/office/drawing/2014/chart" uri="{C3380CC4-5D6E-409C-BE32-E72D297353CC}">
              <c16:uniqueId val="{00000001-E4AA-45AC-87EF-A5F3B534BCB3}"/>
            </c:ext>
          </c:extLst>
        </c:ser>
        <c:dLbls>
          <c:showLegendKey val="0"/>
          <c:showVal val="0"/>
          <c:showCatName val="0"/>
          <c:showSerName val="0"/>
          <c:showPercent val="0"/>
          <c:showBubbleSize val="0"/>
        </c:dLbls>
        <c:hiLowLines>
          <c:spPr>
            <a:ln w="12700">
              <a:solidFill>
                <a:srgbClr val="B07CAA"/>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_ENTIDAD_INT_!$E$34:$E$63</c:f>
              <c:numCache>
                <c:formatCode>General</c:formatCode>
                <c:ptCount val="30"/>
                <c:pt idx="0">
                  <c:v>453</c:v>
                </c:pt>
                <c:pt idx="1">
                  <c:v>479</c:v>
                </c:pt>
                <c:pt idx="2">
                  <c:v>486</c:v>
                </c:pt>
                <c:pt idx="3">
                  <c:v>489</c:v>
                </c:pt>
                <c:pt idx="4">
                  <c:v>489</c:v>
                </c:pt>
                <c:pt idx="5">
                  <c:v>490</c:v>
                </c:pt>
                <c:pt idx="6">
                  <c:v>491</c:v>
                </c:pt>
                <c:pt idx="7">
                  <c:v>495</c:v>
                </c:pt>
                <c:pt idx="8">
                  <c:v>495</c:v>
                </c:pt>
                <c:pt idx="9">
                  <c:v>496</c:v>
                </c:pt>
                <c:pt idx="10">
                  <c:v>498</c:v>
                </c:pt>
                <c:pt idx="11">
                  <c:v>500</c:v>
                </c:pt>
                <c:pt idx="12">
                  <c:v>502</c:v>
                </c:pt>
                <c:pt idx="13">
                  <c:v>503</c:v>
                </c:pt>
                <c:pt idx="14">
                  <c:v>503</c:v>
                </c:pt>
                <c:pt idx="15">
                  <c:v>504</c:v>
                </c:pt>
                <c:pt idx="16">
                  <c:v>504</c:v>
                </c:pt>
                <c:pt idx="17">
                  <c:v>507</c:v>
                </c:pt>
                <c:pt idx="18">
                  <c:v>508</c:v>
                </c:pt>
                <c:pt idx="19">
                  <c:v>512</c:v>
                </c:pt>
                <c:pt idx="20">
                  <c:v>513</c:v>
                </c:pt>
                <c:pt idx="21">
                  <c:v>514</c:v>
                </c:pt>
                <c:pt idx="22">
                  <c:v>514</c:v>
                </c:pt>
                <c:pt idx="23">
                  <c:v>515</c:v>
                </c:pt>
                <c:pt idx="24">
                  <c:v>520</c:v>
                </c:pt>
                <c:pt idx="25">
                  <c:v>523</c:v>
                </c:pt>
                <c:pt idx="26">
                  <c:v>526</c:v>
                </c:pt>
                <c:pt idx="27">
                  <c:v>533</c:v>
                </c:pt>
                <c:pt idx="28">
                  <c:v>534</c:v>
                </c:pt>
                <c:pt idx="29">
                  <c:v>535</c:v>
                </c:pt>
              </c:numCache>
            </c:numRef>
          </c:val>
          <c:smooth val="0"/>
          <c:extLst>
            <c:ext xmlns:c16="http://schemas.microsoft.com/office/drawing/2014/chart" uri="{C3380CC4-5D6E-409C-BE32-E72D297353CC}">
              <c16:uniqueId val="{00000002-E4AA-45AC-87EF-A5F3B534BCB3}"/>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1-AE7C-4B60-B5CF-2EE65DA8D8C4}"/>
              </c:ext>
            </c:extLst>
          </c:dPt>
          <c:cat>
            <c:strRef>
              <c:f>'_EDAD_N_2018-2015_INT_'!$B$27:$B$30</c:f>
              <c:strCache>
                <c:ptCount val="3"/>
                <c:pt idx="0">
                  <c:v>Edad típica</c:v>
                </c:pt>
                <c:pt idx="2">
                  <c:v>Extraedad</c:v>
                </c:pt>
              </c:strCache>
            </c:strRef>
          </c:cat>
          <c:val>
            <c:numRef>
              <c:f>'_EDAD_N_2018-2015_INT_'!$D$27:$D$30</c:f>
              <c:numCache>
                <c:formatCode>General</c:formatCode>
                <c:ptCount val="4"/>
                <c:pt idx="0">
                  <c:v>504.61099999999999</c:v>
                </c:pt>
                <c:pt idx="1">
                  <c:v>504.91399999999999</c:v>
                </c:pt>
                <c:pt idx="2">
                  <c:v>463.721</c:v>
                </c:pt>
                <c:pt idx="3">
                  <c:v>458.33100000000002</c:v>
                </c:pt>
              </c:numCache>
            </c:numRef>
          </c:val>
          <c:smooth val="0"/>
          <c:extLst>
            <c:ext xmlns:c16="http://schemas.microsoft.com/office/drawing/2014/chart" uri="{C3380CC4-5D6E-409C-BE32-E72D297353CC}">
              <c16:uniqueId val="{00000002-AE7C-4B60-B5CF-2EE65DA8D8C4}"/>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4-AE7C-4B60-B5CF-2EE65DA8D8C4}"/>
              </c:ext>
            </c:extLst>
          </c:dPt>
          <c:cat>
            <c:strRef>
              <c:f>'_EDAD_N_2018-2015_INT_'!$B$27:$B$30</c:f>
              <c:strCache>
                <c:ptCount val="3"/>
                <c:pt idx="0">
                  <c:v>Edad típica</c:v>
                </c:pt>
                <c:pt idx="2">
                  <c:v>Extraedad</c:v>
                </c:pt>
              </c:strCache>
            </c:strRef>
          </c:cat>
          <c:val>
            <c:numRef>
              <c:f>'_EDAD_N_2018-2015_INT_'!$E$27:$E$30</c:f>
              <c:numCache>
                <c:formatCode>General</c:formatCode>
                <c:ptCount val="4"/>
                <c:pt idx="0">
                  <c:v>508.98900000000003</c:v>
                </c:pt>
                <c:pt idx="1">
                  <c:v>510.48599999999999</c:v>
                </c:pt>
                <c:pt idx="2">
                  <c:v>472.07899999999995</c:v>
                </c:pt>
                <c:pt idx="3">
                  <c:v>470.66899999999998</c:v>
                </c:pt>
              </c:numCache>
            </c:numRef>
          </c:val>
          <c:smooth val="0"/>
          <c:extLst>
            <c:ext xmlns:c16="http://schemas.microsoft.com/office/drawing/2014/chart" uri="{C3380CC4-5D6E-409C-BE32-E72D297353CC}">
              <c16:uniqueId val="{00000005-AE7C-4B60-B5CF-2EE65DA8D8C4}"/>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7-AE7C-4B60-B5CF-2EE65DA8D8C4}"/>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E7C-4B60-B5CF-2EE65DA8D8C4}"/>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E7C-4B60-B5CF-2EE65DA8D8C4}"/>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'_EDAD_N_2018-2015_INT_'!$B$27:$C$30</c:f>
              <c:multiLvlStrCache>
                <c:ptCount val="4"/>
                <c:lvl>
                  <c:pt idx="0">
                    <c:v>2015</c:v>
                  </c:pt>
                  <c:pt idx="1">
                    <c:v>2018</c:v>
                  </c:pt>
                  <c:pt idx="2">
                    <c:v>2015</c:v>
                  </c:pt>
                  <c:pt idx="3">
                    <c:v>2018</c:v>
                  </c:pt>
                </c:lvl>
                <c:lvl>
                  <c:pt idx="0">
                    <c:v>Edad típica</c:v>
                  </c:pt>
                  <c:pt idx="2">
                    <c:v>Extraedad</c:v>
                  </c:pt>
                </c:lvl>
              </c:multiLvlStrCache>
            </c:multiLvlStrRef>
          </c:cat>
          <c:val>
            <c:numRef>
              <c:f>'_EDAD_N_2018-2015_INT_'!$F$27:$F$30</c:f>
              <c:numCache>
                <c:formatCode>General</c:formatCode>
                <c:ptCount val="4"/>
                <c:pt idx="0">
                  <c:v>506.8</c:v>
                </c:pt>
                <c:pt idx="1">
                  <c:v>507.7</c:v>
                </c:pt>
                <c:pt idx="2">
                  <c:v>467.9</c:v>
                </c:pt>
                <c:pt idx="3">
                  <c:v>464.5</c:v>
                </c:pt>
              </c:numCache>
            </c:numRef>
          </c:val>
          <c:smooth val="0"/>
          <c:extLst>
            <c:ext xmlns:c16="http://schemas.microsoft.com/office/drawing/2014/chart" uri="{C3380CC4-5D6E-409C-BE32-E72D297353CC}">
              <c16:uniqueId val="{00000008-AE7C-4B60-B5CF-2EE65DA8D8C4}"/>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1-AF5C-4C79-BEFF-91B950380F2A}"/>
              </c:ext>
            </c:extLst>
          </c:dPt>
          <c:cat>
            <c:strRef>
              <c:f>'_RURALIDAD_2018-2015_INT_'!$C$2:$C$5</c:f>
              <c:strCache>
                <c:ptCount val="3"/>
                <c:pt idx="0">
                  <c:v>Urbana</c:v>
                </c:pt>
                <c:pt idx="2">
                  <c:v>Rural</c:v>
                </c:pt>
              </c:strCache>
            </c:strRef>
          </c:cat>
          <c:val>
            <c:numRef>
              <c:f>'_RURALIDAD_2018-2015_INT_'!$D$2:$D$5</c:f>
              <c:numCache>
                <c:formatCode>General</c:formatCode>
                <c:ptCount val="4"/>
                <c:pt idx="0">
                  <c:v>509.81599999999997</c:v>
                </c:pt>
                <c:pt idx="1">
                  <c:v>513.71100000000001</c:v>
                </c:pt>
                <c:pt idx="2">
                  <c:v>456.02</c:v>
                </c:pt>
                <c:pt idx="3">
                  <c:v>449.83299999999997</c:v>
                </c:pt>
              </c:numCache>
            </c:numRef>
          </c:val>
          <c:smooth val="0"/>
          <c:extLst>
            <c:ext xmlns:c16="http://schemas.microsoft.com/office/drawing/2014/chart" uri="{C3380CC4-5D6E-409C-BE32-E72D297353CC}">
              <c16:uniqueId val="{00000002-AF5C-4C79-BEFF-91B950380F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4-AF5C-4C79-BEFF-91B950380F2A}"/>
              </c:ext>
            </c:extLst>
          </c:dPt>
          <c:cat>
            <c:strRef>
              <c:f>'_RURALIDAD_2018-2015_INT_'!$C$2:$C$5</c:f>
              <c:strCache>
                <c:ptCount val="3"/>
                <c:pt idx="0">
                  <c:v>Urbana</c:v>
                </c:pt>
                <c:pt idx="2">
                  <c:v>Rural</c:v>
                </c:pt>
              </c:strCache>
            </c:strRef>
          </c:cat>
          <c:val>
            <c:numRef>
              <c:f>'_RURALIDAD_2018-2015_INT_'!$E$2:$E$5</c:f>
              <c:numCache>
                <c:formatCode>General</c:formatCode>
                <c:ptCount val="4"/>
                <c:pt idx="0">
                  <c:v>516.18399999999997</c:v>
                </c:pt>
                <c:pt idx="1">
                  <c:v>518.08899999999994</c:v>
                </c:pt>
                <c:pt idx="2">
                  <c:v>463.98</c:v>
                </c:pt>
                <c:pt idx="3">
                  <c:v>462.96699999999998</c:v>
                </c:pt>
              </c:numCache>
            </c:numRef>
          </c:val>
          <c:smooth val="0"/>
          <c:extLst>
            <c:ext xmlns:c16="http://schemas.microsoft.com/office/drawing/2014/chart" uri="{C3380CC4-5D6E-409C-BE32-E72D297353CC}">
              <c16:uniqueId val="{00000005-AF5C-4C79-BEFF-91B950380F2A}"/>
            </c:ext>
          </c:extLst>
        </c:ser>
        <c:dLbls>
          <c:showLegendKey val="0"/>
          <c:showVal val="0"/>
          <c:showCatName val="0"/>
          <c:showSerName val="0"/>
          <c:showPercent val="0"/>
          <c:showBubbleSize val="0"/>
        </c:dLbls>
        <c:hiLowLines>
          <c:spPr>
            <a:ln w="12700">
              <a:solidFill>
                <a:srgbClr val="595959"/>
              </a:solidFill>
            </a:ln>
          </c:spPr>
        </c:hiLowLines>
        <c:marker val="1"/>
        <c:smooth val="0"/>
        <c:axId val="50050001"/>
        <c:axId val="500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7-AF5C-4C79-BEFF-91B950380F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F5C-4C79-BEFF-91B950380F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F5C-4C79-BEFF-91B950380F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'_RURALIDAD_2018-2015_INT_'!$C$2:$C$5</c:f>
              <c:strCache>
                <c:ptCount val="3"/>
                <c:pt idx="0">
                  <c:v>Urbana</c:v>
                </c:pt>
                <c:pt idx="2">
                  <c:v>Rural</c:v>
                </c:pt>
              </c:strCache>
            </c:strRef>
          </c:cat>
          <c:val>
            <c:numRef>
              <c:f>'_RURALIDAD_2018-2015_INT_'!$F$2:$F$5</c:f>
              <c:numCache>
                <c:formatCode>General</c:formatCode>
                <c:ptCount val="4"/>
                <c:pt idx="0">
                  <c:v>513</c:v>
                </c:pt>
                <c:pt idx="1">
                  <c:v>515.9</c:v>
                </c:pt>
                <c:pt idx="2">
                  <c:v>460</c:v>
                </c:pt>
                <c:pt idx="3">
                  <c:v>456.4</c:v>
                </c:pt>
              </c:numCache>
            </c:numRef>
          </c:val>
          <c:smooth val="0"/>
          <c:extLst>
            <c:ext xmlns:c16="http://schemas.microsoft.com/office/drawing/2014/chart" uri="{C3380CC4-5D6E-409C-BE32-E72D297353CC}">
              <c16:uniqueId val="{00000008-AF5C-4C79-BEFF-91B950380F2A}"/>
            </c:ext>
          </c:extLst>
        </c:ser>
        <c:dLbls>
          <c:showLegendKey val="0"/>
          <c:showVal val="0"/>
          <c:showCatName val="0"/>
          <c:showSerName val="0"/>
          <c:showPercent val="0"/>
          <c:showBubbleSize val="0"/>
        </c:dLbls>
        <c:marker val="1"/>
        <c:smooth val="0"/>
        <c:axId val="50050001"/>
        <c:axId val="50050002"/>
      </c:lineChart>
      <c:catAx>
        <c:axId val="500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50002"/>
        <c:crosses val="autoZero"/>
        <c:auto val="1"/>
        <c:lblAlgn val="ctr"/>
        <c:lblOffset val="100"/>
        <c:noMultiLvlLbl val="0"/>
      </c:catAx>
      <c:valAx>
        <c:axId val="5005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50001"/>
        <c:crosses val="autoZero"/>
        <c:crossBetween val="between"/>
        <c:majorUnit val="20"/>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1-C5E1-43E2-BFEF-16BF16046E2A}"/>
              </c:ext>
            </c:extLst>
          </c:dPt>
          <c:cat>
            <c:strRef>
              <c:f>'_RURALIDAD_2018-2015_INT_'!$C$27:$C$30</c:f>
              <c:strCache>
                <c:ptCount val="3"/>
                <c:pt idx="0">
                  <c:v>Urbana</c:v>
                </c:pt>
                <c:pt idx="2">
                  <c:v>Rural</c:v>
                </c:pt>
              </c:strCache>
            </c:strRef>
          </c:cat>
          <c:val>
            <c:numRef>
              <c:f>'_RURALIDAD_2018-2015_INT_'!$D$27:$D$30</c:f>
              <c:numCache>
                <c:formatCode>General</c:formatCode>
                <c:ptCount val="4"/>
                <c:pt idx="0">
                  <c:v>505.61200000000002</c:v>
                </c:pt>
                <c:pt idx="1">
                  <c:v>510.61200000000002</c:v>
                </c:pt>
                <c:pt idx="2">
                  <c:v>468.62200000000001</c:v>
                </c:pt>
                <c:pt idx="3">
                  <c:v>465.43299999999999</c:v>
                </c:pt>
              </c:numCache>
            </c:numRef>
          </c:val>
          <c:smooth val="0"/>
          <c:extLst>
            <c:ext xmlns:c16="http://schemas.microsoft.com/office/drawing/2014/chart" uri="{C3380CC4-5D6E-409C-BE32-E72D297353CC}">
              <c16:uniqueId val="{00000002-C5E1-43E2-BFEF-16BF16046E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4-C5E1-43E2-BFEF-16BF16046E2A}"/>
              </c:ext>
            </c:extLst>
          </c:dPt>
          <c:cat>
            <c:strRef>
              <c:f>'_RURALIDAD_2018-2015_INT_'!$C$27:$C$30</c:f>
              <c:strCache>
                <c:ptCount val="3"/>
                <c:pt idx="0">
                  <c:v>Urbana</c:v>
                </c:pt>
                <c:pt idx="2">
                  <c:v>Rural</c:v>
                </c:pt>
              </c:strCache>
            </c:strRef>
          </c:cat>
          <c:val>
            <c:numRef>
              <c:f>'_RURALIDAD_2018-2015_INT_'!$E$27:$E$30</c:f>
              <c:numCache>
                <c:formatCode>General</c:formatCode>
                <c:ptCount val="4"/>
                <c:pt idx="0">
                  <c:v>510.38799999999998</c:v>
                </c:pt>
                <c:pt idx="1">
                  <c:v>515.38800000000003</c:v>
                </c:pt>
                <c:pt idx="2">
                  <c:v>477.37799999999999</c:v>
                </c:pt>
                <c:pt idx="3">
                  <c:v>478.56700000000001</c:v>
                </c:pt>
              </c:numCache>
            </c:numRef>
          </c:val>
          <c:smooth val="0"/>
          <c:extLst>
            <c:ext xmlns:c16="http://schemas.microsoft.com/office/drawing/2014/chart" uri="{C3380CC4-5D6E-409C-BE32-E72D297353CC}">
              <c16:uniqueId val="{00000005-C5E1-43E2-BFEF-16BF16046E2A}"/>
            </c:ext>
          </c:extLst>
        </c:ser>
        <c:dLbls>
          <c:showLegendKey val="0"/>
          <c:showVal val="0"/>
          <c:showCatName val="0"/>
          <c:showSerName val="0"/>
          <c:showPercent val="0"/>
          <c:showBubbleSize val="0"/>
        </c:dLbls>
        <c:hiLowLines>
          <c:spPr>
            <a:ln w="12700">
              <a:solidFill>
                <a:srgbClr val="595959"/>
              </a:solidFill>
            </a:ln>
          </c:spPr>
        </c:hiLowLines>
        <c:marker val="1"/>
        <c:smooth val="0"/>
        <c:axId val="50060001"/>
        <c:axId val="500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7-C5E1-43E2-BFEF-16BF16046E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5E1-43E2-BFEF-16BF16046E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5E1-43E2-BFEF-16BF16046E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'_RURALIDAD_2018-2015_INT_'!$C$27:$C$30</c:f>
              <c:strCache>
                <c:ptCount val="3"/>
                <c:pt idx="0">
                  <c:v>Urbana</c:v>
                </c:pt>
                <c:pt idx="2">
                  <c:v>Rural</c:v>
                </c:pt>
              </c:strCache>
            </c:strRef>
          </c:cat>
          <c:val>
            <c:numRef>
              <c:f>'_RURALIDAD_2018-2015_INT_'!$F$27:$F$30</c:f>
              <c:numCache>
                <c:formatCode>General</c:formatCode>
                <c:ptCount val="4"/>
                <c:pt idx="0">
                  <c:v>508</c:v>
                </c:pt>
                <c:pt idx="1">
                  <c:v>513</c:v>
                </c:pt>
                <c:pt idx="2">
                  <c:v>473</c:v>
                </c:pt>
                <c:pt idx="3">
                  <c:v>472</c:v>
                </c:pt>
              </c:numCache>
            </c:numRef>
          </c:val>
          <c:smooth val="0"/>
          <c:extLst>
            <c:ext xmlns:c16="http://schemas.microsoft.com/office/drawing/2014/chart" uri="{C3380CC4-5D6E-409C-BE32-E72D297353CC}">
              <c16:uniqueId val="{00000008-C5E1-43E2-BFEF-16BF16046E2A}"/>
            </c:ext>
          </c:extLst>
        </c:ser>
        <c:dLbls>
          <c:showLegendKey val="0"/>
          <c:showVal val="0"/>
          <c:showCatName val="0"/>
          <c:showSerName val="0"/>
          <c:showPercent val="0"/>
          <c:showBubbleSize val="0"/>
        </c:dLbls>
        <c:marker val="1"/>
        <c:smooth val="0"/>
        <c:axId val="50060001"/>
        <c:axId val="50060002"/>
      </c:lineChart>
      <c:catAx>
        <c:axId val="500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60002"/>
        <c:crosses val="autoZero"/>
        <c:auto val="1"/>
        <c:lblAlgn val="ctr"/>
        <c:lblOffset val="100"/>
        <c:noMultiLvlLbl val="0"/>
      </c:catAx>
      <c:valAx>
        <c:axId val="5006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60001"/>
        <c:crosses val="autoZero"/>
        <c:crossBetween val="between"/>
        <c:majorUnit val="20"/>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_ENTIDAD_!$U$2</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D23-4FF3-8139-7A3DC4F61F50}"/>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D23-4FF3-8139-7A3DC4F61F50}"/>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D23-4FF3-8139-7A3DC4F61F50}"/>
              </c:ext>
            </c:extLst>
          </c:dPt>
          <c:dPt>
            <c:idx val="8"/>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2D23-4FF3-8139-7A3DC4F61F50}"/>
              </c:ext>
            </c:extLst>
          </c:dPt>
          <c:dLbls>
            <c:dLbl>
              <c:idx val="0"/>
              <c:tx>
                <c:rich>
                  <a:bodyPr/>
                  <a:lstStyle/>
                  <a:p>
                    <a:fld id="{C333AEAF-BE49-468A-A83F-8BFF8A079D1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D23-4FF3-8139-7A3DC4F61F50}"/>
                </c:ext>
              </c:extLst>
            </c:dLbl>
            <c:dLbl>
              <c:idx val="1"/>
              <c:tx>
                <c:rich>
                  <a:bodyPr/>
                  <a:lstStyle/>
                  <a:p>
                    <a:fld id="{064A1AFF-6AAE-4A5D-82DC-47CE766702F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D23-4FF3-8139-7A3DC4F61F50}"/>
                </c:ext>
              </c:extLst>
            </c:dLbl>
            <c:dLbl>
              <c:idx val="2"/>
              <c:tx>
                <c:rich>
                  <a:bodyPr/>
                  <a:lstStyle/>
                  <a:p>
                    <a:fld id="{4590D50F-326C-4BE6-8691-6966B18DE32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D23-4FF3-8139-7A3DC4F61F50}"/>
                </c:ext>
              </c:extLst>
            </c:dLbl>
            <c:dLbl>
              <c:idx val="3"/>
              <c:tx>
                <c:rich>
                  <a:bodyPr/>
                  <a:lstStyle/>
                  <a:p>
                    <a:fld id="{D56FC116-716C-4EA5-AC25-F5C9137C1E0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D23-4FF3-8139-7A3DC4F61F50}"/>
                </c:ext>
              </c:extLst>
            </c:dLbl>
            <c:dLbl>
              <c:idx val="4"/>
              <c:tx>
                <c:rich>
                  <a:bodyPr/>
                  <a:lstStyle/>
                  <a:p>
                    <a:fld id="{FDE8C5E7-B62D-40BB-A799-FB8DBCDD25A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D23-4FF3-8139-7A3DC4F61F50}"/>
                </c:ext>
              </c:extLst>
            </c:dLbl>
            <c:dLbl>
              <c:idx val="5"/>
              <c:tx>
                <c:rich>
                  <a:bodyPr/>
                  <a:lstStyle/>
                  <a:p>
                    <a:fld id="{CC9D3121-F736-4718-B3D4-47A104157EC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D23-4FF3-8139-7A3DC4F61F50}"/>
                </c:ext>
              </c:extLst>
            </c:dLbl>
            <c:dLbl>
              <c:idx val="6"/>
              <c:tx>
                <c:rich>
                  <a:bodyPr/>
                  <a:lstStyle/>
                  <a:p>
                    <a:endParaRPr lang="es-419"/>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D23-4FF3-8139-7A3DC4F61F50}"/>
                </c:ext>
              </c:extLst>
            </c:dLbl>
            <c:dLbl>
              <c:idx val="7"/>
              <c:tx>
                <c:rich>
                  <a:bodyPr/>
                  <a:lstStyle/>
                  <a:p>
                    <a:fld id="{575DE2AC-E4C4-4060-ACB0-A2CBA565C8B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D23-4FF3-8139-7A3DC4F61F50}"/>
                </c:ext>
              </c:extLst>
            </c:dLbl>
            <c:dLbl>
              <c:idx val="8"/>
              <c:tx>
                <c:rich>
                  <a:bodyPr/>
                  <a:lstStyle/>
                  <a:p>
                    <a:fld id="{0810F5C5-8431-4209-90F9-20BA8338C2E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D23-4FF3-8139-7A3DC4F61F50}"/>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_ENTIDAD_!$U$3:$U$11</c:f>
              <c:numCache>
                <c:formatCode>0.0</c:formatCode>
                <c:ptCount val="9"/>
                <c:pt idx="0">
                  <c:v>-45.898663548666896</c:v>
                </c:pt>
                <c:pt idx="1">
                  <c:v>-49.598557560000003</c:v>
                </c:pt>
                <c:pt idx="2">
                  <c:v>-43.802298811144283</c:v>
                </c:pt>
                <c:pt idx="3">
                  <c:v>-49.657932969999997</c:v>
                </c:pt>
                <c:pt idx="4">
                  <c:v>-44.569207801537814</c:v>
                </c:pt>
                <c:pt idx="5">
                  <c:v>-51.969601590000003</c:v>
                </c:pt>
                <c:pt idx="7" formatCode="General">
                  <c:v>-49.1</c:v>
                </c:pt>
                <c:pt idx="8" formatCode="General">
                  <c:v>-49.5</c:v>
                </c:pt>
              </c:numCache>
            </c:numRef>
          </c:val>
          <c:extLst>
            <c:ext xmlns:c15="http://schemas.microsoft.com/office/drawing/2012/chart" uri="{02D57815-91ED-43cb-92C2-25804820EDAC}">
              <c15:datalabelsRange>
                <c15:f>_ENTIDAD_!$Y$3:$Y$11</c15:f>
                <c15:dlblRangeCache>
                  <c:ptCount val="9"/>
                  <c:pt idx="0">
                    <c:v>45.9</c:v>
                  </c:pt>
                  <c:pt idx="1">
                    <c:v>49.6</c:v>
                  </c:pt>
                  <c:pt idx="2">
                    <c:v>43.8</c:v>
                  </c:pt>
                  <c:pt idx="3">
                    <c:v>49.7</c:v>
                  </c:pt>
                  <c:pt idx="4">
                    <c:v>44.6</c:v>
                  </c:pt>
                  <c:pt idx="5">
                    <c:v>52.0</c:v>
                  </c:pt>
                  <c:pt idx="7">
                    <c:v>49.1</c:v>
                  </c:pt>
                  <c:pt idx="8">
                    <c:v>49.5</c:v>
                  </c:pt>
                </c15:dlblRangeCache>
              </c15:datalabelsRange>
            </c:ext>
            <c:ext xmlns:c16="http://schemas.microsoft.com/office/drawing/2014/chart" uri="{C3380CC4-5D6E-409C-BE32-E72D297353CC}">
              <c16:uniqueId val="{0000000D-2D23-4FF3-8139-7A3DC4F61F50}"/>
            </c:ext>
          </c:extLst>
        </c:ser>
        <c:ser>
          <c:idx val="1"/>
          <c:order val="1"/>
          <c:tx>
            <c:strRef>
              <c:f>_ENTIDAD_!$V$2</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D23-4FF3-8139-7A3DC4F61F50}"/>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D23-4FF3-8139-7A3DC4F61F50}"/>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3-2D23-4FF3-8139-7A3DC4F61F50}"/>
              </c:ext>
            </c:extLst>
          </c:dPt>
          <c:dPt>
            <c:idx val="8"/>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5-2D23-4FF3-8139-7A3DC4F61F50}"/>
              </c:ext>
            </c:extLst>
          </c:dPt>
          <c:dLbls>
            <c:dLbl>
              <c:idx val="0"/>
              <c:tx>
                <c:rich>
                  <a:bodyPr/>
                  <a:lstStyle/>
                  <a:p>
                    <a:fld id="{ED7F4E9C-237F-4099-A307-61A4BA63AE1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2D23-4FF3-8139-7A3DC4F61F50}"/>
                </c:ext>
              </c:extLst>
            </c:dLbl>
            <c:dLbl>
              <c:idx val="1"/>
              <c:tx>
                <c:rich>
                  <a:bodyPr/>
                  <a:lstStyle/>
                  <a:p>
                    <a:fld id="{9191D78C-6ABE-4908-A779-C8A167F681B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D23-4FF3-8139-7A3DC4F61F50}"/>
                </c:ext>
              </c:extLst>
            </c:dLbl>
            <c:dLbl>
              <c:idx val="2"/>
              <c:tx>
                <c:rich>
                  <a:bodyPr/>
                  <a:lstStyle/>
                  <a:p>
                    <a:fld id="{B681A5BC-6A54-4AD7-B841-03E66BF5962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2D23-4FF3-8139-7A3DC4F61F50}"/>
                </c:ext>
              </c:extLst>
            </c:dLbl>
            <c:dLbl>
              <c:idx val="3"/>
              <c:tx>
                <c:rich>
                  <a:bodyPr/>
                  <a:lstStyle/>
                  <a:p>
                    <a:fld id="{99CF2D02-CA55-4FDF-AAFC-5D9A58A7CB1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D23-4FF3-8139-7A3DC4F61F50}"/>
                </c:ext>
              </c:extLst>
            </c:dLbl>
            <c:dLbl>
              <c:idx val="4"/>
              <c:tx>
                <c:rich>
                  <a:bodyPr/>
                  <a:lstStyle/>
                  <a:p>
                    <a:fld id="{7F02C202-3FF2-4984-A23E-09BF7A592B6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2D23-4FF3-8139-7A3DC4F61F50}"/>
                </c:ext>
              </c:extLst>
            </c:dLbl>
            <c:dLbl>
              <c:idx val="5"/>
              <c:tx>
                <c:rich>
                  <a:bodyPr/>
                  <a:lstStyle/>
                  <a:p>
                    <a:fld id="{7C8B64B0-378F-41A3-AF32-3DAFC47A408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D23-4FF3-8139-7A3DC4F61F50}"/>
                </c:ext>
              </c:extLst>
            </c:dLbl>
            <c:dLbl>
              <c:idx val="7"/>
              <c:tx>
                <c:rich>
                  <a:bodyPr/>
                  <a:lstStyle/>
                  <a:p>
                    <a:fld id="{BD3F9FA1-C2AC-4D89-AB9F-F4368F27716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2D23-4FF3-8139-7A3DC4F61F50}"/>
                </c:ext>
              </c:extLst>
            </c:dLbl>
            <c:dLbl>
              <c:idx val="8"/>
              <c:tx>
                <c:rich>
                  <a:bodyPr/>
                  <a:lstStyle/>
                  <a:p>
                    <a:fld id="{0ED49FAC-9CC6-459B-93B2-E8C62390D99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D23-4FF3-8139-7A3DC4F61F50}"/>
                </c:ext>
              </c:extLst>
            </c:dLbl>
            <c:dLbl>
              <c:idx val="29"/>
              <c:delete val="1"/>
              <c:extLst>
                <c:ext xmlns:c15="http://schemas.microsoft.com/office/drawing/2012/chart" uri="{CE6537A1-D6FC-4f65-9D91-7224C49458BB}"/>
                <c:ext xmlns:c16="http://schemas.microsoft.com/office/drawing/2014/chart" uri="{C3380CC4-5D6E-409C-BE32-E72D297353CC}">
                  <c16:uniqueId val="{0000001B-2D23-4FF3-8139-7A3DC4F61F50}"/>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_ENTIDAD_!$V$3:$V$11</c:f>
              <c:numCache>
                <c:formatCode>0.0</c:formatCode>
                <c:ptCount val="9"/>
                <c:pt idx="0">
                  <c:v>34.704174477989298</c:v>
                </c:pt>
                <c:pt idx="1">
                  <c:v>34.21184135</c:v>
                </c:pt>
                <c:pt idx="2">
                  <c:v>35.188834862949385</c:v>
                </c:pt>
                <c:pt idx="3">
                  <c:v>33.851243400000001</c:v>
                </c:pt>
                <c:pt idx="4">
                  <c:v>34.073547339425104</c:v>
                </c:pt>
                <c:pt idx="5">
                  <c:v>32.695729020000002</c:v>
                </c:pt>
                <c:pt idx="7" formatCode="General">
                  <c:v>32.9</c:v>
                </c:pt>
                <c:pt idx="8" formatCode="General">
                  <c:v>33.200000000000003</c:v>
                </c:pt>
              </c:numCache>
            </c:numRef>
          </c:val>
          <c:extLst>
            <c:ext xmlns:c15="http://schemas.microsoft.com/office/drawing/2012/chart" uri="{02D57815-91ED-43cb-92C2-25804820EDAC}">
              <c15:datalabelsRange>
                <c15:f>_ENTIDAD_!$V$3:$V$11</c15:f>
                <c15:dlblRangeCache>
                  <c:ptCount val="9"/>
                  <c:pt idx="0">
                    <c:v>34.7</c:v>
                  </c:pt>
                  <c:pt idx="1">
                    <c:v>34.2</c:v>
                  </c:pt>
                  <c:pt idx="2">
                    <c:v>35.2</c:v>
                  </c:pt>
                  <c:pt idx="3">
                    <c:v>33.9</c:v>
                  </c:pt>
                  <c:pt idx="4">
                    <c:v>34.1</c:v>
                  </c:pt>
                  <c:pt idx="5">
                    <c:v>32.7</c:v>
                  </c:pt>
                  <c:pt idx="7">
                    <c:v>32.9</c:v>
                  </c:pt>
                  <c:pt idx="8">
                    <c:v>33.2</c:v>
                  </c:pt>
                </c15:dlblRangeCache>
              </c15:datalabelsRange>
            </c:ext>
            <c:ext xmlns:c16="http://schemas.microsoft.com/office/drawing/2014/chart" uri="{C3380CC4-5D6E-409C-BE32-E72D297353CC}">
              <c16:uniqueId val="{0000001C-2D23-4FF3-8139-7A3DC4F61F50}"/>
            </c:ext>
          </c:extLst>
        </c:ser>
        <c:ser>
          <c:idx val="2"/>
          <c:order val="2"/>
          <c:tx>
            <c:strRef>
              <c:f>_ENTIDAD_!$W$2</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E-2D23-4FF3-8139-7A3DC4F61F50}"/>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0-2D23-4FF3-8139-7A3DC4F61F50}"/>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2-2D23-4FF3-8139-7A3DC4F61F50}"/>
              </c:ext>
            </c:extLst>
          </c:dPt>
          <c:dPt>
            <c:idx val="8"/>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4-2D23-4FF3-8139-7A3DC4F61F50}"/>
              </c:ext>
            </c:extLst>
          </c:dPt>
          <c:dLbls>
            <c:dLbl>
              <c:idx val="0"/>
              <c:tx>
                <c:rich>
                  <a:bodyPr/>
                  <a:lstStyle/>
                  <a:p>
                    <a:fld id="{9F02E121-61C8-4E4B-AF62-105C1348C8B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2D23-4FF3-8139-7A3DC4F61F50}"/>
                </c:ext>
              </c:extLst>
            </c:dLbl>
            <c:dLbl>
              <c:idx val="1"/>
              <c:tx>
                <c:rich>
                  <a:bodyPr/>
                  <a:lstStyle/>
                  <a:p>
                    <a:fld id="{10629130-D4B2-42BD-A679-78DC9A06926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D23-4FF3-8139-7A3DC4F61F50}"/>
                </c:ext>
              </c:extLst>
            </c:dLbl>
            <c:dLbl>
              <c:idx val="2"/>
              <c:tx>
                <c:rich>
                  <a:bodyPr/>
                  <a:lstStyle/>
                  <a:p>
                    <a:fld id="{E5379400-6F39-45C3-A21B-D99798071B8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2D23-4FF3-8139-7A3DC4F61F50}"/>
                </c:ext>
              </c:extLst>
            </c:dLbl>
            <c:dLbl>
              <c:idx val="3"/>
              <c:tx>
                <c:rich>
                  <a:bodyPr/>
                  <a:lstStyle/>
                  <a:p>
                    <a:fld id="{FD4C28C0-7E47-4DB1-B884-AE911D21147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2D23-4FF3-8139-7A3DC4F61F50}"/>
                </c:ext>
              </c:extLst>
            </c:dLbl>
            <c:dLbl>
              <c:idx val="4"/>
              <c:tx>
                <c:rich>
                  <a:bodyPr/>
                  <a:lstStyle/>
                  <a:p>
                    <a:fld id="{C3ADEAE7-DAD1-46FD-8857-D1321858BA7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D23-4FF3-8139-7A3DC4F61F50}"/>
                </c:ext>
              </c:extLst>
            </c:dLbl>
            <c:dLbl>
              <c:idx val="5"/>
              <c:tx>
                <c:rich>
                  <a:bodyPr/>
                  <a:lstStyle/>
                  <a:p>
                    <a:fld id="{59BCF5D0-313F-4A76-84F4-86C2D160AA2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2D23-4FF3-8139-7A3DC4F61F50}"/>
                </c:ext>
              </c:extLst>
            </c:dLbl>
            <c:dLbl>
              <c:idx val="7"/>
              <c:tx>
                <c:rich>
                  <a:bodyPr/>
                  <a:lstStyle/>
                  <a:p>
                    <a:fld id="{E67A1D18-9D55-4909-8858-D4BA1950A2D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D23-4FF3-8139-7A3DC4F61F50}"/>
                </c:ext>
              </c:extLst>
            </c:dLbl>
            <c:dLbl>
              <c:idx val="8"/>
              <c:tx>
                <c:rich>
                  <a:bodyPr/>
                  <a:lstStyle/>
                  <a:p>
                    <a:fld id="{9A24E7F8-04A8-4BC0-B8B1-AA930DB1399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2D23-4FF3-8139-7A3DC4F61F50}"/>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2D23-4FF3-8139-7A3DC4F61F50}"/>
                </c:ext>
              </c:extLst>
            </c:dLbl>
            <c:numFmt formatCode="#,##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_ENTIDAD_!$W$3:$W$11</c:f>
              <c:numCache>
                <c:formatCode>0.0</c:formatCode>
                <c:ptCount val="9"/>
                <c:pt idx="0">
                  <c:v>16.350497510272767</c:v>
                </c:pt>
                <c:pt idx="1">
                  <c:v>13.845913899999999</c:v>
                </c:pt>
                <c:pt idx="2">
                  <c:v>17.344437021503399</c:v>
                </c:pt>
                <c:pt idx="3">
                  <c:v>14.35872009</c:v>
                </c:pt>
                <c:pt idx="4">
                  <c:v>17.586939425992732</c:v>
                </c:pt>
                <c:pt idx="5">
                  <c:v>13.38711502</c:v>
                </c:pt>
                <c:pt idx="7" formatCode="General">
                  <c:v>15.1</c:v>
                </c:pt>
                <c:pt idx="8" formatCode="General">
                  <c:v>14.6</c:v>
                </c:pt>
              </c:numCache>
            </c:numRef>
          </c:val>
          <c:extLst>
            <c:ext xmlns:c15="http://schemas.microsoft.com/office/drawing/2012/chart" uri="{02D57815-91ED-43cb-92C2-25804820EDAC}">
              <c15:datalabelsRange>
                <c15:f>_ENTIDAD_!$W$3:$W$11</c15:f>
                <c15:dlblRangeCache>
                  <c:ptCount val="9"/>
                  <c:pt idx="0">
                    <c:v>16.4</c:v>
                  </c:pt>
                  <c:pt idx="1">
                    <c:v>13.8</c:v>
                  </c:pt>
                  <c:pt idx="2">
                    <c:v>17.3</c:v>
                  </c:pt>
                  <c:pt idx="3">
                    <c:v>14.4</c:v>
                  </c:pt>
                  <c:pt idx="4">
                    <c:v>17.6</c:v>
                  </c:pt>
                  <c:pt idx="5">
                    <c:v>13.4</c:v>
                  </c:pt>
                  <c:pt idx="7">
                    <c:v>15.1</c:v>
                  </c:pt>
                  <c:pt idx="8">
                    <c:v>14.6</c:v>
                  </c:pt>
                </c15:dlblRangeCache>
              </c15:datalabelsRange>
            </c:ext>
            <c:ext xmlns:c16="http://schemas.microsoft.com/office/drawing/2014/chart" uri="{C3380CC4-5D6E-409C-BE32-E72D297353CC}">
              <c16:uniqueId val="{0000002B-2D23-4FF3-8139-7A3DC4F61F50}"/>
            </c:ext>
          </c:extLst>
        </c:ser>
        <c:ser>
          <c:idx val="3"/>
          <c:order val="3"/>
          <c:tx>
            <c:strRef>
              <c:f>_ENTIDAD_!$X$2</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D-2D23-4FF3-8139-7A3DC4F61F50}"/>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F-2D23-4FF3-8139-7A3DC4F61F50}"/>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1-2D23-4FF3-8139-7A3DC4F61F50}"/>
              </c:ext>
            </c:extLst>
          </c:dPt>
          <c:dPt>
            <c:idx val="8"/>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3-2D23-4FF3-8139-7A3DC4F61F50}"/>
              </c:ext>
            </c:extLst>
          </c:dPt>
          <c:dLbls>
            <c:dLbl>
              <c:idx val="0"/>
              <c:layout>
                <c:manualLayout>
                  <c:x val="2.2048611111111113E-2"/>
                  <c:y val="8.2115263177357666E-17"/>
                </c:manualLayout>
              </c:layout>
              <c:tx>
                <c:rich>
                  <a:bodyPr/>
                  <a:lstStyle/>
                  <a:p>
                    <a:fld id="{F892BE1E-FB72-403E-8B1E-9D2F1B0882FF}"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4-2D23-4FF3-8139-7A3DC4F61F50}"/>
                </c:ext>
              </c:extLst>
            </c:dLbl>
            <c:dLbl>
              <c:idx val="1"/>
              <c:layout>
                <c:manualLayout>
                  <c:x val="2.9398148148148041E-2"/>
                  <c:y val="0"/>
                </c:manualLayout>
              </c:layout>
              <c:tx>
                <c:rich>
                  <a:bodyPr vertOverflow="overflow" horzOverflow="overflow" wrap="square"/>
                  <a:lstStyle/>
                  <a:p>
                    <a:pPr>
                      <a:defRPr sz="1050" b="1" baseline="0">
                        <a:solidFill>
                          <a:schemeClr val="accent1">
                            <a:lumMod val="75000"/>
                          </a:schemeClr>
                        </a:solidFill>
                        <a:latin typeface="Calibri"/>
                      </a:defRPr>
                    </a:pPr>
                    <a:fld id="{898D47C9-5ACB-43AF-9660-E79E1BC22967}"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D-2D23-4FF3-8139-7A3DC4F61F50}"/>
                </c:ext>
              </c:extLst>
            </c:dLbl>
            <c:dLbl>
              <c:idx val="2"/>
              <c:layout>
                <c:manualLayout>
                  <c:x val="2.3518518518518411E-2"/>
                  <c:y val="0"/>
                </c:manualLayout>
              </c:layout>
              <c:tx>
                <c:rich>
                  <a:bodyPr/>
                  <a:lstStyle/>
                  <a:p>
                    <a:fld id="{AFCE8C9C-A685-4CF3-86D7-2043D90989A1}"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5-2D23-4FF3-8139-7A3DC4F61F50}"/>
                </c:ext>
              </c:extLst>
            </c:dLbl>
            <c:dLbl>
              <c:idx val="3"/>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ADEDF9EA-C19F-4565-B09B-5211FEB4ECF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F-2D23-4FF3-8139-7A3DC4F61F50}"/>
                </c:ext>
              </c:extLst>
            </c:dLbl>
            <c:dLbl>
              <c:idx val="4"/>
              <c:layout>
                <c:manualLayout>
                  <c:x val="2.7928240740740847E-2"/>
                  <c:y val="4.4791222079954476E-3"/>
                </c:manualLayout>
              </c:layout>
              <c:tx>
                <c:rich>
                  <a:bodyPr/>
                  <a:lstStyle/>
                  <a:p>
                    <a:fld id="{64014F97-EB2D-4E12-95CA-CEE50F00BBFA}"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6-2D23-4FF3-8139-7A3DC4F61F50}"/>
                </c:ext>
              </c:extLst>
            </c:dLbl>
            <c:dLbl>
              <c:idx val="5"/>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05BD7E89-0FF6-4D28-BAC5-E03E5C9A636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1-2D23-4FF3-8139-7A3DC4F61F50}"/>
                </c:ext>
              </c:extLst>
            </c:dLbl>
            <c:dLbl>
              <c:idx val="6"/>
              <c:tx>
                <c:rich>
                  <a:bodyPr/>
                  <a:lstStyle/>
                  <a:p>
                    <a:endParaRPr lang="es-MX"/>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2D23-4FF3-8139-7A3DC4F61F50}"/>
                </c:ext>
              </c:extLst>
            </c:dLbl>
            <c:dLbl>
              <c:idx val="7"/>
              <c:layout>
                <c:manualLayout>
                  <c:x val="2.4988425925925817E-2"/>
                  <c:y val="0"/>
                </c:manualLayout>
              </c:layout>
              <c:tx>
                <c:rich>
                  <a:bodyPr/>
                  <a:lstStyle/>
                  <a:p>
                    <a:fld id="{894B73C0-B9F1-44AE-994B-3501A29FC760}"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8-2D23-4FF3-8139-7A3DC4F61F50}"/>
                </c:ext>
              </c:extLst>
            </c:dLbl>
            <c:dLbl>
              <c:idx val="8"/>
              <c:layout>
                <c:manualLayout>
                  <c:x val="2.2048611111111113E-2"/>
                  <c:y val="0"/>
                </c:manualLayout>
              </c:layout>
              <c:tx>
                <c:rich>
                  <a:bodyPr vertOverflow="overflow" horzOverflow="overflow" wrap="square"/>
                  <a:lstStyle/>
                  <a:p>
                    <a:pPr>
                      <a:defRPr sz="1050" b="1" baseline="0">
                        <a:solidFill>
                          <a:schemeClr val="accent1">
                            <a:lumMod val="75000"/>
                          </a:schemeClr>
                        </a:solidFill>
                        <a:latin typeface="Calibri"/>
                      </a:defRPr>
                    </a:pPr>
                    <a:fld id="{ECECDBC4-FCE4-4382-B35B-416A672C10BF}"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3-2D23-4FF3-8139-7A3DC4F61F50}"/>
                </c:ext>
              </c:extLst>
            </c:dLbl>
            <c:dLbl>
              <c:idx val="29"/>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2D23-4FF3-8139-7A3DC4F61F50}"/>
                </c:ext>
              </c:extLst>
            </c:dLbl>
            <c:numFmt formatCode="#,##0.0" sourceLinked="0"/>
            <c:spPr>
              <a:noFill/>
              <a:ln>
                <a:noFill/>
              </a:ln>
              <a:effectLst/>
            </c:spPr>
            <c:txPr>
              <a:bodyPr vertOverflow="overflow" horzOverflow="overflow" wrap="square"/>
              <a:lstStyle/>
              <a:p>
                <a:pPr>
                  <a:defRPr sz="1050" b="1" baseline="0">
                    <a:solidFill>
                      <a:srgbClr val="9A2A77"/>
                    </a:solidFill>
                    <a:latin typeface="Calibri"/>
                  </a:defRPr>
                </a:pPr>
                <a:endParaRPr lang="es-MX"/>
              </a:p>
            </c:txPr>
            <c:dLblPos val="ct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_ENTIDAD_!$X$3:$X$11</c:f>
              <c:numCache>
                <c:formatCode>0.0</c:formatCode>
                <c:ptCount val="9"/>
                <c:pt idx="0">
                  <c:v>3.0466644630710427</c:v>
                </c:pt>
                <c:pt idx="1">
                  <c:v>2.3436871799999999</c:v>
                </c:pt>
                <c:pt idx="2">
                  <c:v>3.6644293044029248</c:v>
                </c:pt>
                <c:pt idx="3">
                  <c:v>2.1321035500000001</c:v>
                </c:pt>
                <c:pt idx="4">
                  <c:v>3.7703054330443537</c:v>
                </c:pt>
                <c:pt idx="5">
                  <c:v>1.9475543799999999</c:v>
                </c:pt>
                <c:pt idx="7" formatCode="General">
                  <c:v>2.8</c:v>
                </c:pt>
                <c:pt idx="8" formatCode="General">
                  <c:v>2.6</c:v>
                </c:pt>
              </c:numCache>
            </c:numRef>
          </c:val>
          <c:extLst>
            <c:ext xmlns:c15="http://schemas.microsoft.com/office/drawing/2012/chart" uri="{02D57815-91ED-43cb-92C2-25804820EDAC}">
              <c15:datalabelsRange>
                <c15:f>_ENTIDAD_!$X$3:$X$11</c15:f>
                <c15:dlblRangeCache>
                  <c:ptCount val="9"/>
                  <c:pt idx="0">
                    <c:v>3.0</c:v>
                  </c:pt>
                  <c:pt idx="1">
                    <c:v>2.3</c:v>
                  </c:pt>
                  <c:pt idx="2">
                    <c:v>3.7</c:v>
                  </c:pt>
                  <c:pt idx="3">
                    <c:v>2.1</c:v>
                  </c:pt>
                  <c:pt idx="4">
                    <c:v>3.8</c:v>
                  </c:pt>
                  <c:pt idx="5">
                    <c:v>1.9</c:v>
                  </c:pt>
                  <c:pt idx="7">
                    <c:v>2.8</c:v>
                  </c:pt>
                  <c:pt idx="8">
                    <c:v>2.6</c:v>
                  </c:pt>
                </c15:dlblRangeCache>
              </c15:datalabelsRange>
            </c:ext>
            <c:ext xmlns:c16="http://schemas.microsoft.com/office/drawing/2014/chart" uri="{C3380CC4-5D6E-409C-BE32-E72D297353CC}">
              <c16:uniqueId val="{0000003A-2D23-4FF3-8139-7A3DC4F61F50}"/>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_ENTIDAD_!$U$34</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046-469B-A6CD-5BA7D1272C68}"/>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046-469B-A6CD-5BA7D1272C68}"/>
              </c:ext>
            </c:extLst>
          </c:dPt>
          <c:dPt>
            <c:idx val="6"/>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046-469B-A6CD-5BA7D1272C68}"/>
              </c:ext>
            </c:extLst>
          </c:dPt>
          <c:dLbls>
            <c:dLbl>
              <c:idx val="0"/>
              <c:tx>
                <c:rich>
                  <a:bodyPr/>
                  <a:lstStyle/>
                  <a:p>
                    <a:fld id="{6BC98CB5-093F-4359-9CA2-4AFCD22DED3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046-469B-A6CD-5BA7D1272C68}"/>
                </c:ext>
              </c:extLst>
            </c:dLbl>
            <c:dLbl>
              <c:idx val="1"/>
              <c:tx>
                <c:rich>
                  <a:bodyPr/>
                  <a:lstStyle/>
                  <a:p>
                    <a:fld id="{FBBD6E71-D274-4EB6-8119-AF0B5A4D34F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046-469B-A6CD-5BA7D1272C68}"/>
                </c:ext>
              </c:extLst>
            </c:dLbl>
            <c:dLbl>
              <c:idx val="2"/>
              <c:tx>
                <c:rich>
                  <a:bodyPr/>
                  <a:lstStyle/>
                  <a:p>
                    <a:fld id="{DF27CE6D-DFC0-4404-BA34-C538292942C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046-469B-A6CD-5BA7D1272C68}"/>
                </c:ext>
              </c:extLst>
            </c:dLbl>
            <c:dLbl>
              <c:idx val="3"/>
              <c:tx>
                <c:rich>
                  <a:bodyPr/>
                  <a:lstStyle/>
                  <a:p>
                    <a:fld id="{5DAEFF3F-BB20-4EC9-AA75-874F1EDB8BC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046-469B-A6CD-5BA7D1272C68}"/>
                </c:ext>
              </c:extLst>
            </c:dLbl>
            <c:dLbl>
              <c:idx val="5"/>
              <c:tx>
                <c:rich>
                  <a:bodyPr/>
                  <a:lstStyle/>
                  <a:p>
                    <a:fld id="{1917687B-943C-4ED5-8DA3-85FD50CFD8E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046-469B-A6CD-5BA7D1272C68}"/>
                </c:ext>
              </c:extLst>
            </c:dLbl>
            <c:dLbl>
              <c:idx val="6"/>
              <c:tx>
                <c:rich>
                  <a:bodyPr/>
                  <a:lstStyle/>
                  <a:p>
                    <a:fld id="{57B8BC3D-EE01-46A2-BDD2-779838E9443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046-469B-A6CD-5BA7D1272C68}"/>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_ENTIDAD_!$U$35:$U$41</c:f>
              <c:numCache>
                <c:formatCode>0.0</c:formatCode>
                <c:ptCount val="7"/>
                <c:pt idx="0">
                  <c:v>-55.160479414898887</c:v>
                </c:pt>
                <c:pt idx="1">
                  <c:v>-66.203872059999995</c:v>
                </c:pt>
                <c:pt idx="2">
                  <c:v>-47.554480832186563</c:v>
                </c:pt>
                <c:pt idx="3">
                  <c:v>-61.588299550000002</c:v>
                </c:pt>
                <c:pt idx="5" formatCode="General">
                  <c:v>-59.1</c:v>
                </c:pt>
                <c:pt idx="6">
                  <c:v>-60.5</c:v>
                </c:pt>
              </c:numCache>
            </c:numRef>
          </c:val>
          <c:extLst>
            <c:ext xmlns:c15="http://schemas.microsoft.com/office/drawing/2012/chart" uri="{02D57815-91ED-43cb-92C2-25804820EDAC}">
              <c15:datalabelsRange>
                <c15:f>_ENTIDAD_!$Y$35:$Y$41</c15:f>
                <c15:dlblRangeCache>
                  <c:ptCount val="7"/>
                  <c:pt idx="0">
                    <c:v>55.2</c:v>
                  </c:pt>
                  <c:pt idx="1">
                    <c:v>66.2</c:v>
                  </c:pt>
                  <c:pt idx="2">
                    <c:v>47.6</c:v>
                  </c:pt>
                  <c:pt idx="3">
                    <c:v>61.6</c:v>
                  </c:pt>
                  <c:pt idx="5">
                    <c:v>59.1</c:v>
                  </c:pt>
                  <c:pt idx="6">
                    <c:v>60.5</c:v>
                  </c:pt>
                </c15:dlblRangeCache>
              </c15:datalabelsRange>
            </c:ext>
            <c:ext xmlns:c16="http://schemas.microsoft.com/office/drawing/2014/chart" uri="{C3380CC4-5D6E-409C-BE32-E72D297353CC}">
              <c16:uniqueId val="{0000000B-2046-469B-A6CD-5BA7D1272C68}"/>
            </c:ext>
          </c:extLst>
        </c:ser>
        <c:ser>
          <c:idx val="1"/>
          <c:order val="1"/>
          <c:tx>
            <c:strRef>
              <c:f>_ENTIDAD_!$V$34</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D-2046-469B-A6CD-5BA7D1272C68}"/>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046-469B-A6CD-5BA7D1272C68}"/>
              </c:ext>
            </c:extLst>
          </c:dPt>
          <c:dPt>
            <c:idx val="6"/>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046-469B-A6CD-5BA7D1272C68}"/>
              </c:ext>
            </c:extLst>
          </c:dPt>
          <c:dLbls>
            <c:dLbl>
              <c:idx val="0"/>
              <c:tx>
                <c:rich>
                  <a:bodyPr/>
                  <a:lstStyle/>
                  <a:p>
                    <a:fld id="{E1C16E5C-D27D-48A7-9EE9-58089059146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046-469B-A6CD-5BA7D1272C68}"/>
                </c:ext>
              </c:extLst>
            </c:dLbl>
            <c:dLbl>
              <c:idx val="1"/>
              <c:tx>
                <c:rich>
                  <a:bodyPr/>
                  <a:lstStyle/>
                  <a:p>
                    <a:fld id="{E92F88AC-DCB0-43DA-B235-22F4B888FC9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046-469B-A6CD-5BA7D1272C68}"/>
                </c:ext>
              </c:extLst>
            </c:dLbl>
            <c:dLbl>
              <c:idx val="2"/>
              <c:tx>
                <c:rich>
                  <a:bodyPr/>
                  <a:lstStyle/>
                  <a:p>
                    <a:fld id="{3C29E189-FD23-4316-A4FA-029EE29AC67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046-469B-A6CD-5BA7D1272C68}"/>
                </c:ext>
              </c:extLst>
            </c:dLbl>
            <c:dLbl>
              <c:idx val="3"/>
              <c:tx>
                <c:rich>
                  <a:bodyPr/>
                  <a:lstStyle/>
                  <a:p>
                    <a:fld id="{4FC4F5FD-56D7-49A5-BFA6-C63A3E909AE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046-469B-A6CD-5BA7D1272C68}"/>
                </c:ext>
              </c:extLst>
            </c:dLbl>
            <c:dLbl>
              <c:idx val="5"/>
              <c:tx>
                <c:rich>
                  <a:bodyPr/>
                  <a:lstStyle/>
                  <a:p>
                    <a:fld id="{E5CDAEE4-28CD-4529-B831-580876DA539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046-469B-A6CD-5BA7D1272C68}"/>
                </c:ext>
              </c:extLst>
            </c:dLbl>
            <c:dLbl>
              <c:idx val="6"/>
              <c:tx>
                <c:rich>
                  <a:bodyPr/>
                  <a:lstStyle/>
                  <a:p>
                    <a:fld id="{C987186F-D078-411E-855E-59EB2124BAC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_ENTIDAD_!$V$35:$V$41</c:f>
              <c:numCache>
                <c:formatCode>0.0</c:formatCode>
                <c:ptCount val="7"/>
                <c:pt idx="0">
                  <c:v>19.229232102590721</c:v>
                </c:pt>
                <c:pt idx="1">
                  <c:v>16.808788079999999</c:v>
                </c:pt>
                <c:pt idx="2">
                  <c:v>19.256697903766803</c:v>
                </c:pt>
                <c:pt idx="3">
                  <c:v>19.687657860000002</c:v>
                </c:pt>
                <c:pt idx="5" formatCode="General">
                  <c:v>17.899999999999999</c:v>
                </c:pt>
                <c:pt idx="6">
                  <c:v>18.899999999999999</c:v>
                </c:pt>
              </c:numCache>
            </c:numRef>
          </c:val>
          <c:extLst>
            <c:ext xmlns:c15="http://schemas.microsoft.com/office/drawing/2012/chart" uri="{02D57815-91ED-43cb-92C2-25804820EDAC}">
              <c15:datalabelsRange>
                <c15:f>_ENTIDAD_!$V$35:$V$41</c15:f>
                <c15:dlblRangeCache>
                  <c:ptCount val="7"/>
                  <c:pt idx="0">
                    <c:v>19.2</c:v>
                  </c:pt>
                  <c:pt idx="1">
                    <c:v>16.8</c:v>
                  </c:pt>
                  <c:pt idx="2">
                    <c:v>19.3</c:v>
                  </c:pt>
                  <c:pt idx="3">
                    <c:v>19.7</c:v>
                  </c:pt>
                  <c:pt idx="5">
                    <c:v>17.9</c:v>
                  </c:pt>
                  <c:pt idx="6">
                    <c:v>18.9</c:v>
                  </c:pt>
                </c15:dlblRangeCache>
              </c15:datalabelsRange>
            </c:ext>
            <c:ext xmlns:c16="http://schemas.microsoft.com/office/drawing/2014/chart" uri="{C3380CC4-5D6E-409C-BE32-E72D297353CC}">
              <c16:uniqueId val="{00000017-2046-469B-A6CD-5BA7D1272C68}"/>
            </c:ext>
          </c:extLst>
        </c:ser>
        <c:ser>
          <c:idx val="2"/>
          <c:order val="2"/>
          <c:tx>
            <c:strRef>
              <c:f>_ENTIDAD_!$W$34</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9-2046-469B-A6CD-5BA7D1272C68}"/>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2046-469B-A6CD-5BA7D1272C68}"/>
              </c:ext>
            </c:extLst>
          </c:dPt>
          <c:dPt>
            <c:idx val="6"/>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2046-469B-A6CD-5BA7D1272C68}"/>
              </c:ext>
            </c:extLst>
          </c:dPt>
          <c:dLbls>
            <c:dLbl>
              <c:idx val="0"/>
              <c:tx>
                <c:rich>
                  <a:bodyPr/>
                  <a:lstStyle/>
                  <a:p>
                    <a:fld id="{39A5006C-546B-4D3D-9D45-5CB047AB1FF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046-469B-A6CD-5BA7D1272C68}"/>
                </c:ext>
              </c:extLst>
            </c:dLbl>
            <c:dLbl>
              <c:idx val="1"/>
              <c:tx>
                <c:rich>
                  <a:bodyPr/>
                  <a:lstStyle/>
                  <a:p>
                    <a:fld id="{8FCE04E1-089B-48C0-851D-07AF779D0FC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2046-469B-A6CD-5BA7D1272C68}"/>
                </c:ext>
              </c:extLst>
            </c:dLbl>
            <c:dLbl>
              <c:idx val="2"/>
              <c:tx>
                <c:rich>
                  <a:bodyPr/>
                  <a:lstStyle/>
                  <a:p>
                    <a:fld id="{B452ADCC-99E0-4764-AA6B-7BEAD63ACA8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2046-469B-A6CD-5BA7D1272C68}"/>
                </c:ext>
              </c:extLst>
            </c:dLbl>
            <c:dLbl>
              <c:idx val="3"/>
              <c:tx>
                <c:rich>
                  <a:bodyPr/>
                  <a:lstStyle/>
                  <a:p>
                    <a:fld id="{4EC583F5-BCA5-4BC2-B149-E4DA85227CF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046-469B-A6CD-5BA7D1272C68}"/>
                </c:ext>
              </c:extLst>
            </c:dLbl>
            <c:dLbl>
              <c:idx val="5"/>
              <c:tx>
                <c:rich>
                  <a:bodyPr/>
                  <a:lstStyle/>
                  <a:p>
                    <a:fld id="{E3F2A119-D27C-4B8F-AAC6-C493CF7D371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2046-469B-A6CD-5BA7D1272C68}"/>
                </c:ext>
              </c:extLst>
            </c:dLbl>
            <c:dLbl>
              <c:idx val="6"/>
              <c:tx>
                <c:rich>
                  <a:bodyPr/>
                  <a:lstStyle/>
                  <a:p>
                    <a:fld id="{16CB44C9-248A-4312-B4C8-EE348EB3D3B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_ENTIDAD_!$W$35:$W$41</c:f>
              <c:numCache>
                <c:formatCode>0.0</c:formatCode>
                <c:ptCount val="7"/>
                <c:pt idx="0">
                  <c:v>16.021836139423666</c:v>
                </c:pt>
                <c:pt idx="1">
                  <c:v>11.965190789999999</c:v>
                </c:pt>
                <c:pt idx="2">
                  <c:v>19.295506364170691</c:v>
                </c:pt>
                <c:pt idx="3">
                  <c:v>13.522063149999999</c:v>
                </c:pt>
                <c:pt idx="5" formatCode="General">
                  <c:v>14.8</c:v>
                </c:pt>
                <c:pt idx="6">
                  <c:v>13.8</c:v>
                </c:pt>
              </c:numCache>
            </c:numRef>
          </c:val>
          <c:extLst>
            <c:ext xmlns:c15="http://schemas.microsoft.com/office/drawing/2012/chart" uri="{02D57815-91ED-43cb-92C2-25804820EDAC}">
              <c15:datalabelsRange>
                <c15:f>_ENTIDAD_!$W$35:$W$41</c15:f>
                <c15:dlblRangeCache>
                  <c:ptCount val="7"/>
                  <c:pt idx="0">
                    <c:v>16.0</c:v>
                  </c:pt>
                  <c:pt idx="1">
                    <c:v>12.0</c:v>
                  </c:pt>
                  <c:pt idx="2">
                    <c:v>19.3</c:v>
                  </c:pt>
                  <c:pt idx="3">
                    <c:v>13.5</c:v>
                  </c:pt>
                  <c:pt idx="5">
                    <c:v>14.8</c:v>
                  </c:pt>
                  <c:pt idx="6">
                    <c:v>13.8</c:v>
                  </c:pt>
                </c15:dlblRangeCache>
              </c15:datalabelsRange>
            </c:ext>
            <c:ext xmlns:c16="http://schemas.microsoft.com/office/drawing/2014/chart" uri="{C3380CC4-5D6E-409C-BE32-E72D297353CC}">
              <c16:uniqueId val="{00000023-2046-469B-A6CD-5BA7D1272C68}"/>
            </c:ext>
          </c:extLst>
        </c:ser>
        <c:ser>
          <c:idx val="3"/>
          <c:order val="3"/>
          <c:tx>
            <c:strRef>
              <c:f>_ENTIDAD_!$X$34</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5-2046-469B-A6CD-5BA7D1272C68}"/>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7-2046-469B-A6CD-5BA7D1272C68}"/>
              </c:ext>
            </c:extLst>
          </c:dPt>
          <c:dPt>
            <c:idx val="6"/>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9-2046-469B-A6CD-5BA7D1272C68}"/>
              </c:ext>
            </c:extLst>
          </c:dPt>
          <c:dLbls>
            <c:dLbl>
              <c:idx val="0"/>
              <c:tx>
                <c:rich>
                  <a:bodyPr/>
                  <a:lstStyle/>
                  <a:p>
                    <a:fld id="{3DD6F320-A79E-4E65-8FDB-016F0B25DB0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2046-469B-A6CD-5BA7D1272C68}"/>
                </c:ext>
              </c:extLst>
            </c:dLbl>
            <c:dLbl>
              <c:idx val="1"/>
              <c:layout>
                <c:manualLayout>
                  <c:x val="3.2360741904266493E-2"/>
                  <c:y val="-8.5492635548898296E-17"/>
                </c:manualLayout>
              </c:layout>
              <c:tx>
                <c:rich>
                  <a:bodyPr/>
                  <a:lstStyle/>
                  <a:p>
                    <a:pPr>
                      <a:defRPr sz="1050" b="1" baseline="0">
                        <a:solidFill>
                          <a:schemeClr val="accent1">
                            <a:lumMod val="75000"/>
                          </a:schemeClr>
                        </a:solidFill>
                        <a:latin typeface="Calibri"/>
                      </a:defRPr>
                    </a:pPr>
                    <a:fld id="{29EBD502-91AF-4D74-9874-F78F52887919}"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5-2046-469B-A6CD-5BA7D1272C68}"/>
                </c:ext>
              </c:extLst>
            </c:dLbl>
            <c:dLbl>
              <c:idx val="2"/>
              <c:tx>
                <c:rich>
                  <a:bodyPr/>
                  <a:lstStyle/>
                  <a:p>
                    <a:fld id="{11B315BF-98BE-4667-827F-2817FB9CAA5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2046-469B-A6CD-5BA7D1272C68}"/>
                </c:ext>
              </c:extLst>
            </c:dLbl>
            <c:dLbl>
              <c:idx val="3"/>
              <c:tx>
                <c:rich>
                  <a:bodyPr/>
                  <a:lstStyle/>
                  <a:p>
                    <a:fld id="{02C67516-A5E6-4ECC-9760-F026A77D8B8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2046-469B-A6CD-5BA7D1272C68}"/>
                </c:ext>
              </c:extLst>
            </c:dLbl>
            <c:dLbl>
              <c:idx val="5"/>
              <c:tx>
                <c:rich>
                  <a:bodyPr/>
                  <a:lstStyle/>
                  <a:p>
                    <a:fld id="{53F06770-CCE3-4892-9422-369E79134EC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2046-469B-A6CD-5BA7D1272C68}"/>
                </c:ext>
              </c:extLst>
            </c:dLbl>
            <c:dLbl>
              <c:idx val="6"/>
              <c:tx>
                <c:rich>
                  <a:bodyPr/>
                  <a:lstStyle/>
                  <a:p>
                    <a:fld id="{2949C334-94AC-466E-826B-C33BB41C6BD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046-469B-A6CD-5BA7D1272C68}"/>
                </c:ext>
              </c:extLst>
            </c:dLbl>
            <c:dLbl>
              <c:idx val="28"/>
              <c:delete val="1"/>
              <c:extLst>
                <c:ext xmlns:c15="http://schemas.microsoft.com/office/drawing/2012/chart" uri="{CE6537A1-D6FC-4f65-9D91-7224C49458BB}"/>
                <c:ext xmlns:c16="http://schemas.microsoft.com/office/drawing/2014/chart" uri="{C3380CC4-5D6E-409C-BE32-E72D297353CC}">
                  <c16:uniqueId val="{0000002E-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_ENTIDAD_!$X$35:$X$41</c:f>
              <c:numCache>
                <c:formatCode>0.0</c:formatCode>
                <c:ptCount val="7"/>
                <c:pt idx="0">
                  <c:v>9.5884523430867397</c:v>
                </c:pt>
                <c:pt idx="1">
                  <c:v>5.0221490700000002</c:v>
                </c:pt>
                <c:pt idx="2">
                  <c:v>13.893314899875946</c:v>
                </c:pt>
                <c:pt idx="3">
                  <c:v>5.2019794399999997</c:v>
                </c:pt>
                <c:pt idx="5" formatCode="General">
                  <c:v>8.1999999999999993</c:v>
                </c:pt>
                <c:pt idx="6">
                  <c:v>6.8</c:v>
                </c:pt>
              </c:numCache>
            </c:numRef>
          </c:val>
          <c:extLst>
            <c:ext xmlns:c15="http://schemas.microsoft.com/office/drawing/2012/chart" uri="{02D57815-91ED-43cb-92C2-25804820EDAC}">
              <c15:datalabelsRange>
                <c15:f>_ENTIDAD_!$X$35:$X$41</c15:f>
                <c15:dlblRangeCache>
                  <c:ptCount val="7"/>
                  <c:pt idx="0">
                    <c:v>9.6</c:v>
                  </c:pt>
                  <c:pt idx="1">
                    <c:v>5.0</c:v>
                  </c:pt>
                  <c:pt idx="2">
                    <c:v>13.9</c:v>
                  </c:pt>
                  <c:pt idx="3">
                    <c:v>5.2</c:v>
                  </c:pt>
                  <c:pt idx="5">
                    <c:v>8.2</c:v>
                  </c:pt>
                  <c:pt idx="6">
                    <c:v>6.8</c:v>
                  </c:pt>
                </c15:dlblRangeCache>
              </c15:datalabelsRange>
            </c:ext>
            <c:ext xmlns:c16="http://schemas.microsoft.com/office/drawing/2014/chart" uri="{C3380CC4-5D6E-409C-BE32-E72D297353CC}">
              <c16:uniqueId val="{00000030-2046-469B-A6CD-5BA7D1272C68}"/>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78EF2199-FEF5-488B-94F2-9AD2E44372E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0D75-4C73-8F62-1E31D4863229}"/>
                </c:ext>
              </c:extLst>
            </c:dLbl>
            <c:dLbl>
              <c:idx val="1"/>
              <c:tx>
                <c:rich>
                  <a:bodyPr/>
                  <a:lstStyle/>
                  <a:p>
                    <a:fld id="{680A6F57-BC87-422B-9F14-B9ED57494E8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0D75-4C73-8F62-1E31D4863229}"/>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Aguascalientes</c:v>
                </c:pt>
                <c:pt idx="1">
                  <c:v>Nacional</c:v>
                </c:pt>
              </c:strCache>
            </c:strRef>
          </c:cat>
          <c:val>
            <c:numRef>
              <c:f>'_NACIONAL-ESTADO_'!$C$2:$C$3</c:f>
              <c:numCache>
                <c:formatCode>General</c:formatCode>
                <c:ptCount val="2"/>
                <c:pt idx="0">
                  <c:v>-42.5</c:v>
                </c:pt>
                <c:pt idx="1">
                  <c:v>-49.1</c:v>
                </c:pt>
              </c:numCache>
            </c:numRef>
          </c:val>
          <c:extLst>
            <c:ext xmlns:c15="http://schemas.microsoft.com/office/drawing/2012/chart" uri="{02D57815-91ED-43cb-92C2-25804820EDAC}">
              <c15:datalabelsRange>
                <c15:f>'_NACIONAL-ESTADO_'!$G$2:$G$3</c15:f>
                <c15:dlblRangeCache>
                  <c:ptCount val="2"/>
                  <c:pt idx="0">
                    <c:v>42.5</c:v>
                  </c:pt>
                  <c:pt idx="1">
                    <c:v>49.1</c:v>
                  </c:pt>
                </c15:dlblRangeCache>
              </c15:datalabelsRange>
            </c:ext>
            <c:ext xmlns:c16="http://schemas.microsoft.com/office/drawing/2014/chart" uri="{C3380CC4-5D6E-409C-BE32-E72D297353CC}">
              <c16:uniqueId val="{00000002-0D75-4C73-8F62-1E31D4863229}"/>
            </c:ext>
          </c:extLst>
        </c:ser>
        <c:ser>
          <c:idx val="1"/>
          <c:order val="1"/>
          <c:tx>
            <c:v>NII</c:v>
          </c:tx>
          <c:spPr>
            <a:solidFill>
              <a:srgbClr val="B07CAA"/>
            </a:solidFill>
          </c:spPr>
          <c:invertIfNegative val="0"/>
          <c:dLbls>
            <c:dLbl>
              <c:idx val="0"/>
              <c:tx>
                <c:rich>
                  <a:bodyPr/>
                  <a:lstStyle/>
                  <a:p>
                    <a:fld id="{33424F51-3291-4DA1-A97A-DFF7F0B38BB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0D75-4C73-8F62-1E31D4863229}"/>
                </c:ext>
              </c:extLst>
            </c:dLbl>
            <c:dLbl>
              <c:idx val="1"/>
              <c:tx>
                <c:rich>
                  <a:bodyPr/>
                  <a:lstStyle/>
                  <a:p>
                    <a:fld id="{EB97DB15-44B6-4048-887A-0E734FC55AC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0D75-4C73-8F62-1E31D4863229}"/>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Aguascalientes</c:v>
                </c:pt>
                <c:pt idx="1">
                  <c:v>Nacional</c:v>
                </c:pt>
              </c:strCache>
            </c:strRef>
          </c:cat>
          <c:val>
            <c:numRef>
              <c:f>'_NACIONAL-ESTADO_'!$D$2:$D$3</c:f>
              <c:numCache>
                <c:formatCode>General</c:formatCode>
                <c:ptCount val="2"/>
                <c:pt idx="0">
                  <c:v>34</c:v>
                </c:pt>
                <c:pt idx="1">
                  <c:v>32.9</c:v>
                </c:pt>
              </c:numCache>
            </c:numRef>
          </c:val>
          <c:extLst>
            <c:ext xmlns:c15="http://schemas.microsoft.com/office/drawing/2012/chart" uri="{02D57815-91ED-43cb-92C2-25804820EDAC}">
              <c15:datalabelsRange>
                <c15:f>'_NACIONAL-ESTADO_'!$H$2:$H$3</c15:f>
                <c15:dlblRangeCache>
                  <c:ptCount val="2"/>
                  <c:pt idx="0">
                    <c:v>34.0</c:v>
                  </c:pt>
                  <c:pt idx="1">
                    <c:v>32.9</c:v>
                  </c:pt>
                </c15:dlblRangeCache>
              </c15:datalabelsRange>
            </c:ext>
            <c:ext xmlns:c16="http://schemas.microsoft.com/office/drawing/2014/chart" uri="{C3380CC4-5D6E-409C-BE32-E72D297353CC}">
              <c16:uniqueId val="{00000005-0D75-4C73-8F62-1E31D4863229}"/>
            </c:ext>
          </c:extLst>
        </c:ser>
        <c:ser>
          <c:idx val="2"/>
          <c:order val="2"/>
          <c:tx>
            <c:v>NIII</c:v>
          </c:tx>
          <c:spPr>
            <a:solidFill>
              <a:srgbClr val="9A528E"/>
            </a:solidFill>
          </c:spPr>
          <c:invertIfNegative val="0"/>
          <c:dLbls>
            <c:dLbl>
              <c:idx val="0"/>
              <c:tx>
                <c:rich>
                  <a:bodyPr/>
                  <a:lstStyle/>
                  <a:p>
                    <a:fld id="{1C240BFE-C3EB-47CC-B7E8-A7D16F1878E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0D75-4C73-8F62-1E31D4863229}"/>
                </c:ext>
              </c:extLst>
            </c:dLbl>
            <c:dLbl>
              <c:idx val="1"/>
              <c:tx>
                <c:rich>
                  <a:bodyPr/>
                  <a:lstStyle/>
                  <a:p>
                    <a:fld id="{1A0F5C27-0698-4707-95AB-7EC3CB5CB3F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0D75-4C73-8F62-1E31D4863229}"/>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Aguascalientes</c:v>
                </c:pt>
                <c:pt idx="1">
                  <c:v>Nacional</c:v>
                </c:pt>
              </c:strCache>
            </c:strRef>
          </c:cat>
          <c:val>
            <c:numRef>
              <c:f>'_NACIONAL-ESTADO_'!$E$2:$E$3</c:f>
              <c:numCache>
                <c:formatCode>General</c:formatCode>
                <c:ptCount val="2"/>
                <c:pt idx="0">
                  <c:v>19.100000000000001</c:v>
                </c:pt>
                <c:pt idx="1">
                  <c:v>15.1</c:v>
                </c:pt>
              </c:numCache>
            </c:numRef>
          </c:val>
          <c:extLst>
            <c:ext xmlns:c15="http://schemas.microsoft.com/office/drawing/2012/chart" uri="{02D57815-91ED-43cb-92C2-25804820EDAC}">
              <c15:datalabelsRange>
                <c15:f>'_NACIONAL-ESTADO_'!$I$2:$I$3</c15:f>
                <c15:dlblRangeCache>
                  <c:ptCount val="2"/>
                  <c:pt idx="0">
                    <c:v>19.1</c:v>
                  </c:pt>
                  <c:pt idx="1">
                    <c:v>15.1</c:v>
                  </c:pt>
                </c15:dlblRangeCache>
              </c15:datalabelsRange>
            </c:ext>
            <c:ext xmlns:c16="http://schemas.microsoft.com/office/drawing/2014/chart" uri="{C3380CC4-5D6E-409C-BE32-E72D297353CC}">
              <c16:uniqueId val="{00000008-0D75-4C73-8F62-1E31D4863229}"/>
            </c:ext>
          </c:extLst>
        </c:ser>
        <c:ser>
          <c:idx val="3"/>
          <c:order val="3"/>
          <c:tx>
            <c:v>NIV</c:v>
          </c:tx>
          <c:spPr>
            <a:solidFill>
              <a:srgbClr val="862A77"/>
            </a:solidFill>
          </c:spPr>
          <c:invertIfNegative val="0"/>
          <c:dLbls>
            <c:dLbl>
              <c:idx val="0"/>
              <c:layout>
                <c:manualLayout>
                  <c:x val="3.0303030303030193E-2"/>
                  <c:y val="0"/>
                </c:manualLayout>
              </c:layout>
              <c:tx>
                <c:rich>
                  <a:bodyPr/>
                  <a:lstStyle/>
                  <a:p>
                    <a:fld id="{72A7C2ED-41F8-4BD2-BB48-B27A58DF1D1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0D75-4C73-8F62-1E31D4863229}"/>
                </c:ext>
              </c:extLst>
            </c:dLbl>
            <c:dLbl>
              <c:idx val="1"/>
              <c:layout>
                <c:manualLayout>
                  <c:x val="2.5757575757575757E-2"/>
                  <c:y val="0"/>
                </c:manualLayout>
              </c:layout>
              <c:tx>
                <c:rich>
                  <a:bodyPr/>
                  <a:lstStyle/>
                  <a:p>
                    <a:fld id="{D25CE977-B559-40CF-8C75-9FDC653E083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0D75-4C73-8F62-1E31D4863229}"/>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Aguascalientes</c:v>
                </c:pt>
                <c:pt idx="1">
                  <c:v>Nacional</c:v>
                </c:pt>
              </c:strCache>
            </c:strRef>
          </c:cat>
          <c:val>
            <c:numRef>
              <c:f>'_NACIONAL-ESTADO_'!$F$2:$F$3</c:f>
              <c:numCache>
                <c:formatCode>General</c:formatCode>
                <c:ptCount val="2"/>
                <c:pt idx="0">
                  <c:v>4.4000000000000004</c:v>
                </c:pt>
                <c:pt idx="1">
                  <c:v>2.8</c:v>
                </c:pt>
              </c:numCache>
            </c:numRef>
          </c:val>
          <c:extLst>
            <c:ext xmlns:c15="http://schemas.microsoft.com/office/drawing/2012/chart" uri="{02D57815-91ED-43cb-92C2-25804820EDAC}">
              <c15:datalabelsRange>
                <c15:f>'_NACIONAL-ESTADO_'!$J$2:$J$3</c15:f>
                <c15:dlblRangeCache>
                  <c:ptCount val="2"/>
                  <c:pt idx="0">
                    <c:v>4.4</c:v>
                  </c:pt>
                  <c:pt idx="1">
                    <c:v>2.8</c:v>
                  </c:pt>
                </c15:dlblRangeCache>
              </c15:datalabelsRange>
            </c:ext>
            <c:ext xmlns:c16="http://schemas.microsoft.com/office/drawing/2014/chart" uri="{C3380CC4-5D6E-409C-BE32-E72D297353CC}">
              <c16:uniqueId val="{0000000B-0D75-4C73-8F62-1E31D4863229}"/>
            </c:ext>
          </c:extLst>
        </c:ser>
        <c:dLbls>
          <c:showLegendKey val="0"/>
          <c:showVal val="0"/>
          <c:showCatName val="0"/>
          <c:showSerName val="0"/>
          <c:showPercent val="0"/>
          <c:showBubbleSize val="0"/>
        </c:dLbls>
        <c:gapWidth val="30"/>
        <c:overlap val="100"/>
        <c:axId val="50010001"/>
        <c:axId val="50010002"/>
      </c:barChart>
      <c:catAx>
        <c:axId val="5001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10002"/>
        <c:crosses val="autoZero"/>
        <c:auto val="1"/>
        <c:lblAlgn val="ctr"/>
        <c:lblOffset val="100"/>
        <c:noMultiLvlLbl val="0"/>
      </c:catAx>
      <c:valAx>
        <c:axId val="5001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1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8647CDDB-BBDA-400F-8041-3AD0713525E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048-4454-A53C-0351824A3D94}"/>
                </c:ext>
              </c:extLst>
            </c:dLbl>
            <c:dLbl>
              <c:idx val="1"/>
              <c:tx>
                <c:rich>
                  <a:bodyPr/>
                  <a:lstStyle/>
                  <a:p>
                    <a:fld id="{44F5CB4A-BA83-4830-B5DE-2DEAD945572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B048-4454-A53C-0351824A3D94}"/>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Aguascalientes</c:v>
                </c:pt>
                <c:pt idx="1">
                  <c:v>Nacional</c:v>
                </c:pt>
              </c:strCache>
            </c:strRef>
          </c:cat>
          <c:val>
            <c:numRef>
              <c:f>'_NACIONAL-ESTADO_'!$C$27:$C$28</c:f>
              <c:numCache>
                <c:formatCode>General</c:formatCode>
                <c:ptCount val="2"/>
                <c:pt idx="0">
                  <c:v>-48.1</c:v>
                </c:pt>
                <c:pt idx="1">
                  <c:v>-59.1</c:v>
                </c:pt>
              </c:numCache>
            </c:numRef>
          </c:val>
          <c:extLst>
            <c:ext xmlns:c15="http://schemas.microsoft.com/office/drawing/2012/chart" uri="{02D57815-91ED-43cb-92C2-25804820EDAC}">
              <c15:datalabelsRange>
                <c15:f>'_NACIONAL-ESTADO_'!$G$27:$G$28</c15:f>
                <c15:dlblRangeCache>
                  <c:ptCount val="2"/>
                  <c:pt idx="0">
                    <c:v>48.1</c:v>
                  </c:pt>
                  <c:pt idx="1">
                    <c:v>59.1</c:v>
                  </c:pt>
                </c15:dlblRangeCache>
              </c15:datalabelsRange>
            </c:ext>
            <c:ext xmlns:c16="http://schemas.microsoft.com/office/drawing/2014/chart" uri="{C3380CC4-5D6E-409C-BE32-E72D297353CC}">
              <c16:uniqueId val="{00000002-B048-4454-A53C-0351824A3D94}"/>
            </c:ext>
          </c:extLst>
        </c:ser>
        <c:ser>
          <c:idx val="1"/>
          <c:order val="1"/>
          <c:tx>
            <c:v>NII</c:v>
          </c:tx>
          <c:spPr>
            <a:solidFill>
              <a:srgbClr val="B07CAA"/>
            </a:solidFill>
          </c:spPr>
          <c:invertIfNegative val="0"/>
          <c:dLbls>
            <c:dLbl>
              <c:idx val="0"/>
              <c:tx>
                <c:rich>
                  <a:bodyPr/>
                  <a:lstStyle/>
                  <a:p>
                    <a:fld id="{6F599F5E-B4D5-4FAA-B7B9-65572209434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B048-4454-A53C-0351824A3D94}"/>
                </c:ext>
              </c:extLst>
            </c:dLbl>
            <c:dLbl>
              <c:idx val="1"/>
              <c:tx>
                <c:rich>
                  <a:bodyPr/>
                  <a:lstStyle/>
                  <a:p>
                    <a:fld id="{B5192730-FE13-40E3-BE39-8FFDD283E29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B048-4454-A53C-0351824A3D9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Aguascalientes</c:v>
                </c:pt>
                <c:pt idx="1">
                  <c:v>Nacional</c:v>
                </c:pt>
              </c:strCache>
            </c:strRef>
          </c:cat>
          <c:val>
            <c:numRef>
              <c:f>'_NACIONAL-ESTADO_'!$D$27:$D$28</c:f>
              <c:numCache>
                <c:formatCode>General</c:formatCode>
                <c:ptCount val="2"/>
                <c:pt idx="0">
                  <c:v>19.7</c:v>
                </c:pt>
                <c:pt idx="1">
                  <c:v>17.899999999999999</c:v>
                </c:pt>
              </c:numCache>
            </c:numRef>
          </c:val>
          <c:extLst>
            <c:ext xmlns:c15="http://schemas.microsoft.com/office/drawing/2012/chart" uri="{02D57815-91ED-43cb-92C2-25804820EDAC}">
              <c15:datalabelsRange>
                <c15:f>'_NACIONAL-ESTADO_'!$H$27:$H$28</c15:f>
                <c15:dlblRangeCache>
                  <c:ptCount val="2"/>
                  <c:pt idx="0">
                    <c:v>19.7</c:v>
                  </c:pt>
                  <c:pt idx="1">
                    <c:v>17.9</c:v>
                  </c:pt>
                </c15:dlblRangeCache>
              </c15:datalabelsRange>
            </c:ext>
            <c:ext xmlns:c16="http://schemas.microsoft.com/office/drawing/2014/chart" uri="{C3380CC4-5D6E-409C-BE32-E72D297353CC}">
              <c16:uniqueId val="{00000005-B048-4454-A53C-0351824A3D94}"/>
            </c:ext>
          </c:extLst>
        </c:ser>
        <c:ser>
          <c:idx val="2"/>
          <c:order val="2"/>
          <c:tx>
            <c:v>NIII</c:v>
          </c:tx>
          <c:spPr>
            <a:solidFill>
              <a:srgbClr val="9A528E"/>
            </a:solidFill>
          </c:spPr>
          <c:invertIfNegative val="0"/>
          <c:dLbls>
            <c:dLbl>
              <c:idx val="0"/>
              <c:tx>
                <c:rich>
                  <a:bodyPr/>
                  <a:lstStyle/>
                  <a:p>
                    <a:fld id="{4A66450A-C281-41C2-AECC-C50F367FF07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B048-4454-A53C-0351824A3D94}"/>
                </c:ext>
              </c:extLst>
            </c:dLbl>
            <c:dLbl>
              <c:idx val="1"/>
              <c:tx>
                <c:rich>
                  <a:bodyPr/>
                  <a:lstStyle/>
                  <a:p>
                    <a:fld id="{42C8AC0A-AFB9-41D0-8BCE-83B9FB78B1E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B048-4454-A53C-0351824A3D9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Aguascalientes</c:v>
                </c:pt>
                <c:pt idx="1">
                  <c:v>Nacional</c:v>
                </c:pt>
              </c:strCache>
            </c:strRef>
          </c:cat>
          <c:val>
            <c:numRef>
              <c:f>'_NACIONAL-ESTADO_'!$E$27:$E$28</c:f>
              <c:numCache>
                <c:formatCode>General</c:formatCode>
                <c:ptCount val="2"/>
                <c:pt idx="0">
                  <c:v>18.8</c:v>
                </c:pt>
                <c:pt idx="1">
                  <c:v>14.8</c:v>
                </c:pt>
              </c:numCache>
            </c:numRef>
          </c:val>
          <c:extLst>
            <c:ext xmlns:c15="http://schemas.microsoft.com/office/drawing/2012/chart" uri="{02D57815-91ED-43cb-92C2-25804820EDAC}">
              <c15:datalabelsRange>
                <c15:f>'_NACIONAL-ESTADO_'!$I$27:$I$28</c15:f>
                <c15:dlblRangeCache>
                  <c:ptCount val="2"/>
                  <c:pt idx="0">
                    <c:v>18.8</c:v>
                  </c:pt>
                  <c:pt idx="1">
                    <c:v>14.8</c:v>
                  </c:pt>
                </c15:dlblRangeCache>
              </c15:datalabelsRange>
            </c:ext>
            <c:ext xmlns:c16="http://schemas.microsoft.com/office/drawing/2014/chart" uri="{C3380CC4-5D6E-409C-BE32-E72D297353CC}">
              <c16:uniqueId val="{00000008-B048-4454-A53C-0351824A3D94}"/>
            </c:ext>
          </c:extLst>
        </c:ser>
        <c:ser>
          <c:idx val="3"/>
          <c:order val="3"/>
          <c:tx>
            <c:v>NIV</c:v>
          </c:tx>
          <c:spPr>
            <a:solidFill>
              <a:srgbClr val="862A77"/>
            </a:solidFill>
          </c:spPr>
          <c:invertIfNegative val="0"/>
          <c:dLbls>
            <c:dLbl>
              <c:idx val="0"/>
              <c:tx>
                <c:rich>
                  <a:bodyPr/>
                  <a:lstStyle/>
                  <a:p>
                    <a:fld id="{95D0A05D-B7CB-4DDD-B45F-88BC9D91BD5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B048-4454-A53C-0351824A3D94}"/>
                </c:ext>
              </c:extLst>
            </c:dLbl>
            <c:dLbl>
              <c:idx val="1"/>
              <c:tx>
                <c:rich>
                  <a:bodyPr/>
                  <a:lstStyle/>
                  <a:p>
                    <a:fld id="{15C96ADB-D6A4-4C7E-BC2E-EA40EBC9E81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B048-4454-A53C-0351824A3D9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Aguascalientes</c:v>
                </c:pt>
                <c:pt idx="1">
                  <c:v>Nacional</c:v>
                </c:pt>
              </c:strCache>
            </c:strRef>
          </c:cat>
          <c:val>
            <c:numRef>
              <c:f>'_NACIONAL-ESTADO_'!$F$27:$F$28</c:f>
              <c:numCache>
                <c:formatCode>General</c:formatCode>
                <c:ptCount val="2"/>
                <c:pt idx="0">
                  <c:v>13.3</c:v>
                </c:pt>
                <c:pt idx="1">
                  <c:v>8.1999999999999993</c:v>
                </c:pt>
              </c:numCache>
            </c:numRef>
          </c:val>
          <c:extLst>
            <c:ext xmlns:c15="http://schemas.microsoft.com/office/drawing/2012/chart" uri="{02D57815-91ED-43cb-92C2-25804820EDAC}">
              <c15:datalabelsRange>
                <c15:f>'_NACIONAL-ESTADO_'!$J$27:$J$28</c15:f>
                <c15:dlblRangeCache>
                  <c:ptCount val="2"/>
                  <c:pt idx="0">
                    <c:v>13.3</c:v>
                  </c:pt>
                  <c:pt idx="1">
                    <c:v>8.2</c:v>
                  </c:pt>
                </c15:dlblRangeCache>
              </c15:datalabelsRange>
            </c:ext>
            <c:ext xmlns:c16="http://schemas.microsoft.com/office/drawing/2014/chart" uri="{C3380CC4-5D6E-409C-BE32-E72D297353CC}">
              <c16:uniqueId val="{0000000B-B048-4454-A53C-0351824A3D94}"/>
            </c:ext>
          </c:extLst>
        </c:ser>
        <c:dLbls>
          <c:showLegendKey val="0"/>
          <c:showVal val="0"/>
          <c:showCatName val="0"/>
          <c:showSerName val="0"/>
          <c:showPercent val="0"/>
          <c:showBubbleSize val="0"/>
        </c:dLbls>
        <c:gapWidth val="30"/>
        <c:overlap val="100"/>
        <c:axId val="50020001"/>
        <c:axId val="50020002"/>
      </c:barChart>
      <c:catAx>
        <c:axId val="5002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20002"/>
        <c:crosses val="autoZero"/>
        <c:auto val="1"/>
        <c:lblAlgn val="ctr"/>
        <c:lblOffset val="100"/>
        <c:noMultiLvlLbl val="0"/>
      </c:catAx>
      <c:valAx>
        <c:axId val="5002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2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814E-4BEF-BFC2-5E87ACEE0621}"/>
              </c:ext>
            </c:extLst>
          </c:dPt>
          <c:cat>
            <c:numRef>
              <c:f>_ANIO_INT_!$B$2:$B$3</c:f>
              <c:numCache>
                <c:formatCode>General</c:formatCode>
                <c:ptCount val="2"/>
                <c:pt idx="0">
                  <c:v>2015</c:v>
                </c:pt>
                <c:pt idx="1">
                  <c:v>2018</c:v>
                </c:pt>
              </c:numCache>
            </c:numRef>
          </c:cat>
          <c:val>
            <c:numRef>
              <c:f>_ANIO_INT_!$C$2:$C$3</c:f>
              <c:numCache>
                <c:formatCode>General</c:formatCode>
                <c:ptCount val="2"/>
                <c:pt idx="0">
                  <c:v>508.43799999999999</c:v>
                </c:pt>
                <c:pt idx="1">
                  <c:v>510.44299999999998</c:v>
                </c:pt>
              </c:numCache>
            </c:numRef>
          </c:val>
          <c:smooth val="0"/>
          <c:extLst>
            <c:ext xmlns:c16="http://schemas.microsoft.com/office/drawing/2014/chart" uri="{C3380CC4-5D6E-409C-BE32-E72D297353CC}">
              <c16:uniqueId val="{00000001-814E-4BEF-BFC2-5E87ACEE0621}"/>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814E-4BEF-BFC2-5E87ACEE0621}"/>
              </c:ext>
            </c:extLst>
          </c:dPt>
          <c:cat>
            <c:numRef>
              <c:f>_ANIO_INT_!$B$2:$B$3</c:f>
              <c:numCache>
                <c:formatCode>General</c:formatCode>
                <c:ptCount val="2"/>
                <c:pt idx="0">
                  <c:v>2015</c:v>
                </c:pt>
                <c:pt idx="1">
                  <c:v>2018</c:v>
                </c:pt>
              </c:numCache>
            </c:numRef>
          </c:cat>
          <c:val>
            <c:numRef>
              <c:f>_ANIO_INT_!$D$2:$D$3</c:f>
              <c:numCache>
                <c:formatCode>General</c:formatCode>
                <c:ptCount val="2"/>
                <c:pt idx="0">
                  <c:v>523.56200000000001</c:v>
                </c:pt>
                <c:pt idx="1">
                  <c:v>527.55700000000002</c:v>
                </c:pt>
              </c:numCache>
            </c:numRef>
          </c:val>
          <c:smooth val="0"/>
          <c:extLst>
            <c:ext xmlns:c16="http://schemas.microsoft.com/office/drawing/2014/chart" uri="{C3380CC4-5D6E-409C-BE32-E72D297353CC}">
              <c16:uniqueId val="{00000003-814E-4BEF-BFC2-5E87ACEE0621}"/>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814E-4BEF-BFC2-5E87ACEE0621}"/>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14E-4BEF-BFC2-5E87ACEE0621}"/>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_ANIO_INT_!$B$2:$B$3</c:f>
              <c:numCache>
                <c:formatCode>General</c:formatCode>
                <c:ptCount val="2"/>
                <c:pt idx="0">
                  <c:v>2015</c:v>
                </c:pt>
                <c:pt idx="1">
                  <c:v>2018</c:v>
                </c:pt>
              </c:numCache>
            </c:numRef>
          </c:cat>
          <c:val>
            <c:numRef>
              <c:f>_ANIO_INT_!$E$2:$E$3</c:f>
              <c:numCache>
                <c:formatCode>General</c:formatCode>
                <c:ptCount val="2"/>
                <c:pt idx="0">
                  <c:v>516</c:v>
                </c:pt>
                <c:pt idx="1">
                  <c:v>519</c:v>
                </c:pt>
              </c:numCache>
            </c:numRef>
          </c:val>
          <c:smooth val="0"/>
          <c:extLst>
            <c:ext xmlns:c16="http://schemas.microsoft.com/office/drawing/2014/chart" uri="{C3380CC4-5D6E-409C-BE32-E72D297353CC}">
              <c16:uniqueId val="{00000005-814E-4BEF-BFC2-5E87ACEE0621}"/>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054E-4F61-B064-DB8A00C76824}"/>
              </c:ext>
            </c:extLst>
          </c:dPt>
          <c:cat>
            <c:numRef>
              <c:f>_ANIO_INT_!$B$27:$B$28</c:f>
              <c:numCache>
                <c:formatCode>General</c:formatCode>
                <c:ptCount val="2"/>
                <c:pt idx="0">
                  <c:v>2015</c:v>
                </c:pt>
                <c:pt idx="1">
                  <c:v>2018</c:v>
                </c:pt>
              </c:numCache>
            </c:numRef>
          </c:cat>
          <c:val>
            <c:numRef>
              <c:f>_ANIO_INT_!$C$27:$C$28</c:f>
              <c:numCache>
                <c:formatCode>General</c:formatCode>
                <c:ptCount val="2"/>
                <c:pt idx="0">
                  <c:v>512.64700000000005</c:v>
                </c:pt>
                <c:pt idx="1">
                  <c:v>523.64700000000005</c:v>
                </c:pt>
              </c:numCache>
            </c:numRef>
          </c:val>
          <c:smooth val="0"/>
          <c:extLst>
            <c:ext xmlns:c16="http://schemas.microsoft.com/office/drawing/2014/chart" uri="{C3380CC4-5D6E-409C-BE32-E72D297353CC}">
              <c16:uniqueId val="{00000001-054E-4F61-B064-DB8A00C76824}"/>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054E-4F61-B064-DB8A00C76824}"/>
              </c:ext>
            </c:extLst>
          </c:dPt>
          <c:cat>
            <c:numRef>
              <c:f>_ANIO_INT_!$B$27:$B$28</c:f>
              <c:numCache>
                <c:formatCode>General</c:formatCode>
                <c:ptCount val="2"/>
                <c:pt idx="0">
                  <c:v>2015</c:v>
                </c:pt>
                <c:pt idx="1">
                  <c:v>2018</c:v>
                </c:pt>
              </c:numCache>
            </c:numRef>
          </c:cat>
          <c:val>
            <c:numRef>
              <c:f>_ANIO_INT_!$D$27:$D$28</c:f>
              <c:numCache>
                <c:formatCode>General</c:formatCode>
                <c:ptCount val="2"/>
                <c:pt idx="0">
                  <c:v>531.35299999999995</c:v>
                </c:pt>
                <c:pt idx="1">
                  <c:v>542.35299999999995</c:v>
                </c:pt>
              </c:numCache>
            </c:numRef>
          </c:val>
          <c:smooth val="0"/>
          <c:extLst>
            <c:ext xmlns:c16="http://schemas.microsoft.com/office/drawing/2014/chart" uri="{C3380CC4-5D6E-409C-BE32-E72D297353CC}">
              <c16:uniqueId val="{00000003-054E-4F61-B064-DB8A00C76824}"/>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054E-4F61-B064-DB8A00C76824}"/>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54E-4F61-B064-DB8A00C76824}"/>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_ANIO_INT_!$B$27:$B$28</c:f>
              <c:numCache>
                <c:formatCode>General</c:formatCode>
                <c:ptCount val="2"/>
                <c:pt idx="0">
                  <c:v>2015</c:v>
                </c:pt>
                <c:pt idx="1">
                  <c:v>2018</c:v>
                </c:pt>
              </c:numCache>
            </c:numRef>
          </c:cat>
          <c:val>
            <c:numRef>
              <c:f>_ANIO_INT_!$E$27:$E$28</c:f>
              <c:numCache>
                <c:formatCode>General</c:formatCode>
                <c:ptCount val="2"/>
                <c:pt idx="0">
                  <c:v>522</c:v>
                </c:pt>
                <c:pt idx="1">
                  <c:v>533</c:v>
                </c:pt>
              </c:numCache>
            </c:numRef>
          </c:val>
          <c:smooth val="0"/>
          <c:extLst>
            <c:ext xmlns:c16="http://schemas.microsoft.com/office/drawing/2014/chart" uri="{C3380CC4-5D6E-409C-BE32-E72D297353CC}">
              <c16:uniqueId val="{00000005-054E-4F61-B064-DB8A00C76824}"/>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630C7E96-566E-4539-ABE1-FF335CAE655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69F9-46CA-94FB-2B521AC9AAA6}"/>
                </c:ext>
              </c:extLst>
            </c:dLbl>
            <c:dLbl>
              <c:idx val="1"/>
              <c:tx>
                <c:rich>
                  <a:bodyPr/>
                  <a:lstStyle/>
                  <a:p>
                    <a:fld id="{CD8E0D94-4527-45A7-B5A4-51C8B6223E1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69F9-46CA-94FB-2B521AC9AAA6}"/>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9F9-46CA-94FB-2B521AC9AAA6}"/>
                </c:ext>
              </c:extLst>
            </c:dLbl>
            <c:dLbl>
              <c:idx val="3"/>
              <c:tx>
                <c:rich>
                  <a:bodyPr/>
                  <a:lstStyle/>
                  <a:p>
                    <a:fld id="{AB2ED5CE-89FD-4B49-A425-7C08ABABBEE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69F9-46CA-94FB-2B521AC9AAA6}"/>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Aguascalientes</c:v>
                </c:pt>
              </c:strCache>
            </c:strRef>
          </c:cat>
          <c:val>
            <c:numRef>
              <c:f>_TIP_ESC_!$C$2:$C$5</c:f>
              <c:numCache>
                <c:formatCode>General</c:formatCode>
                <c:ptCount val="4"/>
                <c:pt idx="0">
                  <c:v>-46</c:v>
                </c:pt>
                <c:pt idx="1">
                  <c:v>-10.3</c:v>
                </c:pt>
                <c:pt idx="3">
                  <c:v>-42.5</c:v>
                </c:pt>
              </c:numCache>
            </c:numRef>
          </c:val>
          <c:extLst>
            <c:ext xmlns:c15="http://schemas.microsoft.com/office/drawing/2012/chart" uri="{02D57815-91ED-43cb-92C2-25804820EDAC}">
              <c15:datalabelsRange>
                <c15:f>_TIP_ESC_!$G$2:$G$5</c15:f>
                <c15:dlblRangeCache>
                  <c:ptCount val="4"/>
                  <c:pt idx="0">
                    <c:v>46.0</c:v>
                  </c:pt>
                  <c:pt idx="1">
                    <c:v>10.3˟</c:v>
                  </c:pt>
                  <c:pt idx="3">
                    <c:v>42.5</c:v>
                  </c:pt>
                </c15:dlblRangeCache>
              </c15:datalabelsRange>
            </c:ext>
            <c:ext xmlns:c16="http://schemas.microsoft.com/office/drawing/2014/chart" uri="{C3380CC4-5D6E-409C-BE32-E72D297353CC}">
              <c16:uniqueId val="{00000004-69F9-46CA-94FB-2B521AC9AAA6}"/>
            </c:ext>
          </c:extLst>
        </c:ser>
        <c:ser>
          <c:idx val="1"/>
          <c:order val="1"/>
          <c:tx>
            <c:v>NII</c:v>
          </c:tx>
          <c:spPr>
            <a:solidFill>
              <a:srgbClr val="B07CAA"/>
            </a:solidFill>
          </c:spPr>
          <c:invertIfNegative val="0"/>
          <c:dLbls>
            <c:dLbl>
              <c:idx val="0"/>
              <c:tx>
                <c:rich>
                  <a:bodyPr/>
                  <a:lstStyle/>
                  <a:p>
                    <a:fld id="{F3C87C91-7716-49C7-B872-D2F2DE660A0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69F9-46CA-94FB-2B521AC9AAA6}"/>
                </c:ext>
              </c:extLst>
            </c:dLbl>
            <c:dLbl>
              <c:idx val="1"/>
              <c:tx>
                <c:rich>
                  <a:bodyPr/>
                  <a:lstStyle/>
                  <a:p>
                    <a:fld id="{511ED137-D558-4809-B683-20B64A355FF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69F9-46CA-94FB-2B521AC9AAA6}"/>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9F9-46CA-94FB-2B521AC9AAA6}"/>
                </c:ext>
              </c:extLst>
            </c:dLbl>
            <c:dLbl>
              <c:idx val="3"/>
              <c:tx>
                <c:rich>
                  <a:bodyPr/>
                  <a:lstStyle/>
                  <a:p>
                    <a:fld id="{F41F9129-A784-4135-9D4C-839AB9B3579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69F9-46CA-94FB-2B521AC9AAA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Aguascalientes</c:v>
                </c:pt>
              </c:strCache>
            </c:strRef>
          </c:cat>
          <c:val>
            <c:numRef>
              <c:f>_TIP_ESC_!$D$2:$D$5</c:f>
              <c:numCache>
                <c:formatCode>General</c:formatCode>
                <c:ptCount val="4"/>
                <c:pt idx="0">
                  <c:v>34.200000000000003</c:v>
                </c:pt>
                <c:pt idx="1">
                  <c:v>31.8</c:v>
                </c:pt>
                <c:pt idx="3">
                  <c:v>34</c:v>
                </c:pt>
              </c:numCache>
            </c:numRef>
          </c:val>
          <c:extLst>
            <c:ext xmlns:c15="http://schemas.microsoft.com/office/drawing/2012/chart" uri="{02D57815-91ED-43cb-92C2-25804820EDAC}">
              <c15:datalabelsRange>
                <c15:f>_TIP_ESC_!$H$2:$H$5</c15:f>
                <c15:dlblRangeCache>
                  <c:ptCount val="4"/>
                  <c:pt idx="0">
                    <c:v>34.2</c:v>
                  </c:pt>
                  <c:pt idx="1">
                    <c:v>31.8</c:v>
                  </c:pt>
                  <c:pt idx="3">
                    <c:v>34.0</c:v>
                  </c:pt>
                </c15:dlblRangeCache>
              </c15:datalabelsRange>
            </c:ext>
            <c:ext xmlns:c16="http://schemas.microsoft.com/office/drawing/2014/chart" uri="{C3380CC4-5D6E-409C-BE32-E72D297353CC}">
              <c16:uniqueId val="{00000009-69F9-46CA-94FB-2B521AC9AAA6}"/>
            </c:ext>
          </c:extLst>
        </c:ser>
        <c:ser>
          <c:idx val="2"/>
          <c:order val="2"/>
          <c:tx>
            <c:v>NIII</c:v>
          </c:tx>
          <c:spPr>
            <a:solidFill>
              <a:srgbClr val="9A528E"/>
            </a:solidFill>
          </c:spPr>
          <c:invertIfNegative val="0"/>
          <c:dLbls>
            <c:dLbl>
              <c:idx val="0"/>
              <c:tx>
                <c:rich>
                  <a:bodyPr/>
                  <a:lstStyle/>
                  <a:p>
                    <a:fld id="{7201FBFC-E2D1-49F0-A6A3-877322D8F90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69F9-46CA-94FB-2B521AC9AAA6}"/>
                </c:ext>
              </c:extLst>
            </c:dLbl>
            <c:dLbl>
              <c:idx val="1"/>
              <c:tx>
                <c:rich>
                  <a:bodyPr/>
                  <a:lstStyle/>
                  <a:p>
                    <a:fld id="{C99BAEF8-2914-48D2-97B0-3139D490304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9F9-46CA-94FB-2B521AC9AAA6}"/>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9F9-46CA-94FB-2B521AC9AAA6}"/>
                </c:ext>
              </c:extLst>
            </c:dLbl>
            <c:dLbl>
              <c:idx val="3"/>
              <c:tx>
                <c:rich>
                  <a:bodyPr/>
                  <a:lstStyle/>
                  <a:p>
                    <a:fld id="{AEEDD491-DE42-4824-BB1A-EA21C7ED04B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69F9-46CA-94FB-2B521AC9AAA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Aguascalientes</c:v>
                </c:pt>
              </c:strCache>
            </c:strRef>
          </c:cat>
          <c:val>
            <c:numRef>
              <c:f>_TIP_ESC_!$E$2:$E$5</c:f>
              <c:numCache>
                <c:formatCode>General</c:formatCode>
                <c:ptCount val="4"/>
                <c:pt idx="0">
                  <c:v>16.600000000000001</c:v>
                </c:pt>
                <c:pt idx="1">
                  <c:v>41.8</c:v>
                </c:pt>
                <c:pt idx="3">
                  <c:v>19.100000000000001</c:v>
                </c:pt>
              </c:numCache>
            </c:numRef>
          </c:val>
          <c:extLst>
            <c:ext xmlns:c15="http://schemas.microsoft.com/office/drawing/2012/chart" uri="{02D57815-91ED-43cb-92C2-25804820EDAC}">
              <c15:datalabelsRange>
                <c15:f>_TIP_ESC_!$I$2:$I$5</c15:f>
                <c15:dlblRangeCache>
                  <c:ptCount val="4"/>
                  <c:pt idx="0">
                    <c:v>16.6</c:v>
                  </c:pt>
                  <c:pt idx="1">
                    <c:v>41.8</c:v>
                  </c:pt>
                  <c:pt idx="3">
                    <c:v>19.1</c:v>
                  </c:pt>
                </c15:dlblRangeCache>
              </c15:datalabelsRange>
            </c:ext>
            <c:ext xmlns:c16="http://schemas.microsoft.com/office/drawing/2014/chart" uri="{C3380CC4-5D6E-409C-BE32-E72D297353CC}">
              <c16:uniqueId val="{0000000E-69F9-46CA-94FB-2B521AC9AAA6}"/>
            </c:ext>
          </c:extLst>
        </c:ser>
        <c:ser>
          <c:idx val="3"/>
          <c:order val="3"/>
          <c:tx>
            <c:v>NIV</c:v>
          </c:tx>
          <c:spPr>
            <a:solidFill>
              <a:srgbClr val="862A77"/>
            </a:solidFill>
          </c:spPr>
          <c:invertIfNegative val="0"/>
          <c:dLbls>
            <c:dLbl>
              <c:idx val="0"/>
              <c:layout>
                <c:manualLayout>
                  <c:x val="2.4242424242424242E-2"/>
                  <c:y val="0"/>
                </c:manualLayout>
              </c:layout>
              <c:tx>
                <c:rich>
                  <a:bodyPr/>
                  <a:lstStyle/>
                  <a:p>
                    <a:pPr>
                      <a:defRPr sz="1400" b="1" baseline="0">
                        <a:solidFill>
                          <a:srgbClr val="862A77"/>
                        </a:solidFill>
                        <a:latin typeface="Calibri"/>
                      </a:defRPr>
                    </a:pPr>
                    <a:fld id="{FED16E52-B3FC-4B2D-935C-17B08A5522B5}"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69F9-46CA-94FB-2B521AC9AAA6}"/>
                </c:ext>
              </c:extLst>
            </c:dLbl>
            <c:dLbl>
              <c:idx val="1"/>
              <c:tx>
                <c:rich>
                  <a:bodyPr/>
                  <a:lstStyle/>
                  <a:p>
                    <a:fld id="{8BB73C80-0163-41C0-8A46-81CE20D344D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69F9-46CA-94FB-2B521AC9AAA6}"/>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9F9-46CA-94FB-2B521AC9AAA6}"/>
                </c:ext>
              </c:extLst>
            </c:dLbl>
            <c:dLbl>
              <c:idx val="3"/>
              <c:layout>
                <c:manualLayout>
                  <c:x val="3.3333333333333333E-2"/>
                  <c:y val="0"/>
                </c:manualLayout>
              </c:layout>
              <c:tx>
                <c:rich>
                  <a:bodyPr/>
                  <a:lstStyle/>
                  <a:p>
                    <a:pPr>
                      <a:defRPr sz="1400" b="1" baseline="0">
                        <a:solidFill>
                          <a:srgbClr val="862A77"/>
                        </a:solidFill>
                        <a:latin typeface="Calibri"/>
                      </a:defRPr>
                    </a:pPr>
                    <a:fld id="{3A550807-7CBD-4813-AC65-5BFA5B423729}"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69F9-46CA-94FB-2B521AC9AAA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Aguascalientes</c:v>
                </c:pt>
              </c:strCache>
            </c:strRef>
          </c:cat>
          <c:val>
            <c:numRef>
              <c:f>_TIP_ESC_!$F$2:$F$5</c:f>
              <c:numCache>
                <c:formatCode>General</c:formatCode>
                <c:ptCount val="4"/>
                <c:pt idx="0">
                  <c:v>3.1</c:v>
                </c:pt>
                <c:pt idx="1">
                  <c:v>16.100000000000001</c:v>
                </c:pt>
                <c:pt idx="3">
                  <c:v>4.4000000000000004</c:v>
                </c:pt>
              </c:numCache>
            </c:numRef>
          </c:val>
          <c:extLst>
            <c:ext xmlns:c15="http://schemas.microsoft.com/office/drawing/2012/chart" uri="{02D57815-91ED-43cb-92C2-25804820EDAC}">
              <c15:datalabelsRange>
                <c15:f>_TIP_ESC_!$J$2:$J$5</c15:f>
                <c15:dlblRangeCache>
                  <c:ptCount val="4"/>
                  <c:pt idx="0">
                    <c:v>3.1</c:v>
                  </c:pt>
                  <c:pt idx="1">
                    <c:v>16.1˟</c:v>
                  </c:pt>
                  <c:pt idx="3">
                    <c:v>4.4</c:v>
                  </c:pt>
                </c15:dlblRangeCache>
              </c15:datalabelsRange>
            </c:ext>
            <c:ext xmlns:c16="http://schemas.microsoft.com/office/drawing/2014/chart" uri="{C3380CC4-5D6E-409C-BE32-E72D297353CC}">
              <c16:uniqueId val="{00000013-69F9-46CA-94FB-2B521AC9AAA6}"/>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_RFABP25_INT_!$B$2:$B$5</c:f>
              <c:strCache>
                <c:ptCount val="4"/>
                <c:pt idx="0">
                  <c:v>Nivel 1</c:v>
                </c:pt>
                <c:pt idx="1">
                  <c:v>Nivel 2</c:v>
                </c:pt>
                <c:pt idx="2">
                  <c:v>Nivel 3</c:v>
                </c:pt>
                <c:pt idx="3">
                  <c:v>Nivel 4</c:v>
                </c:pt>
              </c:strCache>
            </c:strRef>
          </c:cat>
          <c:val>
            <c:numRef>
              <c:f>_RFABP25_INT_!$C$2:$C$5</c:f>
              <c:numCache>
                <c:formatCode>General</c:formatCode>
                <c:ptCount val="4"/>
                <c:pt idx="0">
                  <c:v>449.3</c:v>
                </c:pt>
                <c:pt idx="1">
                  <c:v>484.2</c:v>
                </c:pt>
                <c:pt idx="2">
                  <c:v>513.9</c:v>
                </c:pt>
                <c:pt idx="3">
                  <c:v>551.1</c:v>
                </c:pt>
              </c:numCache>
            </c:numRef>
          </c:val>
          <c:smooth val="0"/>
          <c:extLst>
            <c:ext xmlns:c16="http://schemas.microsoft.com/office/drawing/2014/chart" uri="{C3380CC4-5D6E-409C-BE32-E72D297353CC}">
              <c16:uniqueId val="{00000000-5F24-40A7-A84F-7B2C5CD7F2D7}"/>
            </c:ext>
          </c:extLst>
        </c:ser>
        <c:dLbls>
          <c:showLegendKey val="0"/>
          <c:showVal val="0"/>
          <c:showCatName val="0"/>
          <c:showSerName val="0"/>
          <c:showPercent val="0"/>
          <c:showBubbleSize val="0"/>
        </c:dLbls>
        <c:marker val="1"/>
        <c:smooth val="0"/>
        <c:axId val="-797939312"/>
        <c:axId val="-797936832"/>
      </c:lineChart>
      <c:catAx>
        <c:axId val="-797939312"/>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936832"/>
        <c:crosses val="autoZero"/>
        <c:auto val="1"/>
        <c:lblAlgn val="ctr"/>
        <c:lblOffset val="100"/>
        <c:noMultiLvlLbl val="0"/>
      </c:catAx>
      <c:valAx>
        <c:axId val="-79793683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939312"/>
        <c:crosses val="autoZero"/>
        <c:crossBetween val="between"/>
        <c:majorUnit val="20"/>
      </c:valAx>
    </c:plotArea>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E8150005-4E36-4436-9040-FD9735E4E39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E251-4BF6-8A76-DD5E9C08A2DB}"/>
                </c:ext>
              </c:extLst>
            </c:dLbl>
            <c:dLbl>
              <c:idx val="1"/>
              <c:tx>
                <c:rich>
                  <a:bodyPr/>
                  <a:lstStyle/>
                  <a:p>
                    <a:fld id="{7B9BC1F3-437F-49C2-B823-DF47435A567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E251-4BF6-8A76-DD5E9C08A2D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251-4BF6-8A76-DD5E9C08A2DB}"/>
                </c:ext>
              </c:extLst>
            </c:dLbl>
            <c:dLbl>
              <c:idx val="3"/>
              <c:tx>
                <c:rich>
                  <a:bodyPr/>
                  <a:lstStyle/>
                  <a:p>
                    <a:fld id="{C2565A74-27C1-4002-AA8D-85E0B4CC956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E251-4BF6-8A76-DD5E9C08A2DB}"/>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Aguascalientes</c:v>
                </c:pt>
              </c:strCache>
            </c:strRef>
          </c:cat>
          <c:val>
            <c:numRef>
              <c:f>_TIP_ESC_!$C$28:$C$31</c:f>
              <c:numCache>
                <c:formatCode>General</c:formatCode>
                <c:ptCount val="4"/>
                <c:pt idx="0">
                  <c:v>-51.3</c:v>
                </c:pt>
                <c:pt idx="1">
                  <c:v>-19.399999999999999</c:v>
                </c:pt>
                <c:pt idx="3">
                  <c:v>-48.1</c:v>
                </c:pt>
              </c:numCache>
            </c:numRef>
          </c:val>
          <c:extLst>
            <c:ext xmlns:c15="http://schemas.microsoft.com/office/drawing/2012/chart" uri="{02D57815-91ED-43cb-92C2-25804820EDAC}">
              <c15:datalabelsRange>
                <c15:f>_TIP_ESC_!$G$28:$G$31</c15:f>
                <c15:dlblRangeCache>
                  <c:ptCount val="4"/>
                  <c:pt idx="0">
                    <c:v>51.3</c:v>
                  </c:pt>
                  <c:pt idx="1">
                    <c:v>19.4</c:v>
                  </c:pt>
                  <c:pt idx="3">
                    <c:v>48.1</c:v>
                  </c:pt>
                </c15:dlblRangeCache>
              </c15:datalabelsRange>
            </c:ext>
            <c:ext xmlns:c16="http://schemas.microsoft.com/office/drawing/2014/chart" uri="{C3380CC4-5D6E-409C-BE32-E72D297353CC}">
              <c16:uniqueId val="{00000004-E251-4BF6-8A76-DD5E9C08A2DB}"/>
            </c:ext>
          </c:extLst>
        </c:ser>
        <c:ser>
          <c:idx val="1"/>
          <c:order val="1"/>
          <c:tx>
            <c:v>NII</c:v>
          </c:tx>
          <c:spPr>
            <a:solidFill>
              <a:srgbClr val="B07CAA"/>
            </a:solidFill>
          </c:spPr>
          <c:invertIfNegative val="0"/>
          <c:dLbls>
            <c:dLbl>
              <c:idx val="0"/>
              <c:tx>
                <c:rich>
                  <a:bodyPr/>
                  <a:lstStyle/>
                  <a:p>
                    <a:fld id="{7C4F515D-B13A-4643-B91B-B704297A8F1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E251-4BF6-8A76-DD5E9C08A2DB}"/>
                </c:ext>
              </c:extLst>
            </c:dLbl>
            <c:dLbl>
              <c:idx val="1"/>
              <c:tx>
                <c:rich>
                  <a:bodyPr/>
                  <a:lstStyle/>
                  <a:p>
                    <a:fld id="{5F8E3BFD-A543-43D1-8512-D2E1F203322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E251-4BF6-8A76-DD5E9C08A2D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251-4BF6-8A76-DD5E9C08A2DB}"/>
                </c:ext>
              </c:extLst>
            </c:dLbl>
            <c:dLbl>
              <c:idx val="3"/>
              <c:tx>
                <c:rich>
                  <a:bodyPr/>
                  <a:lstStyle/>
                  <a:p>
                    <a:fld id="{5FB651D1-6F9E-44E8-BB9D-B01C7D0DE46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E251-4BF6-8A76-DD5E9C08A2D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Aguascalientes</c:v>
                </c:pt>
              </c:strCache>
            </c:strRef>
          </c:cat>
          <c:val>
            <c:numRef>
              <c:f>_TIP_ESC_!$D$28:$D$31</c:f>
              <c:numCache>
                <c:formatCode>General</c:formatCode>
                <c:ptCount val="4"/>
                <c:pt idx="0">
                  <c:v>19.899999999999999</c:v>
                </c:pt>
                <c:pt idx="1">
                  <c:v>18.5</c:v>
                </c:pt>
                <c:pt idx="3">
                  <c:v>19.7</c:v>
                </c:pt>
              </c:numCache>
            </c:numRef>
          </c:val>
          <c:extLst>
            <c:ext xmlns:c15="http://schemas.microsoft.com/office/drawing/2012/chart" uri="{02D57815-91ED-43cb-92C2-25804820EDAC}">
              <c15:datalabelsRange>
                <c15:f>_TIP_ESC_!$H$28:$H$31</c15:f>
                <c15:dlblRangeCache>
                  <c:ptCount val="4"/>
                  <c:pt idx="0">
                    <c:v>19.9</c:v>
                  </c:pt>
                  <c:pt idx="1">
                    <c:v>18.5</c:v>
                  </c:pt>
                  <c:pt idx="3">
                    <c:v>19.7</c:v>
                  </c:pt>
                </c15:dlblRangeCache>
              </c15:datalabelsRange>
            </c:ext>
            <c:ext xmlns:c16="http://schemas.microsoft.com/office/drawing/2014/chart" uri="{C3380CC4-5D6E-409C-BE32-E72D297353CC}">
              <c16:uniqueId val="{00000009-E251-4BF6-8A76-DD5E9C08A2DB}"/>
            </c:ext>
          </c:extLst>
        </c:ser>
        <c:ser>
          <c:idx val="2"/>
          <c:order val="2"/>
          <c:tx>
            <c:v>NIII</c:v>
          </c:tx>
          <c:spPr>
            <a:solidFill>
              <a:srgbClr val="9A528E"/>
            </a:solidFill>
          </c:spPr>
          <c:invertIfNegative val="0"/>
          <c:dLbls>
            <c:dLbl>
              <c:idx val="0"/>
              <c:tx>
                <c:rich>
                  <a:bodyPr/>
                  <a:lstStyle/>
                  <a:p>
                    <a:fld id="{734D6AEC-E7AC-497C-996A-E473CDCA8E5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E251-4BF6-8A76-DD5E9C08A2DB}"/>
                </c:ext>
              </c:extLst>
            </c:dLbl>
            <c:dLbl>
              <c:idx val="1"/>
              <c:tx>
                <c:rich>
                  <a:bodyPr/>
                  <a:lstStyle/>
                  <a:p>
                    <a:fld id="{5E09E257-050A-4F60-8861-D024930F2C9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251-4BF6-8A76-DD5E9C08A2D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251-4BF6-8A76-DD5E9C08A2DB}"/>
                </c:ext>
              </c:extLst>
            </c:dLbl>
            <c:dLbl>
              <c:idx val="3"/>
              <c:tx>
                <c:rich>
                  <a:bodyPr/>
                  <a:lstStyle/>
                  <a:p>
                    <a:fld id="{D20C8F2D-D586-4862-9880-025FF3CDD60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E251-4BF6-8A76-DD5E9C08A2D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Aguascalientes</c:v>
                </c:pt>
              </c:strCache>
            </c:strRef>
          </c:cat>
          <c:val>
            <c:numRef>
              <c:f>_TIP_ESC_!$E$28:$E$31</c:f>
              <c:numCache>
                <c:formatCode>General</c:formatCode>
                <c:ptCount val="4"/>
                <c:pt idx="0">
                  <c:v>17.600000000000001</c:v>
                </c:pt>
                <c:pt idx="1">
                  <c:v>30</c:v>
                </c:pt>
                <c:pt idx="3">
                  <c:v>18.8</c:v>
                </c:pt>
              </c:numCache>
            </c:numRef>
          </c:val>
          <c:extLst>
            <c:ext xmlns:c15="http://schemas.microsoft.com/office/drawing/2012/chart" uri="{02D57815-91ED-43cb-92C2-25804820EDAC}">
              <c15:datalabelsRange>
                <c15:f>_TIP_ESC_!$I$28:$I$31</c15:f>
                <c15:dlblRangeCache>
                  <c:ptCount val="4"/>
                  <c:pt idx="0">
                    <c:v>17.6</c:v>
                  </c:pt>
                  <c:pt idx="1">
                    <c:v>30.0</c:v>
                  </c:pt>
                  <c:pt idx="3">
                    <c:v>18.8</c:v>
                  </c:pt>
                </c15:dlblRangeCache>
              </c15:datalabelsRange>
            </c:ext>
            <c:ext xmlns:c16="http://schemas.microsoft.com/office/drawing/2014/chart" uri="{C3380CC4-5D6E-409C-BE32-E72D297353CC}">
              <c16:uniqueId val="{0000000E-E251-4BF6-8A76-DD5E9C08A2DB}"/>
            </c:ext>
          </c:extLst>
        </c:ser>
        <c:ser>
          <c:idx val="3"/>
          <c:order val="3"/>
          <c:tx>
            <c:v>NIV</c:v>
          </c:tx>
          <c:spPr>
            <a:solidFill>
              <a:srgbClr val="862A77"/>
            </a:solidFill>
          </c:spPr>
          <c:invertIfNegative val="0"/>
          <c:dLbls>
            <c:dLbl>
              <c:idx val="0"/>
              <c:tx>
                <c:rich>
                  <a:bodyPr/>
                  <a:lstStyle/>
                  <a:p>
                    <a:fld id="{90DDFB7C-6BAD-45E1-9060-0425F4AD258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E251-4BF6-8A76-DD5E9C08A2DB}"/>
                </c:ext>
              </c:extLst>
            </c:dLbl>
            <c:dLbl>
              <c:idx val="1"/>
              <c:tx>
                <c:rich>
                  <a:bodyPr/>
                  <a:lstStyle/>
                  <a:p>
                    <a:fld id="{FAA0B9C3-396B-4025-AA1D-EE19F67EC3E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E251-4BF6-8A76-DD5E9C08A2D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251-4BF6-8A76-DD5E9C08A2DB}"/>
                </c:ext>
              </c:extLst>
            </c:dLbl>
            <c:dLbl>
              <c:idx val="3"/>
              <c:tx>
                <c:rich>
                  <a:bodyPr/>
                  <a:lstStyle/>
                  <a:p>
                    <a:fld id="{2ECCD5F9-46DD-40E2-A79B-83EC8817C54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E251-4BF6-8A76-DD5E9C08A2D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Aguascalientes</c:v>
                </c:pt>
              </c:strCache>
            </c:strRef>
          </c:cat>
          <c:val>
            <c:numRef>
              <c:f>_TIP_ESC_!$F$28:$F$31</c:f>
              <c:numCache>
                <c:formatCode>General</c:formatCode>
                <c:ptCount val="4"/>
                <c:pt idx="0">
                  <c:v>11.3</c:v>
                </c:pt>
                <c:pt idx="1">
                  <c:v>32.1</c:v>
                </c:pt>
                <c:pt idx="3">
                  <c:v>13.3</c:v>
                </c:pt>
              </c:numCache>
            </c:numRef>
          </c:val>
          <c:extLst>
            <c:ext xmlns:c15="http://schemas.microsoft.com/office/drawing/2012/chart" uri="{02D57815-91ED-43cb-92C2-25804820EDAC}">
              <c15:datalabelsRange>
                <c15:f>_TIP_ESC_!$J$28:$J$31</c15:f>
                <c15:dlblRangeCache>
                  <c:ptCount val="4"/>
                  <c:pt idx="0">
                    <c:v>11.3</c:v>
                  </c:pt>
                  <c:pt idx="1">
                    <c:v>32.1</c:v>
                  </c:pt>
                  <c:pt idx="3">
                    <c:v>13.3</c:v>
                  </c:pt>
                </c15:dlblRangeCache>
              </c15:datalabelsRange>
            </c:ext>
            <c:ext xmlns:c16="http://schemas.microsoft.com/office/drawing/2014/chart" uri="{C3380CC4-5D6E-409C-BE32-E72D297353CC}">
              <c16:uniqueId val="{00000013-E251-4BF6-8A76-DD5E9C08A2DB}"/>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0D57-4995-AC9E-3347C4B3BB61}"/>
              </c:ext>
            </c:extLst>
          </c:dPt>
          <c:dPt>
            <c:idx val="3"/>
            <c:marker>
              <c:spPr>
                <a:solidFill>
                  <a:srgbClr val="002060"/>
                </a:solidFill>
                <a:ln>
                  <a:noFill/>
                </a:ln>
              </c:spPr>
            </c:marker>
            <c:bubble3D val="0"/>
            <c:extLst>
              <c:ext xmlns:c16="http://schemas.microsoft.com/office/drawing/2014/chart" uri="{C3380CC4-5D6E-409C-BE32-E72D297353CC}">
                <c16:uniqueId val="{00000001-0D57-4995-AC9E-3347C4B3BB61}"/>
              </c:ext>
            </c:extLst>
          </c:dPt>
          <c:dPt>
            <c:idx val="5"/>
            <c:marker>
              <c:spPr>
                <a:solidFill>
                  <a:srgbClr val="002060"/>
                </a:solidFill>
                <a:ln>
                  <a:noFill/>
                </a:ln>
              </c:spPr>
            </c:marker>
            <c:bubble3D val="0"/>
            <c:extLst>
              <c:ext xmlns:c16="http://schemas.microsoft.com/office/drawing/2014/chart" uri="{C3380CC4-5D6E-409C-BE32-E72D297353CC}">
                <c16:uniqueId val="{00000002-0D57-4995-AC9E-3347C4B3BB61}"/>
              </c:ext>
            </c:extLst>
          </c:dPt>
          <c:cat>
            <c:multiLvlStrRef>
              <c:f>_TIP_ESC_INT_!$B$2:$C$7</c:f>
              <c:multiLvlStrCache>
                <c:ptCount val="6"/>
                <c:lvl>
                  <c:pt idx="0">
                    <c:v>2015</c:v>
                  </c:pt>
                  <c:pt idx="1">
                    <c:v>2018</c:v>
                  </c:pt>
                  <c:pt idx="2">
                    <c:v>2015</c:v>
                  </c:pt>
                  <c:pt idx="3">
                    <c:v>2018</c:v>
                  </c:pt>
                  <c:pt idx="4">
                    <c:v>2015</c:v>
                  </c:pt>
                  <c:pt idx="5">
                    <c:v>2018</c:v>
                  </c:pt>
                </c:lvl>
                <c:lvl>
                  <c:pt idx="0">
                    <c:v>Aguascalientes</c:v>
                  </c:pt>
                  <c:pt idx="2">
                    <c:v>General Pública</c:v>
                  </c:pt>
                  <c:pt idx="4">
                    <c:v>Privada</c:v>
                  </c:pt>
                </c:lvl>
              </c:multiLvlStrCache>
            </c:multiLvlStrRef>
          </c:cat>
          <c:val>
            <c:numRef>
              <c:f>_TIP_ESC_INT_!$D$2:$D$7</c:f>
              <c:numCache>
                <c:formatCode>General</c:formatCode>
                <c:ptCount val="6"/>
                <c:pt idx="0">
                  <c:v>508.43799999999999</c:v>
                </c:pt>
                <c:pt idx="1">
                  <c:v>510.44299999999998</c:v>
                </c:pt>
                <c:pt idx="2">
                  <c:v>499.04</c:v>
                </c:pt>
                <c:pt idx="3">
                  <c:v>499.846</c:v>
                </c:pt>
                <c:pt idx="4">
                  <c:v>596.12</c:v>
                </c:pt>
                <c:pt idx="5">
                  <c:v>590.12</c:v>
                </c:pt>
              </c:numCache>
            </c:numRef>
          </c:val>
          <c:smooth val="0"/>
          <c:extLst>
            <c:ext xmlns:c16="http://schemas.microsoft.com/office/drawing/2014/chart" uri="{C3380CC4-5D6E-409C-BE32-E72D297353CC}">
              <c16:uniqueId val="{00000003-0D57-4995-AC9E-3347C4B3BB61}"/>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0D57-4995-AC9E-3347C4B3BB61}"/>
              </c:ext>
            </c:extLst>
          </c:dPt>
          <c:dPt>
            <c:idx val="3"/>
            <c:marker>
              <c:spPr>
                <a:solidFill>
                  <a:srgbClr val="002060"/>
                </a:solidFill>
                <a:ln>
                  <a:noFill/>
                </a:ln>
              </c:spPr>
            </c:marker>
            <c:bubble3D val="0"/>
            <c:extLst>
              <c:ext xmlns:c16="http://schemas.microsoft.com/office/drawing/2014/chart" uri="{C3380CC4-5D6E-409C-BE32-E72D297353CC}">
                <c16:uniqueId val="{00000005-0D57-4995-AC9E-3347C4B3BB61}"/>
              </c:ext>
            </c:extLst>
          </c:dPt>
          <c:dPt>
            <c:idx val="5"/>
            <c:marker>
              <c:spPr>
                <a:solidFill>
                  <a:srgbClr val="002060"/>
                </a:solidFill>
                <a:ln>
                  <a:noFill/>
                </a:ln>
              </c:spPr>
            </c:marker>
            <c:bubble3D val="0"/>
            <c:extLst>
              <c:ext xmlns:c16="http://schemas.microsoft.com/office/drawing/2014/chart" uri="{C3380CC4-5D6E-409C-BE32-E72D297353CC}">
                <c16:uniqueId val="{00000006-0D57-4995-AC9E-3347C4B3BB61}"/>
              </c:ext>
            </c:extLst>
          </c:dPt>
          <c:cat>
            <c:multiLvlStrRef>
              <c:f>_TIP_ESC_INT_!$B$2:$C$7</c:f>
              <c:multiLvlStrCache>
                <c:ptCount val="6"/>
                <c:lvl>
                  <c:pt idx="0">
                    <c:v>2015</c:v>
                  </c:pt>
                  <c:pt idx="1">
                    <c:v>2018</c:v>
                  </c:pt>
                  <c:pt idx="2">
                    <c:v>2015</c:v>
                  </c:pt>
                  <c:pt idx="3">
                    <c:v>2018</c:v>
                  </c:pt>
                  <c:pt idx="4">
                    <c:v>2015</c:v>
                  </c:pt>
                  <c:pt idx="5">
                    <c:v>2018</c:v>
                  </c:pt>
                </c:lvl>
                <c:lvl>
                  <c:pt idx="0">
                    <c:v>Aguascalientes</c:v>
                  </c:pt>
                  <c:pt idx="2">
                    <c:v>General Pública</c:v>
                  </c:pt>
                  <c:pt idx="4">
                    <c:v>Privada</c:v>
                  </c:pt>
                </c:lvl>
              </c:multiLvlStrCache>
            </c:multiLvlStrRef>
          </c:cat>
          <c:val>
            <c:numRef>
              <c:f>_TIP_ESC_INT_!$E$2:$E$7</c:f>
              <c:numCache>
                <c:formatCode>General</c:formatCode>
                <c:ptCount val="6"/>
                <c:pt idx="0">
                  <c:v>523.56200000000001</c:v>
                </c:pt>
                <c:pt idx="1">
                  <c:v>527.55700000000002</c:v>
                </c:pt>
                <c:pt idx="2">
                  <c:v>514.96</c:v>
                </c:pt>
                <c:pt idx="3">
                  <c:v>518.154</c:v>
                </c:pt>
                <c:pt idx="4">
                  <c:v>643.88</c:v>
                </c:pt>
                <c:pt idx="5">
                  <c:v>637.88</c:v>
                </c:pt>
              </c:numCache>
            </c:numRef>
          </c:val>
          <c:smooth val="0"/>
          <c:extLst>
            <c:ext xmlns:c16="http://schemas.microsoft.com/office/drawing/2014/chart" uri="{C3380CC4-5D6E-409C-BE32-E72D297353CC}">
              <c16:uniqueId val="{00000007-0D57-4995-AC9E-3347C4B3BB61}"/>
            </c:ext>
          </c:extLst>
        </c:ser>
        <c:dLbls>
          <c:showLegendKey val="0"/>
          <c:showVal val="0"/>
          <c:showCatName val="0"/>
          <c:showSerName val="0"/>
          <c:showPercent val="0"/>
          <c:showBubbleSize val="0"/>
        </c:dLbls>
        <c:hiLowLines>
          <c:spPr>
            <a:ln w="12700">
              <a:solidFill>
                <a:srgbClr val="595959"/>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0D57-4995-AC9E-3347C4B3BB61}"/>
              </c:ext>
            </c:extLst>
          </c:dPt>
          <c:dPt>
            <c:idx val="3"/>
            <c:marker>
              <c:spPr>
                <a:solidFill>
                  <a:srgbClr val="002060"/>
                </a:solidFill>
                <a:ln>
                  <a:noFill/>
                </a:ln>
              </c:spPr>
            </c:marker>
            <c:bubble3D val="0"/>
            <c:extLst>
              <c:ext xmlns:c16="http://schemas.microsoft.com/office/drawing/2014/chart" uri="{C3380CC4-5D6E-409C-BE32-E72D297353CC}">
                <c16:uniqueId val="{00000009-0D57-4995-AC9E-3347C4B3BB61}"/>
              </c:ext>
            </c:extLst>
          </c:dPt>
          <c:dPt>
            <c:idx val="5"/>
            <c:marker>
              <c:spPr>
                <a:solidFill>
                  <a:srgbClr val="002060"/>
                </a:solidFill>
                <a:ln>
                  <a:noFill/>
                </a:ln>
              </c:spPr>
            </c:marker>
            <c:bubble3D val="0"/>
            <c:extLst>
              <c:ext xmlns:c16="http://schemas.microsoft.com/office/drawing/2014/chart" uri="{C3380CC4-5D6E-409C-BE32-E72D297353CC}">
                <c16:uniqueId val="{0000000A-0D57-4995-AC9E-3347C4B3BB61}"/>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D57-4995-AC9E-3347C4B3BB61}"/>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D57-4995-AC9E-3347C4B3BB61}"/>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D57-4995-AC9E-3347C4B3BB61}"/>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_TIP_ESC_INT_!$B$2:$C$7</c:f>
              <c:multiLvlStrCache>
                <c:ptCount val="6"/>
                <c:lvl>
                  <c:pt idx="0">
                    <c:v>2015</c:v>
                  </c:pt>
                  <c:pt idx="1">
                    <c:v>2018</c:v>
                  </c:pt>
                  <c:pt idx="2">
                    <c:v>2015</c:v>
                  </c:pt>
                  <c:pt idx="3">
                    <c:v>2018</c:v>
                  </c:pt>
                  <c:pt idx="4">
                    <c:v>2015</c:v>
                  </c:pt>
                  <c:pt idx="5">
                    <c:v>2018</c:v>
                  </c:pt>
                </c:lvl>
                <c:lvl>
                  <c:pt idx="0">
                    <c:v>Aguascalientes</c:v>
                  </c:pt>
                  <c:pt idx="2">
                    <c:v>General Pública</c:v>
                  </c:pt>
                  <c:pt idx="4">
                    <c:v>Privada</c:v>
                  </c:pt>
                </c:lvl>
              </c:multiLvlStrCache>
            </c:multiLvlStrRef>
          </c:cat>
          <c:val>
            <c:numRef>
              <c:f>_TIP_ESC_INT_!$F$2:$F$7</c:f>
              <c:numCache>
                <c:formatCode>General</c:formatCode>
                <c:ptCount val="6"/>
                <c:pt idx="0">
                  <c:v>516</c:v>
                </c:pt>
                <c:pt idx="1">
                  <c:v>519</c:v>
                </c:pt>
                <c:pt idx="2">
                  <c:v>507</c:v>
                </c:pt>
                <c:pt idx="3">
                  <c:v>509</c:v>
                </c:pt>
                <c:pt idx="4">
                  <c:v>620</c:v>
                </c:pt>
                <c:pt idx="5">
                  <c:v>614</c:v>
                </c:pt>
              </c:numCache>
            </c:numRef>
          </c:val>
          <c:smooth val="0"/>
          <c:extLst>
            <c:ext xmlns:c16="http://schemas.microsoft.com/office/drawing/2014/chart" uri="{C3380CC4-5D6E-409C-BE32-E72D297353CC}">
              <c16:uniqueId val="{0000000B-0D57-4995-AC9E-3347C4B3BB61}"/>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41F-4FDD-8282-2ADC85DDBF3E}"/>
              </c:ext>
            </c:extLst>
          </c:dPt>
          <c:dPt>
            <c:idx val="3"/>
            <c:marker>
              <c:spPr>
                <a:solidFill>
                  <a:srgbClr val="002060"/>
                </a:solidFill>
                <a:ln>
                  <a:noFill/>
                </a:ln>
              </c:spPr>
            </c:marker>
            <c:bubble3D val="0"/>
            <c:extLst>
              <c:ext xmlns:c16="http://schemas.microsoft.com/office/drawing/2014/chart" uri="{C3380CC4-5D6E-409C-BE32-E72D297353CC}">
                <c16:uniqueId val="{00000001-141F-4FDD-8282-2ADC85DDBF3E}"/>
              </c:ext>
            </c:extLst>
          </c:dPt>
          <c:dPt>
            <c:idx val="5"/>
            <c:marker>
              <c:spPr>
                <a:solidFill>
                  <a:srgbClr val="002060"/>
                </a:solidFill>
                <a:ln>
                  <a:noFill/>
                </a:ln>
              </c:spPr>
            </c:marker>
            <c:bubble3D val="0"/>
            <c:extLst>
              <c:ext xmlns:c16="http://schemas.microsoft.com/office/drawing/2014/chart" uri="{C3380CC4-5D6E-409C-BE32-E72D297353CC}">
                <c16:uniqueId val="{00000002-141F-4FDD-8282-2ADC85DDBF3E}"/>
              </c:ext>
            </c:extLst>
          </c:dPt>
          <c:cat>
            <c:multiLvlStrRef>
              <c:f>_TIP_ESC_INT_!$B$27:$C$32</c:f>
              <c:multiLvlStrCache>
                <c:ptCount val="6"/>
                <c:lvl>
                  <c:pt idx="0">
                    <c:v>2015</c:v>
                  </c:pt>
                  <c:pt idx="1">
                    <c:v>2018</c:v>
                  </c:pt>
                  <c:pt idx="2">
                    <c:v>2015</c:v>
                  </c:pt>
                  <c:pt idx="3">
                    <c:v>2018</c:v>
                  </c:pt>
                  <c:pt idx="4">
                    <c:v>2015</c:v>
                  </c:pt>
                  <c:pt idx="5">
                    <c:v>2018</c:v>
                  </c:pt>
                </c:lvl>
                <c:lvl>
                  <c:pt idx="0">
                    <c:v>Aguascalientes</c:v>
                  </c:pt>
                  <c:pt idx="2">
                    <c:v>General Pública</c:v>
                  </c:pt>
                  <c:pt idx="4">
                    <c:v>Privada</c:v>
                  </c:pt>
                </c:lvl>
              </c:multiLvlStrCache>
            </c:multiLvlStrRef>
          </c:cat>
          <c:val>
            <c:numRef>
              <c:f>_TIP_ESC_INT_!$D$27:$D$32</c:f>
              <c:numCache>
                <c:formatCode>General</c:formatCode>
                <c:ptCount val="6"/>
                <c:pt idx="0">
                  <c:v>512.64700000000005</c:v>
                </c:pt>
                <c:pt idx="1">
                  <c:v>523.64700000000005</c:v>
                </c:pt>
                <c:pt idx="2">
                  <c:v>504.24900000000002</c:v>
                </c:pt>
                <c:pt idx="3">
                  <c:v>513.851</c:v>
                </c:pt>
                <c:pt idx="4">
                  <c:v>583.52800000000002</c:v>
                </c:pt>
                <c:pt idx="5">
                  <c:v>588.93100000000004</c:v>
                </c:pt>
              </c:numCache>
            </c:numRef>
          </c:val>
          <c:smooth val="0"/>
          <c:extLst>
            <c:ext xmlns:c16="http://schemas.microsoft.com/office/drawing/2014/chart" uri="{C3380CC4-5D6E-409C-BE32-E72D297353CC}">
              <c16:uniqueId val="{00000003-141F-4FDD-8282-2ADC85DDBF3E}"/>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141F-4FDD-8282-2ADC85DDBF3E}"/>
              </c:ext>
            </c:extLst>
          </c:dPt>
          <c:dPt>
            <c:idx val="3"/>
            <c:marker>
              <c:spPr>
                <a:solidFill>
                  <a:srgbClr val="002060"/>
                </a:solidFill>
                <a:ln>
                  <a:noFill/>
                </a:ln>
              </c:spPr>
            </c:marker>
            <c:bubble3D val="0"/>
            <c:extLst>
              <c:ext xmlns:c16="http://schemas.microsoft.com/office/drawing/2014/chart" uri="{C3380CC4-5D6E-409C-BE32-E72D297353CC}">
                <c16:uniqueId val="{00000005-141F-4FDD-8282-2ADC85DDBF3E}"/>
              </c:ext>
            </c:extLst>
          </c:dPt>
          <c:dPt>
            <c:idx val="5"/>
            <c:marker>
              <c:spPr>
                <a:solidFill>
                  <a:srgbClr val="002060"/>
                </a:solidFill>
                <a:ln>
                  <a:noFill/>
                </a:ln>
              </c:spPr>
            </c:marker>
            <c:bubble3D val="0"/>
            <c:extLst>
              <c:ext xmlns:c16="http://schemas.microsoft.com/office/drawing/2014/chart" uri="{C3380CC4-5D6E-409C-BE32-E72D297353CC}">
                <c16:uniqueId val="{00000006-141F-4FDD-8282-2ADC85DDBF3E}"/>
              </c:ext>
            </c:extLst>
          </c:dPt>
          <c:cat>
            <c:multiLvlStrRef>
              <c:f>_TIP_ESC_INT_!$B$27:$C$32</c:f>
              <c:multiLvlStrCache>
                <c:ptCount val="6"/>
                <c:lvl>
                  <c:pt idx="0">
                    <c:v>2015</c:v>
                  </c:pt>
                  <c:pt idx="1">
                    <c:v>2018</c:v>
                  </c:pt>
                  <c:pt idx="2">
                    <c:v>2015</c:v>
                  </c:pt>
                  <c:pt idx="3">
                    <c:v>2018</c:v>
                  </c:pt>
                  <c:pt idx="4">
                    <c:v>2015</c:v>
                  </c:pt>
                  <c:pt idx="5">
                    <c:v>2018</c:v>
                  </c:pt>
                </c:lvl>
                <c:lvl>
                  <c:pt idx="0">
                    <c:v>Aguascalientes</c:v>
                  </c:pt>
                  <c:pt idx="2">
                    <c:v>General Pública</c:v>
                  </c:pt>
                  <c:pt idx="4">
                    <c:v>Privada</c:v>
                  </c:pt>
                </c:lvl>
              </c:multiLvlStrCache>
            </c:multiLvlStrRef>
          </c:cat>
          <c:val>
            <c:numRef>
              <c:f>_TIP_ESC_INT_!$E$27:$E$32</c:f>
              <c:numCache>
                <c:formatCode>General</c:formatCode>
                <c:ptCount val="6"/>
                <c:pt idx="0">
                  <c:v>531.35299999999995</c:v>
                </c:pt>
                <c:pt idx="1">
                  <c:v>542.35299999999995</c:v>
                </c:pt>
                <c:pt idx="2">
                  <c:v>523.75099999999998</c:v>
                </c:pt>
                <c:pt idx="3">
                  <c:v>534.149</c:v>
                </c:pt>
                <c:pt idx="4">
                  <c:v>634.47199999999998</c:v>
                </c:pt>
                <c:pt idx="5">
                  <c:v>641.06899999999996</c:v>
                </c:pt>
              </c:numCache>
            </c:numRef>
          </c:val>
          <c:smooth val="0"/>
          <c:extLst>
            <c:ext xmlns:c16="http://schemas.microsoft.com/office/drawing/2014/chart" uri="{C3380CC4-5D6E-409C-BE32-E72D297353CC}">
              <c16:uniqueId val="{00000007-141F-4FDD-8282-2ADC85DDBF3E}"/>
            </c:ext>
          </c:extLst>
        </c:ser>
        <c:dLbls>
          <c:showLegendKey val="0"/>
          <c:showVal val="0"/>
          <c:showCatName val="0"/>
          <c:showSerName val="0"/>
          <c:showPercent val="0"/>
          <c:showBubbleSize val="0"/>
        </c:dLbls>
        <c:hiLowLines>
          <c:spPr>
            <a:ln w="12700">
              <a:solidFill>
                <a:srgbClr val="595959"/>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141F-4FDD-8282-2ADC85DDBF3E}"/>
              </c:ext>
            </c:extLst>
          </c:dPt>
          <c:dPt>
            <c:idx val="3"/>
            <c:marker>
              <c:spPr>
                <a:solidFill>
                  <a:srgbClr val="002060"/>
                </a:solidFill>
                <a:ln>
                  <a:noFill/>
                </a:ln>
              </c:spPr>
            </c:marker>
            <c:bubble3D val="0"/>
            <c:extLst>
              <c:ext xmlns:c16="http://schemas.microsoft.com/office/drawing/2014/chart" uri="{C3380CC4-5D6E-409C-BE32-E72D297353CC}">
                <c16:uniqueId val="{00000009-141F-4FDD-8282-2ADC85DDBF3E}"/>
              </c:ext>
            </c:extLst>
          </c:dPt>
          <c:dPt>
            <c:idx val="5"/>
            <c:marker>
              <c:spPr>
                <a:solidFill>
                  <a:srgbClr val="002060"/>
                </a:solidFill>
                <a:ln>
                  <a:noFill/>
                </a:ln>
              </c:spPr>
            </c:marker>
            <c:bubble3D val="0"/>
            <c:extLst>
              <c:ext xmlns:c16="http://schemas.microsoft.com/office/drawing/2014/chart" uri="{C3380CC4-5D6E-409C-BE32-E72D297353CC}">
                <c16:uniqueId val="{0000000A-141F-4FDD-8282-2ADC85DDBF3E}"/>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41F-4FDD-8282-2ADC85DDBF3E}"/>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41F-4FDD-8282-2ADC85DDBF3E}"/>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41F-4FDD-8282-2ADC85DDBF3E}"/>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_TIP_ESC_INT_!$B$27:$C$32</c:f>
              <c:multiLvlStrCache>
                <c:ptCount val="6"/>
                <c:lvl>
                  <c:pt idx="0">
                    <c:v>2015</c:v>
                  </c:pt>
                  <c:pt idx="1">
                    <c:v>2018</c:v>
                  </c:pt>
                  <c:pt idx="2">
                    <c:v>2015</c:v>
                  </c:pt>
                  <c:pt idx="3">
                    <c:v>2018</c:v>
                  </c:pt>
                  <c:pt idx="4">
                    <c:v>2015</c:v>
                  </c:pt>
                  <c:pt idx="5">
                    <c:v>2018</c:v>
                  </c:pt>
                </c:lvl>
                <c:lvl>
                  <c:pt idx="0">
                    <c:v>Aguascalientes</c:v>
                  </c:pt>
                  <c:pt idx="2">
                    <c:v>General Pública</c:v>
                  </c:pt>
                  <c:pt idx="4">
                    <c:v>Privada</c:v>
                  </c:pt>
                </c:lvl>
              </c:multiLvlStrCache>
            </c:multiLvlStrRef>
          </c:cat>
          <c:val>
            <c:numRef>
              <c:f>_TIP_ESC_INT_!$F$27:$F$32</c:f>
              <c:numCache>
                <c:formatCode>General</c:formatCode>
                <c:ptCount val="6"/>
                <c:pt idx="0">
                  <c:v>522</c:v>
                </c:pt>
                <c:pt idx="1">
                  <c:v>533</c:v>
                </c:pt>
                <c:pt idx="2">
                  <c:v>514</c:v>
                </c:pt>
                <c:pt idx="3">
                  <c:v>524</c:v>
                </c:pt>
                <c:pt idx="4">
                  <c:v>609</c:v>
                </c:pt>
                <c:pt idx="5">
                  <c:v>615</c:v>
                </c:pt>
              </c:numCache>
            </c:numRef>
          </c:val>
          <c:smooth val="0"/>
          <c:extLst>
            <c:ext xmlns:c16="http://schemas.microsoft.com/office/drawing/2014/chart" uri="{C3380CC4-5D6E-409C-BE32-E72D297353CC}">
              <c16:uniqueId val="{0000000B-141F-4FDD-8282-2ADC85DDBF3E}"/>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2FBB1CEE-F090-492C-80AA-0BBD0A84699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A1A1-47DE-9A09-D113BFA8E274}"/>
                </c:ext>
              </c:extLst>
            </c:dLbl>
            <c:dLbl>
              <c:idx val="1"/>
              <c:tx>
                <c:rich>
                  <a:bodyPr/>
                  <a:lstStyle/>
                  <a:p>
                    <a:fld id="{AAA1F6F5-10A2-4881-894D-01E59BD7AFE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A1A1-47DE-9A09-D113BFA8E274}"/>
                </c:ext>
              </c:extLst>
            </c:dLbl>
            <c:dLbl>
              <c:idx val="2"/>
              <c:tx>
                <c:rich>
                  <a:bodyPr/>
                  <a:lstStyle/>
                  <a:p>
                    <a:fld id="{5C581C42-30A2-43DA-AE86-402F83E87AD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A1A1-47DE-9A09-D113BFA8E274}"/>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1A1-47DE-9A09-D113BFA8E274}"/>
                </c:ext>
              </c:extLst>
            </c:dLbl>
            <c:dLbl>
              <c:idx val="4"/>
              <c:tx>
                <c:rich>
                  <a:bodyPr/>
                  <a:lstStyle/>
                  <a:p>
                    <a:fld id="{CA2393BE-D2D9-423D-B1A8-85B0690A34F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A1A1-47DE-9A09-D113BFA8E274}"/>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Aguascalientes</c:v>
                </c:pt>
              </c:strCache>
            </c:strRef>
          </c:cat>
          <c:val>
            <c:numRef>
              <c:f>_MARGINC_!$C$2:$C$6</c:f>
              <c:numCache>
                <c:formatCode>General</c:formatCode>
                <c:ptCount val="5"/>
                <c:pt idx="0">
                  <c:v>-56.3</c:v>
                </c:pt>
                <c:pt idx="1">
                  <c:v>-53.6</c:v>
                </c:pt>
                <c:pt idx="2">
                  <c:v>-32.4</c:v>
                </c:pt>
                <c:pt idx="4">
                  <c:v>-42.5</c:v>
                </c:pt>
              </c:numCache>
            </c:numRef>
          </c:val>
          <c:extLst>
            <c:ext xmlns:c15="http://schemas.microsoft.com/office/drawing/2012/chart" uri="{02D57815-91ED-43cb-92C2-25804820EDAC}">
              <c15:datalabelsRange>
                <c15:f>_MARGINC_!$G$2:$G$6</c15:f>
                <c15:dlblRangeCache>
                  <c:ptCount val="5"/>
                  <c:pt idx="0">
                    <c:v>56.3</c:v>
                  </c:pt>
                  <c:pt idx="1">
                    <c:v>53.6</c:v>
                  </c:pt>
                  <c:pt idx="2">
                    <c:v>32.4</c:v>
                  </c:pt>
                  <c:pt idx="4">
                    <c:v>42.5</c:v>
                  </c:pt>
                </c15:dlblRangeCache>
              </c15:datalabelsRange>
            </c:ext>
            <c:ext xmlns:c16="http://schemas.microsoft.com/office/drawing/2014/chart" uri="{C3380CC4-5D6E-409C-BE32-E72D297353CC}">
              <c16:uniqueId val="{00000005-A1A1-47DE-9A09-D113BFA8E274}"/>
            </c:ext>
          </c:extLst>
        </c:ser>
        <c:ser>
          <c:idx val="1"/>
          <c:order val="1"/>
          <c:tx>
            <c:v>NII</c:v>
          </c:tx>
          <c:spPr>
            <a:solidFill>
              <a:srgbClr val="B07CAA"/>
            </a:solidFill>
          </c:spPr>
          <c:invertIfNegative val="0"/>
          <c:dLbls>
            <c:dLbl>
              <c:idx val="0"/>
              <c:tx>
                <c:rich>
                  <a:bodyPr/>
                  <a:lstStyle/>
                  <a:p>
                    <a:fld id="{8DFF103C-DE55-4A25-9F61-C4E38F80EAD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A1A1-47DE-9A09-D113BFA8E274}"/>
                </c:ext>
              </c:extLst>
            </c:dLbl>
            <c:dLbl>
              <c:idx val="1"/>
              <c:tx>
                <c:rich>
                  <a:bodyPr/>
                  <a:lstStyle/>
                  <a:p>
                    <a:fld id="{1DEAE1FA-701F-4B5E-A826-1744EAF5AED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A1A1-47DE-9A09-D113BFA8E274}"/>
                </c:ext>
              </c:extLst>
            </c:dLbl>
            <c:dLbl>
              <c:idx val="2"/>
              <c:tx>
                <c:rich>
                  <a:bodyPr/>
                  <a:lstStyle/>
                  <a:p>
                    <a:fld id="{C979CA6A-12A0-4FD9-985D-1DE39F5EBDF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A1A1-47DE-9A09-D113BFA8E274}"/>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1A1-47DE-9A09-D113BFA8E274}"/>
                </c:ext>
              </c:extLst>
            </c:dLbl>
            <c:dLbl>
              <c:idx val="4"/>
              <c:tx>
                <c:rich>
                  <a:bodyPr/>
                  <a:lstStyle/>
                  <a:p>
                    <a:fld id="{20A19D0A-86AF-4BE3-A07F-74C9464E382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A1A1-47DE-9A09-D113BFA8E27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Aguascalientes</c:v>
                </c:pt>
              </c:strCache>
            </c:strRef>
          </c:cat>
          <c:val>
            <c:numRef>
              <c:f>_MARGINC_!$D$2:$D$6</c:f>
              <c:numCache>
                <c:formatCode>General</c:formatCode>
                <c:ptCount val="5"/>
                <c:pt idx="0">
                  <c:v>29</c:v>
                </c:pt>
                <c:pt idx="1">
                  <c:v>31.2</c:v>
                </c:pt>
                <c:pt idx="2">
                  <c:v>36.700000000000003</c:v>
                </c:pt>
                <c:pt idx="4">
                  <c:v>34</c:v>
                </c:pt>
              </c:numCache>
            </c:numRef>
          </c:val>
          <c:extLst>
            <c:ext xmlns:c15="http://schemas.microsoft.com/office/drawing/2012/chart" uri="{02D57815-91ED-43cb-92C2-25804820EDAC}">
              <c15:datalabelsRange>
                <c15:f>_MARGINC_!$H$2:$H$6</c15:f>
                <c15:dlblRangeCache>
                  <c:ptCount val="5"/>
                  <c:pt idx="0">
                    <c:v>29.0</c:v>
                  </c:pt>
                  <c:pt idx="1">
                    <c:v>31.2</c:v>
                  </c:pt>
                  <c:pt idx="2">
                    <c:v>36.7</c:v>
                  </c:pt>
                  <c:pt idx="4">
                    <c:v>34.0</c:v>
                  </c:pt>
                </c15:dlblRangeCache>
              </c15:datalabelsRange>
            </c:ext>
            <c:ext xmlns:c16="http://schemas.microsoft.com/office/drawing/2014/chart" uri="{C3380CC4-5D6E-409C-BE32-E72D297353CC}">
              <c16:uniqueId val="{0000000B-A1A1-47DE-9A09-D113BFA8E274}"/>
            </c:ext>
          </c:extLst>
        </c:ser>
        <c:ser>
          <c:idx val="2"/>
          <c:order val="2"/>
          <c:tx>
            <c:v>NIII</c:v>
          </c:tx>
          <c:spPr>
            <a:solidFill>
              <a:srgbClr val="9A528E"/>
            </a:solidFill>
          </c:spPr>
          <c:invertIfNegative val="0"/>
          <c:dLbls>
            <c:dLbl>
              <c:idx val="0"/>
              <c:tx>
                <c:rich>
                  <a:bodyPr/>
                  <a:lstStyle/>
                  <a:p>
                    <a:fld id="{887F7D48-4729-4CC4-AE93-F992F0C92BB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A1A1-47DE-9A09-D113BFA8E274}"/>
                </c:ext>
              </c:extLst>
            </c:dLbl>
            <c:dLbl>
              <c:idx val="1"/>
              <c:tx>
                <c:rich>
                  <a:bodyPr/>
                  <a:lstStyle/>
                  <a:p>
                    <a:fld id="{89C61B85-BC15-46BB-AE0B-30ACEAF35C1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A1A1-47DE-9A09-D113BFA8E274}"/>
                </c:ext>
              </c:extLst>
            </c:dLbl>
            <c:dLbl>
              <c:idx val="2"/>
              <c:tx>
                <c:rich>
                  <a:bodyPr/>
                  <a:lstStyle/>
                  <a:p>
                    <a:fld id="{E46621BF-9B67-4E37-9C19-6AA0A7934F9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A1A1-47DE-9A09-D113BFA8E274}"/>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1A1-47DE-9A09-D113BFA8E274}"/>
                </c:ext>
              </c:extLst>
            </c:dLbl>
            <c:dLbl>
              <c:idx val="4"/>
              <c:tx>
                <c:rich>
                  <a:bodyPr/>
                  <a:lstStyle/>
                  <a:p>
                    <a:fld id="{816BD7CA-D114-437E-A2EB-87275E6A23D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A1A1-47DE-9A09-D113BFA8E27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Aguascalientes</c:v>
                </c:pt>
              </c:strCache>
            </c:strRef>
          </c:cat>
          <c:val>
            <c:numRef>
              <c:f>_MARGINC_!$E$2:$E$6</c:f>
              <c:numCache>
                <c:formatCode>General</c:formatCode>
                <c:ptCount val="5"/>
                <c:pt idx="0">
                  <c:v>11.5</c:v>
                </c:pt>
                <c:pt idx="1">
                  <c:v>13.1</c:v>
                </c:pt>
                <c:pt idx="2">
                  <c:v>24.6</c:v>
                </c:pt>
                <c:pt idx="4">
                  <c:v>19.100000000000001</c:v>
                </c:pt>
              </c:numCache>
            </c:numRef>
          </c:val>
          <c:extLst>
            <c:ext xmlns:c15="http://schemas.microsoft.com/office/drawing/2012/chart" uri="{02D57815-91ED-43cb-92C2-25804820EDAC}">
              <c15:datalabelsRange>
                <c15:f>_MARGINC_!$I$2:$I$6</c15:f>
                <c15:dlblRangeCache>
                  <c:ptCount val="5"/>
                  <c:pt idx="0">
                    <c:v>11.5˟</c:v>
                  </c:pt>
                  <c:pt idx="1">
                    <c:v>13.1</c:v>
                  </c:pt>
                  <c:pt idx="2">
                    <c:v>24.6</c:v>
                  </c:pt>
                  <c:pt idx="4">
                    <c:v>19.1</c:v>
                  </c:pt>
                </c15:dlblRangeCache>
              </c15:datalabelsRange>
            </c:ext>
            <c:ext xmlns:c16="http://schemas.microsoft.com/office/drawing/2014/chart" uri="{C3380CC4-5D6E-409C-BE32-E72D297353CC}">
              <c16:uniqueId val="{00000011-A1A1-47DE-9A09-D113BFA8E274}"/>
            </c:ext>
          </c:extLst>
        </c:ser>
        <c:ser>
          <c:idx val="3"/>
          <c:order val="3"/>
          <c:tx>
            <c:v>NIV</c:v>
          </c:tx>
          <c:spPr>
            <a:solidFill>
              <a:srgbClr val="862A77"/>
            </a:solidFill>
          </c:spPr>
          <c:invertIfNegative val="0"/>
          <c:dLbls>
            <c:dLbl>
              <c:idx val="0"/>
              <c:layout>
                <c:manualLayout>
                  <c:x val="2.7272727272727271E-2"/>
                  <c:y val="0"/>
                </c:manualLayout>
              </c:layout>
              <c:tx>
                <c:rich>
                  <a:bodyPr/>
                  <a:lstStyle/>
                  <a:p>
                    <a:pPr>
                      <a:defRPr sz="1400" b="1" baseline="0">
                        <a:solidFill>
                          <a:srgbClr val="862A77"/>
                        </a:solidFill>
                        <a:latin typeface="Calibri"/>
                      </a:defRPr>
                    </a:pPr>
                    <a:fld id="{8B5F0168-369B-4B1A-933C-FBBFF37E775D}"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A1A1-47DE-9A09-D113BFA8E274}"/>
                </c:ext>
              </c:extLst>
            </c:dLbl>
            <c:dLbl>
              <c:idx val="1"/>
              <c:layout>
                <c:manualLayout>
                  <c:x val="2.727272727272716E-2"/>
                  <c:y val="0"/>
                </c:manualLayout>
              </c:layout>
              <c:tx>
                <c:rich>
                  <a:bodyPr/>
                  <a:lstStyle/>
                  <a:p>
                    <a:pPr>
                      <a:defRPr sz="1400" b="1" baseline="0">
                        <a:solidFill>
                          <a:srgbClr val="862A77"/>
                        </a:solidFill>
                        <a:latin typeface="Calibri"/>
                      </a:defRPr>
                    </a:pPr>
                    <a:fld id="{11243717-71C8-4B74-A2E7-5B39957365A4}"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A1A1-47DE-9A09-D113BFA8E274}"/>
                </c:ext>
              </c:extLst>
            </c:dLbl>
            <c:dLbl>
              <c:idx val="2"/>
              <c:tx>
                <c:rich>
                  <a:bodyPr/>
                  <a:lstStyle/>
                  <a:p>
                    <a:fld id="{43146EFF-FE3B-4A06-A1C3-8103A563FD5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A1A1-47DE-9A09-D113BFA8E274}"/>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1A1-47DE-9A09-D113BFA8E274}"/>
                </c:ext>
              </c:extLst>
            </c:dLbl>
            <c:dLbl>
              <c:idx val="4"/>
              <c:layout>
                <c:manualLayout>
                  <c:x val="2.8787878787878789E-2"/>
                  <c:y val="-1.5277601289623993E-17"/>
                </c:manualLayout>
              </c:layout>
              <c:tx>
                <c:rich>
                  <a:bodyPr/>
                  <a:lstStyle/>
                  <a:p>
                    <a:pPr>
                      <a:defRPr sz="1400" b="1" baseline="0">
                        <a:solidFill>
                          <a:srgbClr val="862A77"/>
                        </a:solidFill>
                        <a:latin typeface="Calibri"/>
                      </a:defRPr>
                    </a:pPr>
                    <a:fld id="{50A2DDC0-E383-4F3F-943B-1EB4DC00D45E}"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A1A1-47DE-9A09-D113BFA8E27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Aguascalientes</c:v>
                </c:pt>
              </c:strCache>
            </c:strRef>
          </c:cat>
          <c:val>
            <c:numRef>
              <c:f>_MARGINC_!$F$2:$F$6</c:f>
              <c:numCache>
                <c:formatCode>General</c:formatCode>
                <c:ptCount val="5"/>
                <c:pt idx="0">
                  <c:v>3.2</c:v>
                </c:pt>
                <c:pt idx="1">
                  <c:v>2.1</c:v>
                </c:pt>
                <c:pt idx="2">
                  <c:v>6.2</c:v>
                </c:pt>
                <c:pt idx="4">
                  <c:v>4.4000000000000004</c:v>
                </c:pt>
              </c:numCache>
            </c:numRef>
          </c:val>
          <c:extLst>
            <c:ext xmlns:c15="http://schemas.microsoft.com/office/drawing/2012/chart" uri="{02D57815-91ED-43cb-92C2-25804820EDAC}">
              <c15:datalabelsRange>
                <c15:f>_MARGINC_!$J$2:$J$6</c15:f>
                <c15:dlblRangeCache>
                  <c:ptCount val="5"/>
                  <c:pt idx="0">
                    <c:v>3.2˟</c:v>
                  </c:pt>
                  <c:pt idx="1">
                    <c:v>2.1˟</c:v>
                  </c:pt>
                  <c:pt idx="2">
                    <c:v>6.2</c:v>
                  </c:pt>
                  <c:pt idx="4">
                    <c:v>4.4</c:v>
                  </c:pt>
                </c15:dlblRangeCache>
              </c15:datalabelsRange>
            </c:ext>
            <c:ext xmlns:c16="http://schemas.microsoft.com/office/drawing/2014/chart" uri="{C3380CC4-5D6E-409C-BE32-E72D297353CC}">
              <c16:uniqueId val="{00000017-A1A1-47DE-9A09-D113BFA8E274}"/>
            </c:ext>
          </c:extLst>
        </c:ser>
        <c:dLbls>
          <c:showLegendKey val="0"/>
          <c:showVal val="0"/>
          <c:showCatName val="0"/>
          <c:showSerName val="0"/>
          <c:showPercent val="0"/>
          <c:showBubbleSize val="0"/>
        </c:dLbls>
        <c:gapWidth val="30"/>
        <c:overlap val="100"/>
        <c:axId val="50090001"/>
        <c:axId val="50090002"/>
      </c:barChart>
      <c:catAx>
        <c:axId val="5009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90002"/>
        <c:crosses val="autoZero"/>
        <c:auto val="1"/>
        <c:lblAlgn val="ctr"/>
        <c:lblOffset val="100"/>
        <c:noMultiLvlLbl val="0"/>
      </c:catAx>
      <c:valAx>
        <c:axId val="5009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9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EA2744BE-ED17-4FCF-9CFD-DD6BE25CA63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E621-4AB2-986E-F9D3EA451B56}"/>
                </c:ext>
              </c:extLst>
            </c:dLbl>
            <c:dLbl>
              <c:idx val="1"/>
              <c:tx>
                <c:rich>
                  <a:bodyPr/>
                  <a:lstStyle/>
                  <a:p>
                    <a:fld id="{E8B2D96B-868D-4DA6-8BF3-5691B02D7D0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E621-4AB2-986E-F9D3EA451B56}"/>
                </c:ext>
              </c:extLst>
            </c:dLbl>
            <c:dLbl>
              <c:idx val="2"/>
              <c:tx>
                <c:rich>
                  <a:bodyPr/>
                  <a:lstStyle/>
                  <a:p>
                    <a:fld id="{3102AF86-D7D2-4802-B8E5-575585353FA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E621-4AB2-986E-F9D3EA451B56}"/>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621-4AB2-986E-F9D3EA451B56}"/>
                </c:ext>
              </c:extLst>
            </c:dLbl>
            <c:dLbl>
              <c:idx val="4"/>
              <c:tx>
                <c:rich>
                  <a:bodyPr/>
                  <a:lstStyle/>
                  <a:p>
                    <a:fld id="{359FEB51-397E-4573-AC6E-62E3587E9DA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E621-4AB2-986E-F9D3EA451B56}"/>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Aguascalientes</c:v>
                </c:pt>
              </c:strCache>
            </c:strRef>
          </c:cat>
          <c:val>
            <c:numRef>
              <c:f>_MARGINC_!$C$28:$C$32</c:f>
              <c:numCache>
                <c:formatCode>General</c:formatCode>
                <c:ptCount val="5"/>
                <c:pt idx="0">
                  <c:v>-58.5</c:v>
                </c:pt>
                <c:pt idx="1">
                  <c:v>-57.3</c:v>
                </c:pt>
                <c:pt idx="2">
                  <c:v>-40</c:v>
                </c:pt>
                <c:pt idx="4">
                  <c:v>-48.1</c:v>
                </c:pt>
              </c:numCache>
            </c:numRef>
          </c:val>
          <c:extLst>
            <c:ext xmlns:c15="http://schemas.microsoft.com/office/drawing/2012/chart" uri="{02D57815-91ED-43cb-92C2-25804820EDAC}">
              <c15:datalabelsRange>
                <c15:f>_MARGINC_!$G$28:$G$32</c15:f>
                <c15:dlblRangeCache>
                  <c:ptCount val="5"/>
                  <c:pt idx="0">
                    <c:v>58.5</c:v>
                  </c:pt>
                  <c:pt idx="1">
                    <c:v>57.3</c:v>
                  </c:pt>
                  <c:pt idx="2">
                    <c:v>40.0</c:v>
                  </c:pt>
                  <c:pt idx="4">
                    <c:v>48.1</c:v>
                  </c:pt>
                </c15:dlblRangeCache>
              </c15:datalabelsRange>
            </c:ext>
            <c:ext xmlns:c16="http://schemas.microsoft.com/office/drawing/2014/chart" uri="{C3380CC4-5D6E-409C-BE32-E72D297353CC}">
              <c16:uniqueId val="{00000005-E621-4AB2-986E-F9D3EA451B56}"/>
            </c:ext>
          </c:extLst>
        </c:ser>
        <c:ser>
          <c:idx val="1"/>
          <c:order val="1"/>
          <c:tx>
            <c:v>NII</c:v>
          </c:tx>
          <c:spPr>
            <a:solidFill>
              <a:srgbClr val="B07CAA"/>
            </a:solidFill>
          </c:spPr>
          <c:invertIfNegative val="0"/>
          <c:dLbls>
            <c:dLbl>
              <c:idx val="0"/>
              <c:tx>
                <c:rich>
                  <a:bodyPr/>
                  <a:lstStyle/>
                  <a:p>
                    <a:fld id="{3B2E4455-D2C4-4DD1-98BA-BFEDEF36434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E621-4AB2-986E-F9D3EA451B56}"/>
                </c:ext>
              </c:extLst>
            </c:dLbl>
            <c:dLbl>
              <c:idx val="1"/>
              <c:tx>
                <c:rich>
                  <a:bodyPr/>
                  <a:lstStyle/>
                  <a:p>
                    <a:fld id="{74C2C884-1DD0-4A7E-8F4B-F24816302DE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E621-4AB2-986E-F9D3EA451B56}"/>
                </c:ext>
              </c:extLst>
            </c:dLbl>
            <c:dLbl>
              <c:idx val="2"/>
              <c:tx>
                <c:rich>
                  <a:bodyPr/>
                  <a:lstStyle/>
                  <a:p>
                    <a:fld id="{E0CDF353-C861-4AF5-8D8B-FE6BDA2B8E8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E621-4AB2-986E-F9D3EA451B56}"/>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621-4AB2-986E-F9D3EA451B56}"/>
                </c:ext>
              </c:extLst>
            </c:dLbl>
            <c:dLbl>
              <c:idx val="4"/>
              <c:tx>
                <c:rich>
                  <a:bodyPr/>
                  <a:lstStyle/>
                  <a:p>
                    <a:fld id="{E70858A4-7CB1-4FA6-9897-4DD9AF28841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E621-4AB2-986E-F9D3EA451B5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Aguascalientes</c:v>
                </c:pt>
              </c:strCache>
            </c:strRef>
          </c:cat>
          <c:val>
            <c:numRef>
              <c:f>_MARGINC_!$D$28:$D$32</c:f>
              <c:numCache>
                <c:formatCode>General</c:formatCode>
                <c:ptCount val="5"/>
                <c:pt idx="0">
                  <c:v>15.8</c:v>
                </c:pt>
                <c:pt idx="1">
                  <c:v>18.399999999999999</c:v>
                </c:pt>
                <c:pt idx="2">
                  <c:v>21.3</c:v>
                </c:pt>
                <c:pt idx="4">
                  <c:v>19.7</c:v>
                </c:pt>
              </c:numCache>
            </c:numRef>
          </c:val>
          <c:extLst>
            <c:ext xmlns:c15="http://schemas.microsoft.com/office/drawing/2012/chart" uri="{02D57815-91ED-43cb-92C2-25804820EDAC}">
              <c15:datalabelsRange>
                <c15:f>_MARGINC_!$H$28:$H$32</c15:f>
                <c15:dlblRangeCache>
                  <c:ptCount val="5"/>
                  <c:pt idx="0">
                    <c:v>15.8</c:v>
                  </c:pt>
                  <c:pt idx="1">
                    <c:v>18.4</c:v>
                  </c:pt>
                  <c:pt idx="2">
                    <c:v>21.3</c:v>
                  </c:pt>
                  <c:pt idx="4">
                    <c:v>19.7</c:v>
                  </c:pt>
                </c15:dlblRangeCache>
              </c15:datalabelsRange>
            </c:ext>
            <c:ext xmlns:c16="http://schemas.microsoft.com/office/drawing/2014/chart" uri="{C3380CC4-5D6E-409C-BE32-E72D297353CC}">
              <c16:uniqueId val="{0000000B-E621-4AB2-986E-F9D3EA451B56}"/>
            </c:ext>
          </c:extLst>
        </c:ser>
        <c:ser>
          <c:idx val="2"/>
          <c:order val="2"/>
          <c:tx>
            <c:v>NIII</c:v>
          </c:tx>
          <c:spPr>
            <a:solidFill>
              <a:srgbClr val="9A528E"/>
            </a:solidFill>
          </c:spPr>
          <c:invertIfNegative val="0"/>
          <c:dLbls>
            <c:dLbl>
              <c:idx val="0"/>
              <c:tx>
                <c:rich>
                  <a:bodyPr/>
                  <a:lstStyle/>
                  <a:p>
                    <a:fld id="{947460F8-1CE8-4952-98CE-96F3D1F8D8A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E621-4AB2-986E-F9D3EA451B56}"/>
                </c:ext>
              </c:extLst>
            </c:dLbl>
            <c:dLbl>
              <c:idx val="1"/>
              <c:tx>
                <c:rich>
                  <a:bodyPr/>
                  <a:lstStyle/>
                  <a:p>
                    <a:fld id="{8A806E98-CFC6-4662-83E4-F022F615E37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E621-4AB2-986E-F9D3EA451B56}"/>
                </c:ext>
              </c:extLst>
            </c:dLbl>
            <c:dLbl>
              <c:idx val="2"/>
              <c:tx>
                <c:rich>
                  <a:bodyPr/>
                  <a:lstStyle/>
                  <a:p>
                    <a:fld id="{3A5CF846-BCE6-4A47-9BC0-BFAB4185DA9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E621-4AB2-986E-F9D3EA451B56}"/>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621-4AB2-986E-F9D3EA451B56}"/>
                </c:ext>
              </c:extLst>
            </c:dLbl>
            <c:dLbl>
              <c:idx val="4"/>
              <c:tx>
                <c:rich>
                  <a:bodyPr/>
                  <a:lstStyle/>
                  <a:p>
                    <a:fld id="{0848F337-9B78-4528-994A-EA3F2DC7082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E621-4AB2-986E-F9D3EA451B5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Aguascalientes</c:v>
                </c:pt>
              </c:strCache>
            </c:strRef>
          </c:cat>
          <c:val>
            <c:numRef>
              <c:f>_MARGINC_!$E$28:$E$32</c:f>
              <c:numCache>
                <c:formatCode>General</c:formatCode>
                <c:ptCount val="5"/>
                <c:pt idx="0">
                  <c:v>15.2</c:v>
                </c:pt>
                <c:pt idx="1">
                  <c:v>15.3</c:v>
                </c:pt>
                <c:pt idx="2">
                  <c:v>21.9</c:v>
                </c:pt>
                <c:pt idx="4">
                  <c:v>18.8</c:v>
                </c:pt>
              </c:numCache>
            </c:numRef>
          </c:val>
          <c:extLst>
            <c:ext xmlns:c15="http://schemas.microsoft.com/office/drawing/2012/chart" uri="{02D57815-91ED-43cb-92C2-25804820EDAC}">
              <c15:datalabelsRange>
                <c15:f>_MARGINC_!$I$28:$I$32</c15:f>
                <c15:dlblRangeCache>
                  <c:ptCount val="5"/>
                  <c:pt idx="0">
                    <c:v>15.2</c:v>
                  </c:pt>
                  <c:pt idx="1">
                    <c:v>15.3</c:v>
                  </c:pt>
                  <c:pt idx="2">
                    <c:v>21.9</c:v>
                  </c:pt>
                  <c:pt idx="4">
                    <c:v>18.8</c:v>
                  </c:pt>
                </c15:dlblRangeCache>
              </c15:datalabelsRange>
            </c:ext>
            <c:ext xmlns:c16="http://schemas.microsoft.com/office/drawing/2014/chart" uri="{C3380CC4-5D6E-409C-BE32-E72D297353CC}">
              <c16:uniqueId val="{00000011-E621-4AB2-986E-F9D3EA451B56}"/>
            </c:ext>
          </c:extLst>
        </c:ser>
        <c:ser>
          <c:idx val="3"/>
          <c:order val="3"/>
          <c:tx>
            <c:v>NIV</c:v>
          </c:tx>
          <c:spPr>
            <a:solidFill>
              <a:srgbClr val="862A77"/>
            </a:solidFill>
          </c:spPr>
          <c:invertIfNegative val="0"/>
          <c:dLbls>
            <c:dLbl>
              <c:idx val="0"/>
              <c:tx>
                <c:rich>
                  <a:bodyPr/>
                  <a:lstStyle/>
                  <a:p>
                    <a:fld id="{2872C4D7-F047-4D8B-9631-8A2AD0AE840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E621-4AB2-986E-F9D3EA451B56}"/>
                </c:ext>
              </c:extLst>
            </c:dLbl>
            <c:dLbl>
              <c:idx val="1"/>
              <c:tx>
                <c:rich>
                  <a:bodyPr/>
                  <a:lstStyle/>
                  <a:p>
                    <a:fld id="{0E6BAA77-835A-4C36-82B2-E2B102D174B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E621-4AB2-986E-F9D3EA451B56}"/>
                </c:ext>
              </c:extLst>
            </c:dLbl>
            <c:dLbl>
              <c:idx val="2"/>
              <c:tx>
                <c:rich>
                  <a:bodyPr/>
                  <a:lstStyle/>
                  <a:p>
                    <a:fld id="{F89628C8-D4EC-4C45-94FC-C6968A89163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E621-4AB2-986E-F9D3EA451B56}"/>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E621-4AB2-986E-F9D3EA451B56}"/>
                </c:ext>
              </c:extLst>
            </c:dLbl>
            <c:dLbl>
              <c:idx val="4"/>
              <c:tx>
                <c:rich>
                  <a:bodyPr/>
                  <a:lstStyle/>
                  <a:p>
                    <a:fld id="{EE418A37-71C7-4A4F-A397-59649642A4E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E621-4AB2-986E-F9D3EA451B5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Aguascalientes</c:v>
                </c:pt>
              </c:strCache>
            </c:strRef>
          </c:cat>
          <c:val>
            <c:numRef>
              <c:f>_MARGINC_!$F$28:$F$32</c:f>
              <c:numCache>
                <c:formatCode>General</c:formatCode>
                <c:ptCount val="5"/>
                <c:pt idx="0">
                  <c:v>10.6</c:v>
                </c:pt>
                <c:pt idx="1">
                  <c:v>9</c:v>
                </c:pt>
                <c:pt idx="2">
                  <c:v>16.7</c:v>
                </c:pt>
                <c:pt idx="4">
                  <c:v>13.3</c:v>
                </c:pt>
              </c:numCache>
            </c:numRef>
          </c:val>
          <c:extLst>
            <c:ext xmlns:c15="http://schemas.microsoft.com/office/drawing/2012/chart" uri="{02D57815-91ED-43cb-92C2-25804820EDAC}">
              <c15:datalabelsRange>
                <c15:f>_MARGINC_!$J$28:$J$32</c15:f>
                <c15:dlblRangeCache>
                  <c:ptCount val="5"/>
                  <c:pt idx="0">
                    <c:v>10.6˟</c:v>
                  </c:pt>
                  <c:pt idx="1">
                    <c:v>9.0</c:v>
                  </c:pt>
                  <c:pt idx="2">
                    <c:v>16.7</c:v>
                  </c:pt>
                  <c:pt idx="4">
                    <c:v>13.3</c:v>
                  </c:pt>
                </c15:dlblRangeCache>
              </c15:datalabelsRange>
            </c:ext>
            <c:ext xmlns:c16="http://schemas.microsoft.com/office/drawing/2014/chart" uri="{C3380CC4-5D6E-409C-BE32-E72D297353CC}">
              <c16:uniqueId val="{00000017-E621-4AB2-986E-F9D3EA451B56}"/>
            </c:ext>
          </c:extLst>
        </c:ser>
        <c:dLbls>
          <c:showLegendKey val="0"/>
          <c:showVal val="0"/>
          <c:showCatName val="0"/>
          <c:showSerName val="0"/>
          <c:showPercent val="0"/>
          <c:showBubbleSize val="0"/>
        </c:dLbls>
        <c:gapWidth val="30"/>
        <c:overlap val="100"/>
        <c:axId val="50100001"/>
        <c:axId val="50100002"/>
      </c:barChart>
      <c:catAx>
        <c:axId val="5010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00002"/>
        <c:crosses val="autoZero"/>
        <c:auto val="1"/>
        <c:lblAlgn val="ctr"/>
        <c:lblOffset val="100"/>
        <c:noMultiLvlLbl val="0"/>
      </c:catAx>
      <c:valAx>
        <c:axId val="5010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0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4BB1-407F-B8D0-C021A3585498}"/>
              </c:ext>
            </c:extLst>
          </c:dPt>
          <c:dPt>
            <c:idx val="3"/>
            <c:marker>
              <c:spPr>
                <a:solidFill>
                  <a:srgbClr val="002060"/>
                </a:solidFill>
                <a:ln>
                  <a:noFill/>
                </a:ln>
              </c:spPr>
            </c:marker>
            <c:bubble3D val="0"/>
            <c:extLst>
              <c:ext xmlns:c16="http://schemas.microsoft.com/office/drawing/2014/chart" uri="{C3380CC4-5D6E-409C-BE32-E72D297353CC}">
                <c16:uniqueId val="{00000001-4BB1-407F-B8D0-C021A3585498}"/>
              </c:ext>
            </c:extLst>
          </c:dPt>
          <c:dPt>
            <c:idx val="5"/>
            <c:marker>
              <c:spPr>
                <a:solidFill>
                  <a:srgbClr val="002060"/>
                </a:solidFill>
                <a:ln>
                  <a:noFill/>
                </a:ln>
              </c:spPr>
            </c:marker>
            <c:bubble3D val="0"/>
            <c:extLst>
              <c:ext xmlns:c16="http://schemas.microsoft.com/office/drawing/2014/chart" uri="{C3380CC4-5D6E-409C-BE32-E72D297353CC}">
                <c16:uniqueId val="{00000002-4BB1-407F-B8D0-C021A3585498}"/>
              </c:ext>
            </c:extLst>
          </c:dPt>
          <c:dPt>
            <c:idx val="7"/>
            <c:marker>
              <c:spPr>
                <a:solidFill>
                  <a:srgbClr val="002060"/>
                </a:solidFill>
                <a:ln>
                  <a:noFill/>
                </a:ln>
              </c:spPr>
            </c:marker>
            <c:bubble3D val="0"/>
            <c:extLst>
              <c:ext xmlns:c16="http://schemas.microsoft.com/office/drawing/2014/chart" uri="{C3380CC4-5D6E-409C-BE32-E72D297353CC}">
                <c16:uniqueId val="{00000003-4BB1-407F-B8D0-C021A3585498}"/>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Aguascalientes</c:v>
                  </c:pt>
                  <c:pt idx="2">
                    <c:v>Muy Alta y Alta</c:v>
                  </c:pt>
                  <c:pt idx="4">
                    <c:v>Media</c:v>
                  </c:pt>
                  <c:pt idx="6">
                    <c:v>Baja y Muy Baja</c:v>
                  </c:pt>
                </c:lvl>
              </c:multiLvlStrCache>
            </c:multiLvlStrRef>
          </c:cat>
          <c:val>
            <c:numRef>
              <c:f>_MARGINC_INT_!$D$2:$D$9</c:f>
              <c:numCache>
                <c:formatCode>General</c:formatCode>
                <c:ptCount val="8"/>
                <c:pt idx="0">
                  <c:v>508.43799999999999</c:v>
                </c:pt>
                <c:pt idx="1">
                  <c:v>510.44299999999998</c:v>
                </c:pt>
                <c:pt idx="2">
                  <c:v>451.49799999999999</c:v>
                </c:pt>
                <c:pt idx="3">
                  <c:v>460.339</c:v>
                </c:pt>
                <c:pt idx="4">
                  <c:v>486.07</c:v>
                </c:pt>
                <c:pt idx="5">
                  <c:v>477.47300000000001</c:v>
                </c:pt>
                <c:pt idx="6">
                  <c:v>523.86099999999999</c:v>
                </c:pt>
                <c:pt idx="7">
                  <c:v>531.06500000000005</c:v>
                </c:pt>
              </c:numCache>
            </c:numRef>
          </c:val>
          <c:smooth val="0"/>
          <c:extLst>
            <c:ext xmlns:c16="http://schemas.microsoft.com/office/drawing/2014/chart" uri="{C3380CC4-5D6E-409C-BE32-E72D297353CC}">
              <c16:uniqueId val="{00000004-4BB1-407F-B8D0-C021A3585498}"/>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4BB1-407F-B8D0-C021A3585498}"/>
              </c:ext>
            </c:extLst>
          </c:dPt>
          <c:dPt>
            <c:idx val="3"/>
            <c:marker>
              <c:spPr>
                <a:solidFill>
                  <a:srgbClr val="002060"/>
                </a:solidFill>
                <a:ln>
                  <a:noFill/>
                </a:ln>
              </c:spPr>
            </c:marker>
            <c:bubble3D val="0"/>
            <c:extLst>
              <c:ext xmlns:c16="http://schemas.microsoft.com/office/drawing/2014/chart" uri="{C3380CC4-5D6E-409C-BE32-E72D297353CC}">
                <c16:uniqueId val="{00000006-4BB1-407F-B8D0-C021A3585498}"/>
              </c:ext>
            </c:extLst>
          </c:dPt>
          <c:dPt>
            <c:idx val="5"/>
            <c:marker>
              <c:spPr>
                <a:solidFill>
                  <a:srgbClr val="002060"/>
                </a:solidFill>
                <a:ln>
                  <a:noFill/>
                </a:ln>
              </c:spPr>
            </c:marker>
            <c:bubble3D val="0"/>
            <c:extLst>
              <c:ext xmlns:c16="http://schemas.microsoft.com/office/drawing/2014/chart" uri="{C3380CC4-5D6E-409C-BE32-E72D297353CC}">
                <c16:uniqueId val="{00000007-4BB1-407F-B8D0-C021A3585498}"/>
              </c:ext>
            </c:extLst>
          </c:dPt>
          <c:dPt>
            <c:idx val="7"/>
            <c:marker>
              <c:spPr>
                <a:solidFill>
                  <a:srgbClr val="002060"/>
                </a:solidFill>
                <a:ln>
                  <a:noFill/>
                </a:ln>
              </c:spPr>
            </c:marker>
            <c:bubble3D val="0"/>
            <c:extLst>
              <c:ext xmlns:c16="http://schemas.microsoft.com/office/drawing/2014/chart" uri="{C3380CC4-5D6E-409C-BE32-E72D297353CC}">
                <c16:uniqueId val="{00000008-4BB1-407F-B8D0-C021A3585498}"/>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Aguascalientes</c:v>
                  </c:pt>
                  <c:pt idx="2">
                    <c:v>Muy Alta y Alta</c:v>
                  </c:pt>
                  <c:pt idx="4">
                    <c:v>Media</c:v>
                  </c:pt>
                  <c:pt idx="6">
                    <c:v>Baja y Muy Baja</c:v>
                  </c:pt>
                </c:lvl>
              </c:multiLvlStrCache>
            </c:multiLvlStrRef>
          </c:cat>
          <c:val>
            <c:numRef>
              <c:f>_MARGINC_INT_!$E$2:$E$9</c:f>
              <c:numCache>
                <c:formatCode>General</c:formatCode>
                <c:ptCount val="8"/>
                <c:pt idx="0">
                  <c:v>523.56200000000001</c:v>
                </c:pt>
                <c:pt idx="1">
                  <c:v>527.55700000000002</c:v>
                </c:pt>
                <c:pt idx="2">
                  <c:v>490.50200000000001</c:v>
                </c:pt>
                <c:pt idx="3">
                  <c:v>515.66100000000006</c:v>
                </c:pt>
                <c:pt idx="4">
                  <c:v>513.92999999999995</c:v>
                </c:pt>
                <c:pt idx="5">
                  <c:v>506.52699999999999</c:v>
                </c:pt>
                <c:pt idx="6">
                  <c:v>548.13900000000001</c:v>
                </c:pt>
                <c:pt idx="7">
                  <c:v>556.93499999999995</c:v>
                </c:pt>
              </c:numCache>
            </c:numRef>
          </c:val>
          <c:smooth val="0"/>
          <c:extLst>
            <c:ext xmlns:c16="http://schemas.microsoft.com/office/drawing/2014/chart" uri="{C3380CC4-5D6E-409C-BE32-E72D297353CC}">
              <c16:uniqueId val="{00000009-4BB1-407F-B8D0-C021A3585498}"/>
            </c:ext>
          </c:extLst>
        </c:ser>
        <c:dLbls>
          <c:showLegendKey val="0"/>
          <c:showVal val="0"/>
          <c:showCatName val="0"/>
          <c:showSerName val="0"/>
          <c:showPercent val="0"/>
          <c:showBubbleSize val="0"/>
        </c:dLbls>
        <c:hiLowLines>
          <c:spPr>
            <a:ln w="12700">
              <a:solidFill>
                <a:srgbClr val="595959"/>
              </a:solidFill>
            </a:ln>
          </c:spPr>
        </c:hiLowLines>
        <c:marker val="1"/>
        <c:smooth val="0"/>
        <c:axId val="50110001"/>
        <c:axId val="501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4BB1-407F-B8D0-C021A3585498}"/>
              </c:ext>
            </c:extLst>
          </c:dPt>
          <c:dPt>
            <c:idx val="3"/>
            <c:marker>
              <c:spPr>
                <a:solidFill>
                  <a:srgbClr val="002060"/>
                </a:solidFill>
                <a:ln>
                  <a:noFill/>
                </a:ln>
              </c:spPr>
            </c:marker>
            <c:bubble3D val="0"/>
            <c:extLst>
              <c:ext xmlns:c16="http://schemas.microsoft.com/office/drawing/2014/chart" uri="{C3380CC4-5D6E-409C-BE32-E72D297353CC}">
                <c16:uniqueId val="{0000000B-4BB1-407F-B8D0-C021A3585498}"/>
              </c:ext>
            </c:extLst>
          </c:dPt>
          <c:dPt>
            <c:idx val="5"/>
            <c:marker>
              <c:spPr>
                <a:solidFill>
                  <a:srgbClr val="002060"/>
                </a:solidFill>
                <a:ln>
                  <a:noFill/>
                </a:ln>
              </c:spPr>
            </c:marker>
            <c:bubble3D val="0"/>
            <c:extLst>
              <c:ext xmlns:c16="http://schemas.microsoft.com/office/drawing/2014/chart" uri="{C3380CC4-5D6E-409C-BE32-E72D297353CC}">
                <c16:uniqueId val="{0000000C-4BB1-407F-B8D0-C021A3585498}"/>
              </c:ext>
            </c:extLst>
          </c:dPt>
          <c:dPt>
            <c:idx val="7"/>
            <c:marker>
              <c:spPr>
                <a:solidFill>
                  <a:srgbClr val="002060"/>
                </a:solidFill>
                <a:ln>
                  <a:noFill/>
                </a:ln>
              </c:spPr>
            </c:marker>
            <c:bubble3D val="0"/>
            <c:extLst>
              <c:ext xmlns:c16="http://schemas.microsoft.com/office/drawing/2014/chart" uri="{C3380CC4-5D6E-409C-BE32-E72D297353CC}">
                <c16:uniqueId val="{0000000D-4BB1-407F-B8D0-C021A3585498}"/>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BB1-407F-B8D0-C021A3585498}"/>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BB1-407F-B8D0-C021A3585498}"/>
                </c:ext>
              </c:extLst>
            </c:dLbl>
            <c:dLbl>
              <c:idx val="4"/>
              <c:layout>
                <c:manualLayout>
                  <c:x val="0"/>
                  <c:y val="-1.26582278481012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BB1-407F-B8D0-C021A3585498}"/>
                </c:ext>
              </c:extLst>
            </c:dLbl>
            <c:dLbl>
              <c:idx val="5"/>
              <c:layout>
                <c:manualLayout>
                  <c:x val="0"/>
                  <c:y val="-3.7974683544303799E-2"/>
                </c:manualLayout>
              </c:layout>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BB1-407F-B8D0-C021A3585498}"/>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BB1-407F-B8D0-C021A3585498}"/>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_MARGINC_INT_!$B$2:$C$9</c:f>
              <c:multiLvlStrCache>
                <c:ptCount val="8"/>
                <c:lvl>
                  <c:pt idx="0">
                    <c:v>2015</c:v>
                  </c:pt>
                  <c:pt idx="1">
                    <c:v>2018</c:v>
                  </c:pt>
                  <c:pt idx="2">
                    <c:v>2015</c:v>
                  </c:pt>
                  <c:pt idx="3">
                    <c:v>2018</c:v>
                  </c:pt>
                  <c:pt idx="4">
                    <c:v>2015</c:v>
                  </c:pt>
                  <c:pt idx="5">
                    <c:v>2018</c:v>
                  </c:pt>
                  <c:pt idx="6">
                    <c:v>2015</c:v>
                  </c:pt>
                  <c:pt idx="7">
                    <c:v>2018</c:v>
                  </c:pt>
                </c:lvl>
                <c:lvl>
                  <c:pt idx="0">
                    <c:v>Aguascalientes</c:v>
                  </c:pt>
                  <c:pt idx="2">
                    <c:v>Muy Alta y Alta</c:v>
                  </c:pt>
                  <c:pt idx="4">
                    <c:v>Media</c:v>
                  </c:pt>
                  <c:pt idx="6">
                    <c:v>Baja y Muy Baja</c:v>
                  </c:pt>
                </c:lvl>
              </c:multiLvlStrCache>
            </c:multiLvlStrRef>
          </c:cat>
          <c:val>
            <c:numRef>
              <c:f>_MARGINC_INT_!$F$2:$F$9</c:f>
              <c:numCache>
                <c:formatCode>General</c:formatCode>
                <c:ptCount val="8"/>
                <c:pt idx="0">
                  <c:v>516</c:v>
                </c:pt>
                <c:pt idx="1">
                  <c:v>519</c:v>
                </c:pt>
                <c:pt idx="2">
                  <c:v>471</c:v>
                </c:pt>
                <c:pt idx="3">
                  <c:v>488</c:v>
                </c:pt>
                <c:pt idx="4">
                  <c:v>500</c:v>
                </c:pt>
                <c:pt idx="5">
                  <c:v>492</c:v>
                </c:pt>
                <c:pt idx="6">
                  <c:v>536</c:v>
                </c:pt>
                <c:pt idx="7">
                  <c:v>544</c:v>
                </c:pt>
              </c:numCache>
            </c:numRef>
          </c:val>
          <c:smooth val="0"/>
          <c:extLst>
            <c:ext xmlns:c16="http://schemas.microsoft.com/office/drawing/2014/chart" uri="{C3380CC4-5D6E-409C-BE32-E72D297353CC}">
              <c16:uniqueId val="{0000000F-4BB1-407F-B8D0-C021A3585498}"/>
            </c:ext>
          </c:extLst>
        </c:ser>
        <c:dLbls>
          <c:showLegendKey val="0"/>
          <c:showVal val="0"/>
          <c:showCatName val="0"/>
          <c:showSerName val="0"/>
          <c:showPercent val="0"/>
          <c:showBubbleSize val="0"/>
        </c:dLbls>
        <c:marker val="1"/>
        <c:smooth val="0"/>
        <c:axId val="50110001"/>
        <c:axId val="50110002"/>
      </c:lineChart>
      <c:catAx>
        <c:axId val="501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10002"/>
        <c:crosses val="autoZero"/>
        <c:auto val="1"/>
        <c:lblAlgn val="ctr"/>
        <c:lblOffset val="100"/>
        <c:noMultiLvlLbl val="0"/>
      </c:catAx>
      <c:valAx>
        <c:axId val="5011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10001"/>
        <c:crosses val="autoZero"/>
        <c:crossBetween val="between"/>
        <c:majorUnit val="20"/>
      </c:valAx>
    </c:plotArea>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DBD-4563-88A1-6904B2AC54EF}"/>
              </c:ext>
            </c:extLst>
          </c:dPt>
          <c:dPt>
            <c:idx val="3"/>
            <c:marker>
              <c:spPr>
                <a:solidFill>
                  <a:srgbClr val="002060"/>
                </a:solidFill>
                <a:ln>
                  <a:noFill/>
                </a:ln>
              </c:spPr>
            </c:marker>
            <c:bubble3D val="0"/>
            <c:extLst>
              <c:ext xmlns:c16="http://schemas.microsoft.com/office/drawing/2014/chart" uri="{C3380CC4-5D6E-409C-BE32-E72D297353CC}">
                <c16:uniqueId val="{00000001-1DBD-4563-88A1-6904B2AC54EF}"/>
              </c:ext>
            </c:extLst>
          </c:dPt>
          <c:dPt>
            <c:idx val="5"/>
            <c:marker>
              <c:spPr>
                <a:solidFill>
                  <a:srgbClr val="002060"/>
                </a:solidFill>
                <a:ln>
                  <a:noFill/>
                </a:ln>
              </c:spPr>
            </c:marker>
            <c:bubble3D val="0"/>
            <c:extLst>
              <c:ext xmlns:c16="http://schemas.microsoft.com/office/drawing/2014/chart" uri="{C3380CC4-5D6E-409C-BE32-E72D297353CC}">
                <c16:uniqueId val="{00000002-1DBD-4563-88A1-6904B2AC54EF}"/>
              </c:ext>
            </c:extLst>
          </c:dPt>
          <c:dPt>
            <c:idx val="7"/>
            <c:marker>
              <c:spPr>
                <a:solidFill>
                  <a:srgbClr val="002060"/>
                </a:solidFill>
                <a:ln>
                  <a:noFill/>
                </a:ln>
              </c:spPr>
            </c:marker>
            <c:bubble3D val="0"/>
            <c:extLst>
              <c:ext xmlns:c16="http://schemas.microsoft.com/office/drawing/2014/chart" uri="{C3380CC4-5D6E-409C-BE32-E72D297353CC}">
                <c16:uniqueId val="{00000003-1DBD-4563-88A1-6904B2AC54EF}"/>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Aguascalientes</c:v>
                  </c:pt>
                  <c:pt idx="2">
                    <c:v>Muy Alta y Alta</c:v>
                  </c:pt>
                  <c:pt idx="4">
                    <c:v>Media</c:v>
                  </c:pt>
                  <c:pt idx="6">
                    <c:v>Baja y Muy Baja</c:v>
                  </c:pt>
                </c:lvl>
              </c:multiLvlStrCache>
            </c:multiLvlStrRef>
          </c:cat>
          <c:val>
            <c:numRef>
              <c:f>_MARGINC_INT_!$D$27:$D$34</c:f>
              <c:numCache>
                <c:formatCode>General</c:formatCode>
                <c:ptCount val="8"/>
                <c:pt idx="0">
                  <c:v>512.64700000000005</c:v>
                </c:pt>
                <c:pt idx="1">
                  <c:v>523.64700000000005</c:v>
                </c:pt>
                <c:pt idx="2">
                  <c:v>465.702</c:v>
                </c:pt>
                <c:pt idx="3">
                  <c:v>484.32900000000001</c:v>
                </c:pt>
                <c:pt idx="4">
                  <c:v>496.47800000000001</c:v>
                </c:pt>
                <c:pt idx="5">
                  <c:v>493.67700000000002</c:v>
                </c:pt>
                <c:pt idx="6">
                  <c:v>521.07500000000005</c:v>
                </c:pt>
                <c:pt idx="7">
                  <c:v>538.274</c:v>
                </c:pt>
              </c:numCache>
            </c:numRef>
          </c:val>
          <c:smooth val="0"/>
          <c:extLst>
            <c:ext xmlns:c16="http://schemas.microsoft.com/office/drawing/2014/chart" uri="{C3380CC4-5D6E-409C-BE32-E72D297353CC}">
              <c16:uniqueId val="{00000004-1DBD-4563-88A1-6904B2AC54EF}"/>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1DBD-4563-88A1-6904B2AC54EF}"/>
              </c:ext>
            </c:extLst>
          </c:dPt>
          <c:dPt>
            <c:idx val="3"/>
            <c:marker>
              <c:spPr>
                <a:solidFill>
                  <a:srgbClr val="002060"/>
                </a:solidFill>
                <a:ln>
                  <a:noFill/>
                </a:ln>
              </c:spPr>
            </c:marker>
            <c:bubble3D val="0"/>
            <c:extLst>
              <c:ext xmlns:c16="http://schemas.microsoft.com/office/drawing/2014/chart" uri="{C3380CC4-5D6E-409C-BE32-E72D297353CC}">
                <c16:uniqueId val="{00000006-1DBD-4563-88A1-6904B2AC54EF}"/>
              </c:ext>
            </c:extLst>
          </c:dPt>
          <c:dPt>
            <c:idx val="5"/>
            <c:marker>
              <c:spPr>
                <a:solidFill>
                  <a:srgbClr val="002060"/>
                </a:solidFill>
                <a:ln>
                  <a:noFill/>
                </a:ln>
              </c:spPr>
            </c:marker>
            <c:bubble3D val="0"/>
            <c:extLst>
              <c:ext xmlns:c16="http://schemas.microsoft.com/office/drawing/2014/chart" uri="{C3380CC4-5D6E-409C-BE32-E72D297353CC}">
                <c16:uniqueId val="{00000007-1DBD-4563-88A1-6904B2AC54EF}"/>
              </c:ext>
            </c:extLst>
          </c:dPt>
          <c:dPt>
            <c:idx val="7"/>
            <c:marker>
              <c:spPr>
                <a:solidFill>
                  <a:srgbClr val="002060"/>
                </a:solidFill>
                <a:ln>
                  <a:noFill/>
                </a:ln>
              </c:spPr>
            </c:marker>
            <c:bubble3D val="0"/>
            <c:extLst>
              <c:ext xmlns:c16="http://schemas.microsoft.com/office/drawing/2014/chart" uri="{C3380CC4-5D6E-409C-BE32-E72D297353CC}">
                <c16:uniqueId val="{00000008-1DBD-4563-88A1-6904B2AC54EF}"/>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Aguascalientes</c:v>
                  </c:pt>
                  <c:pt idx="2">
                    <c:v>Muy Alta y Alta</c:v>
                  </c:pt>
                  <c:pt idx="4">
                    <c:v>Media</c:v>
                  </c:pt>
                  <c:pt idx="6">
                    <c:v>Baja y Muy Baja</c:v>
                  </c:pt>
                </c:lvl>
              </c:multiLvlStrCache>
            </c:multiLvlStrRef>
          </c:cat>
          <c:val>
            <c:numRef>
              <c:f>_MARGINC_INT_!$E$27:$E$34</c:f>
              <c:numCache>
                <c:formatCode>General</c:formatCode>
                <c:ptCount val="8"/>
                <c:pt idx="0">
                  <c:v>531.35299999999995</c:v>
                </c:pt>
                <c:pt idx="1">
                  <c:v>542.35299999999995</c:v>
                </c:pt>
                <c:pt idx="2">
                  <c:v>506.298</c:v>
                </c:pt>
                <c:pt idx="3">
                  <c:v>535.67100000000005</c:v>
                </c:pt>
                <c:pt idx="4">
                  <c:v>527.52200000000005</c:v>
                </c:pt>
                <c:pt idx="5">
                  <c:v>524.32299999999998</c:v>
                </c:pt>
                <c:pt idx="6">
                  <c:v>550.92499999999995</c:v>
                </c:pt>
                <c:pt idx="7">
                  <c:v>567.726</c:v>
                </c:pt>
              </c:numCache>
            </c:numRef>
          </c:val>
          <c:smooth val="0"/>
          <c:extLst>
            <c:ext xmlns:c16="http://schemas.microsoft.com/office/drawing/2014/chart" uri="{C3380CC4-5D6E-409C-BE32-E72D297353CC}">
              <c16:uniqueId val="{00000009-1DBD-4563-88A1-6904B2AC54EF}"/>
            </c:ext>
          </c:extLst>
        </c:ser>
        <c:dLbls>
          <c:showLegendKey val="0"/>
          <c:showVal val="0"/>
          <c:showCatName val="0"/>
          <c:showSerName val="0"/>
          <c:showPercent val="0"/>
          <c:showBubbleSize val="0"/>
        </c:dLbls>
        <c:hiLowLines>
          <c:spPr>
            <a:ln w="12700">
              <a:solidFill>
                <a:srgbClr val="595959"/>
              </a:solidFill>
            </a:ln>
          </c:spPr>
        </c:hiLowLines>
        <c:marker val="1"/>
        <c:smooth val="0"/>
        <c:axId val="50120001"/>
        <c:axId val="501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1DBD-4563-88A1-6904B2AC54EF}"/>
              </c:ext>
            </c:extLst>
          </c:dPt>
          <c:dPt>
            <c:idx val="3"/>
            <c:marker>
              <c:spPr>
                <a:solidFill>
                  <a:srgbClr val="002060"/>
                </a:solidFill>
                <a:ln>
                  <a:noFill/>
                </a:ln>
              </c:spPr>
            </c:marker>
            <c:bubble3D val="0"/>
            <c:extLst>
              <c:ext xmlns:c16="http://schemas.microsoft.com/office/drawing/2014/chart" uri="{C3380CC4-5D6E-409C-BE32-E72D297353CC}">
                <c16:uniqueId val="{0000000B-1DBD-4563-88A1-6904B2AC54EF}"/>
              </c:ext>
            </c:extLst>
          </c:dPt>
          <c:dPt>
            <c:idx val="5"/>
            <c:marker>
              <c:spPr>
                <a:solidFill>
                  <a:srgbClr val="002060"/>
                </a:solidFill>
                <a:ln>
                  <a:noFill/>
                </a:ln>
              </c:spPr>
            </c:marker>
            <c:bubble3D val="0"/>
            <c:extLst>
              <c:ext xmlns:c16="http://schemas.microsoft.com/office/drawing/2014/chart" uri="{C3380CC4-5D6E-409C-BE32-E72D297353CC}">
                <c16:uniqueId val="{0000000C-1DBD-4563-88A1-6904B2AC54EF}"/>
              </c:ext>
            </c:extLst>
          </c:dPt>
          <c:dPt>
            <c:idx val="7"/>
            <c:marker>
              <c:spPr>
                <a:solidFill>
                  <a:srgbClr val="002060"/>
                </a:solidFill>
                <a:ln>
                  <a:noFill/>
                </a:ln>
              </c:spPr>
            </c:marker>
            <c:bubble3D val="0"/>
            <c:extLst>
              <c:ext xmlns:c16="http://schemas.microsoft.com/office/drawing/2014/chart" uri="{C3380CC4-5D6E-409C-BE32-E72D297353CC}">
                <c16:uniqueId val="{0000000D-1DBD-4563-88A1-6904B2AC54EF}"/>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DBD-4563-88A1-6904B2AC54EF}"/>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DBD-4563-88A1-6904B2AC54EF}"/>
                </c:ext>
              </c:extLst>
            </c:dLbl>
            <c:dLbl>
              <c:idx val="4"/>
              <c:layout>
                <c:manualLayout>
                  <c:x val="0"/>
                  <c:y val="4.05063291139239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DBD-4563-88A1-6904B2AC54EF}"/>
                </c:ext>
              </c:extLst>
            </c:dLbl>
            <c:dLbl>
              <c:idx val="5"/>
              <c:layout>
                <c:manualLayout>
                  <c:x val="0"/>
                  <c:y val="3.2911392405063293E-2"/>
                </c:manualLayout>
              </c:layout>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DBD-4563-88A1-6904B2AC54EF}"/>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DBD-4563-88A1-6904B2AC54EF}"/>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Aguascalientes</c:v>
                  </c:pt>
                  <c:pt idx="2">
                    <c:v>Muy Alta y Alta</c:v>
                  </c:pt>
                  <c:pt idx="4">
                    <c:v>Media</c:v>
                  </c:pt>
                  <c:pt idx="6">
                    <c:v>Baja y Muy Baja</c:v>
                  </c:pt>
                </c:lvl>
              </c:multiLvlStrCache>
            </c:multiLvlStrRef>
          </c:cat>
          <c:val>
            <c:numRef>
              <c:f>_MARGINC_INT_!$F$27:$F$34</c:f>
              <c:numCache>
                <c:formatCode>General</c:formatCode>
                <c:ptCount val="8"/>
                <c:pt idx="0">
                  <c:v>522</c:v>
                </c:pt>
                <c:pt idx="1">
                  <c:v>533</c:v>
                </c:pt>
                <c:pt idx="2">
                  <c:v>486</c:v>
                </c:pt>
                <c:pt idx="3">
                  <c:v>510</c:v>
                </c:pt>
                <c:pt idx="4">
                  <c:v>512</c:v>
                </c:pt>
                <c:pt idx="5">
                  <c:v>509</c:v>
                </c:pt>
                <c:pt idx="6">
                  <c:v>536</c:v>
                </c:pt>
                <c:pt idx="7">
                  <c:v>553</c:v>
                </c:pt>
              </c:numCache>
            </c:numRef>
          </c:val>
          <c:smooth val="0"/>
          <c:extLst>
            <c:ext xmlns:c16="http://schemas.microsoft.com/office/drawing/2014/chart" uri="{C3380CC4-5D6E-409C-BE32-E72D297353CC}">
              <c16:uniqueId val="{0000000F-1DBD-4563-88A1-6904B2AC54EF}"/>
            </c:ext>
          </c:extLst>
        </c:ser>
        <c:dLbls>
          <c:showLegendKey val="0"/>
          <c:showVal val="0"/>
          <c:showCatName val="0"/>
          <c:showSerName val="0"/>
          <c:showPercent val="0"/>
          <c:showBubbleSize val="0"/>
        </c:dLbls>
        <c:marker val="1"/>
        <c:smooth val="0"/>
        <c:axId val="50120001"/>
        <c:axId val="50120002"/>
      </c:lineChart>
      <c:catAx>
        <c:axId val="501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20002"/>
        <c:crosses val="autoZero"/>
        <c:auto val="1"/>
        <c:lblAlgn val="ctr"/>
        <c:lblOffset val="100"/>
        <c:noMultiLvlLbl val="0"/>
      </c:catAx>
      <c:valAx>
        <c:axId val="5012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20001"/>
        <c:crosses val="autoZero"/>
        <c:crossBetween val="between"/>
        <c:majorUnit val="20"/>
      </c:valAx>
    </c:plotArea>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77DFD448-D093-4896-B7BA-450414C7300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B2F-461F-AEC2-A524AFD346A0}"/>
                </c:ext>
              </c:extLst>
            </c:dLbl>
            <c:dLbl>
              <c:idx val="1"/>
              <c:tx>
                <c:rich>
                  <a:bodyPr/>
                  <a:lstStyle/>
                  <a:p>
                    <a:fld id="{93EBE27F-7187-4ECE-B9B9-273B089814A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BB2F-461F-AEC2-A524AFD346A0}"/>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B2F-461F-AEC2-A524AFD346A0}"/>
                </c:ext>
              </c:extLst>
            </c:dLbl>
            <c:dLbl>
              <c:idx val="3"/>
              <c:tx>
                <c:rich>
                  <a:bodyPr/>
                  <a:lstStyle/>
                  <a:p>
                    <a:fld id="{BCF24FEC-D671-4D0B-8F64-4F8B74A3416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BB2F-461F-AEC2-A524AFD346A0}"/>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Aguascalientes</c:v>
                </c:pt>
              </c:strCache>
            </c:strRef>
          </c:cat>
          <c:val>
            <c:numRef>
              <c:f>_RURALIDAD_!$C$2:$C$5</c:f>
              <c:numCache>
                <c:formatCode>General</c:formatCode>
                <c:ptCount val="4"/>
                <c:pt idx="0">
                  <c:v>-52.3</c:v>
                </c:pt>
                <c:pt idx="1">
                  <c:v>-40</c:v>
                </c:pt>
                <c:pt idx="3">
                  <c:v>-42.5</c:v>
                </c:pt>
              </c:numCache>
            </c:numRef>
          </c:val>
          <c:extLst>
            <c:ext xmlns:c15="http://schemas.microsoft.com/office/drawing/2012/chart" uri="{02D57815-91ED-43cb-92C2-25804820EDAC}">
              <c15:datalabelsRange>
                <c15:f>_RURALIDAD_!$G$2:$G$5</c15:f>
                <c15:dlblRangeCache>
                  <c:ptCount val="4"/>
                  <c:pt idx="0">
                    <c:v>52.3</c:v>
                  </c:pt>
                  <c:pt idx="1">
                    <c:v>40.0</c:v>
                  </c:pt>
                  <c:pt idx="3">
                    <c:v>42.5</c:v>
                  </c:pt>
                </c15:dlblRangeCache>
              </c15:datalabelsRange>
            </c:ext>
            <c:ext xmlns:c16="http://schemas.microsoft.com/office/drawing/2014/chart" uri="{C3380CC4-5D6E-409C-BE32-E72D297353CC}">
              <c16:uniqueId val="{00000004-BB2F-461F-AEC2-A524AFD346A0}"/>
            </c:ext>
          </c:extLst>
        </c:ser>
        <c:ser>
          <c:idx val="1"/>
          <c:order val="1"/>
          <c:tx>
            <c:v>NII</c:v>
          </c:tx>
          <c:spPr>
            <a:solidFill>
              <a:srgbClr val="B07CAA"/>
            </a:solidFill>
          </c:spPr>
          <c:invertIfNegative val="0"/>
          <c:dLbls>
            <c:dLbl>
              <c:idx val="0"/>
              <c:tx>
                <c:rich>
                  <a:bodyPr/>
                  <a:lstStyle/>
                  <a:p>
                    <a:fld id="{40AA3F21-7F68-48DB-AA0F-A283847A479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BB2F-461F-AEC2-A524AFD346A0}"/>
                </c:ext>
              </c:extLst>
            </c:dLbl>
            <c:dLbl>
              <c:idx val="1"/>
              <c:tx>
                <c:rich>
                  <a:bodyPr/>
                  <a:lstStyle/>
                  <a:p>
                    <a:fld id="{D588E2C0-42DB-4E40-B476-4D778E29B3D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BB2F-461F-AEC2-A524AFD346A0}"/>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B2F-461F-AEC2-A524AFD346A0}"/>
                </c:ext>
              </c:extLst>
            </c:dLbl>
            <c:dLbl>
              <c:idx val="3"/>
              <c:tx>
                <c:rich>
                  <a:bodyPr/>
                  <a:lstStyle/>
                  <a:p>
                    <a:fld id="{40034B5E-51DC-4381-AE87-AAC04CCD359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BB2F-461F-AEC2-A524AFD346A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Aguascalientes</c:v>
                </c:pt>
              </c:strCache>
            </c:strRef>
          </c:cat>
          <c:val>
            <c:numRef>
              <c:f>_RURALIDAD_!$D$2:$D$5</c:f>
              <c:numCache>
                <c:formatCode>General</c:formatCode>
                <c:ptCount val="4"/>
                <c:pt idx="0">
                  <c:v>33.200000000000003</c:v>
                </c:pt>
                <c:pt idx="1">
                  <c:v>34.200000000000003</c:v>
                </c:pt>
                <c:pt idx="3">
                  <c:v>34</c:v>
                </c:pt>
              </c:numCache>
            </c:numRef>
          </c:val>
          <c:extLst>
            <c:ext xmlns:c15="http://schemas.microsoft.com/office/drawing/2012/chart" uri="{02D57815-91ED-43cb-92C2-25804820EDAC}">
              <c15:datalabelsRange>
                <c15:f>_RURALIDAD_!$H$2:$H$5</c15:f>
                <c15:dlblRangeCache>
                  <c:ptCount val="4"/>
                  <c:pt idx="0">
                    <c:v>33.2</c:v>
                  </c:pt>
                  <c:pt idx="1">
                    <c:v>34.2</c:v>
                  </c:pt>
                  <c:pt idx="3">
                    <c:v>34.0</c:v>
                  </c:pt>
                </c15:dlblRangeCache>
              </c15:datalabelsRange>
            </c:ext>
            <c:ext xmlns:c16="http://schemas.microsoft.com/office/drawing/2014/chart" uri="{C3380CC4-5D6E-409C-BE32-E72D297353CC}">
              <c16:uniqueId val="{00000009-BB2F-461F-AEC2-A524AFD346A0}"/>
            </c:ext>
          </c:extLst>
        </c:ser>
        <c:ser>
          <c:idx val="2"/>
          <c:order val="2"/>
          <c:tx>
            <c:v>NIII</c:v>
          </c:tx>
          <c:spPr>
            <a:solidFill>
              <a:srgbClr val="9A528E"/>
            </a:solidFill>
          </c:spPr>
          <c:invertIfNegative val="0"/>
          <c:dLbls>
            <c:dLbl>
              <c:idx val="0"/>
              <c:tx>
                <c:rich>
                  <a:bodyPr/>
                  <a:lstStyle/>
                  <a:p>
                    <a:fld id="{F2AF0873-BF0C-4CAF-A7A1-A90D0B92C17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BB2F-461F-AEC2-A524AFD346A0}"/>
                </c:ext>
              </c:extLst>
            </c:dLbl>
            <c:dLbl>
              <c:idx val="1"/>
              <c:tx>
                <c:rich>
                  <a:bodyPr/>
                  <a:lstStyle/>
                  <a:p>
                    <a:fld id="{387A9A39-4093-403B-9055-77CC9AC279A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2F-461F-AEC2-A524AFD346A0}"/>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B2F-461F-AEC2-A524AFD346A0}"/>
                </c:ext>
              </c:extLst>
            </c:dLbl>
            <c:dLbl>
              <c:idx val="3"/>
              <c:tx>
                <c:rich>
                  <a:bodyPr/>
                  <a:lstStyle/>
                  <a:p>
                    <a:fld id="{F5D45AAE-9E15-4606-950A-3EFCB6D7D4D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BB2F-461F-AEC2-A524AFD346A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Aguascalientes</c:v>
                </c:pt>
              </c:strCache>
            </c:strRef>
          </c:cat>
          <c:val>
            <c:numRef>
              <c:f>_RURALIDAD_!$E$2:$E$5</c:f>
              <c:numCache>
                <c:formatCode>General</c:formatCode>
                <c:ptCount val="4"/>
                <c:pt idx="0">
                  <c:v>12.6</c:v>
                </c:pt>
                <c:pt idx="1">
                  <c:v>20.7</c:v>
                </c:pt>
                <c:pt idx="3">
                  <c:v>19.100000000000001</c:v>
                </c:pt>
              </c:numCache>
            </c:numRef>
          </c:val>
          <c:extLst>
            <c:ext xmlns:c15="http://schemas.microsoft.com/office/drawing/2012/chart" uri="{02D57815-91ED-43cb-92C2-25804820EDAC}">
              <c15:datalabelsRange>
                <c15:f>_RURALIDAD_!$I$2:$I$5</c15:f>
                <c15:dlblRangeCache>
                  <c:ptCount val="4"/>
                  <c:pt idx="0">
                    <c:v>12.6</c:v>
                  </c:pt>
                  <c:pt idx="1">
                    <c:v>20.7</c:v>
                  </c:pt>
                  <c:pt idx="3">
                    <c:v>19.1</c:v>
                  </c:pt>
                </c15:dlblRangeCache>
              </c15:datalabelsRange>
            </c:ext>
            <c:ext xmlns:c16="http://schemas.microsoft.com/office/drawing/2014/chart" uri="{C3380CC4-5D6E-409C-BE32-E72D297353CC}">
              <c16:uniqueId val="{0000000E-BB2F-461F-AEC2-A524AFD346A0}"/>
            </c:ext>
          </c:extLst>
        </c:ser>
        <c:ser>
          <c:idx val="3"/>
          <c:order val="3"/>
          <c:tx>
            <c:v>NIV</c:v>
          </c:tx>
          <c:spPr>
            <a:solidFill>
              <a:srgbClr val="862A77"/>
            </a:solidFill>
          </c:spPr>
          <c:invertIfNegative val="0"/>
          <c:dLbls>
            <c:dLbl>
              <c:idx val="0"/>
              <c:layout>
                <c:manualLayout>
                  <c:x val="2.7272727272727271E-2"/>
                  <c:y val="0"/>
                </c:manualLayout>
              </c:layout>
              <c:tx>
                <c:rich>
                  <a:bodyPr/>
                  <a:lstStyle/>
                  <a:p>
                    <a:pPr>
                      <a:defRPr sz="1400" b="1" baseline="0">
                        <a:solidFill>
                          <a:srgbClr val="862A77"/>
                        </a:solidFill>
                        <a:latin typeface="Calibri"/>
                      </a:defRPr>
                    </a:pPr>
                    <a:fld id="{680FC773-363D-4A8E-B93A-C35BAED25FC7}"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BB2F-461F-AEC2-A524AFD346A0}"/>
                </c:ext>
              </c:extLst>
            </c:dLbl>
            <c:dLbl>
              <c:idx val="1"/>
              <c:tx>
                <c:rich>
                  <a:bodyPr/>
                  <a:lstStyle/>
                  <a:p>
                    <a:fld id="{CFE4CC99-DC6A-4895-9AC4-9D4BAC894A9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BB2F-461F-AEC2-A524AFD346A0}"/>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B2F-461F-AEC2-A524AFD346A0}"/>
                </c:ext>
              </c:extLst>
            </c:dLbl>
            <c:dLbl>
              <c:idx val="3"/>
              <c:layout>
                <c:manualLayout>
                  <c:x val="2.8787878787878789E-2"/>
                  <c:y val="0"/>
                </c:manualLayout>
              </c:layout>
              <c:tx>
                <c:rich>
                  <a:bodyPr/>
                  <a:lstStyle/>
                  <a:p>
                    <a:pPr>
                      <a:defRPr sz="1400" b="1" baseline="0">
                        <a:solidFill>
                          <a:srgbClr val="862A77"/>
                        </a:solidFill>
                        <a:latin typeface="Calibri"/>
                      </a:defRPr>
                    </a:pPr>
                    <a:fld id="{53D40D46-9C08-48BA-A797-AB34B194405E}"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BB2F-461F-AEC2-A524AFD346A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Aguascalientes</c:v>
                </c:pt>
              </c:strCache>
            </c:strRef>
          </c:cat>
          <c:val>
            <c:numRef>
              <c:f>_RURALIDAD_!$F$2:$F$5</c:f>
              <c:numCache>
                <c:formatCode>General</c:formatCode>
                <c:ptCount val="4"/>
                <c:pt idx="0">
                  <c:v>1.8</c:v>
                </c:pt>
                <c:pt idx="1">
                  <c:v>5.0999999999999996</c:v>
                </c:pt>
                <c:pt idx="3">
                  <c:v>4.4000000000000004</c:v>
                </c:pt>
              </c:numCache>
            </c:numRef>
          </c:val>
          <c:extLst>
            <c:ext xmlns:c15="http://schemas.microsoft.com/office/drawing/2012/chart" uri="{02D57815-91ED-43cb-92C2-25804820EDAC}">
              <c15:datalabelsRange>
                <c15:f>_RURALIDAD_!$J$2:$J$5</c15:f>
                <c15:dlblRangeCache>
                  <c:ptCount val="4"/>
                  <c:pt idx="0">
                    <c:v>1.8˟</c:v>
                  </c:pt>
                  <c:pt idx="1">
                    <c:v>5.1</c:v>
                  </c:pt>
                  <c:pt idx="3">
                    <c:v>4.4</c:v>
                  </c:pt>
                </c15:dlblRangeCache>
              </c15:datalabelsRange>
            </c:ext>
            <c:ext xmlns:c16="http://schemas.microsoft.com/office/drawing/2014/chart" uri="{C3380CC4-5D6E-409C-BE32-E72D297353CC}">
              <c16:uniqueId val="{00000013-BB2F-461F-AEC2-A524AFD346A0}"/>
            </c:ext>
          </c:extLst>
        </c:ser>
        <c:dLbls>
          <c:showLegendKey val="0"/>
          <c:showVal val="0"/>
          <c:showCatName val="0"/>
          <c:showSerName val="0"/>
          <c:showPercent val="0"/>
          <c:showBubbleSize val="0"/>
        </c:dLbls>
        <c:gapWidth val="30"/>
        <c:overlap val="100"/>
        <c:axId val="50130001"/>
        <c:axId val="50130002"/>
      </c:barChart>
      <c:catAx>
        <c:axId val="501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30002"/>
        <c:crosses val="autoZero"/>
        <c:auto val="1"/>
        <c:lblAlgn val="ctr"/>
        <c:lblOffset val="100"/>
        <c:noMultiLvlLbl val="0"/>
      </c:catAx>
      <c:valAx>
        <c:axId val="501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B53F2E63-9AE6-4952-AA63-7A557C28256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9017-43F8-88C6-B03205FAE333}"/>
                </c:ext>
              </c:extLst>
            </c:dLbl>
            <c:dLbl>
              <c:idx val="1"/>
              <c:tx>
                <c:rich>
                  <a:bodyPr/>
                  <a:lstStyle/>
                  <a:p>
                    <a:fld id="{C67CB26E-D9BE-46A5-BECA-360C9BB0CC4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9017-43F8-88C6-B03205FAE33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017-43F8-88C6-B03205FAE333}"/>
                </c:ext>
              </c:extLst>
            </c:dLbl>
            <c:dLbl>
              <c:idx val="3"/>
              <c:tx>
                <c:rich>
                  <a:bodyPr/>
                  <a:lstStyle/>
                  <a:p>
                    <a:fld id="{F0FCBC51-E7CF-4F11-B1DD-6C77E04E64C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9017-43F8-88C6-B03205FAE333}"/>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Aguascalientes</c:v>
                </c:pt>
              </c:strCache>
            </c:strRef>
          </c:cat>
          <c:val>
            <c:numRef>
              <c:f>_RURALIDAD_!$C$28:$C$31</c:f>
              <c:numCache>
                <c:formatCode>General</c:formatCode>
                <c:ptCount val="4"/>
                <c:pt idx="0">
                  <c:v>-53</c:v>
                </c:pt>
                <c:pt idx="1">
                  <c:v>-46.9</c:v>
                </c:pt>
                <c:pt idx="3">
                  <c:v>-48.1</c:v>
                </c:pt>
              </c:numCache>
            </c:numRef>
          </c:val>
          <c:extLst>
            <c:ext xmlns:c15="http://schemas.microsoft.com/office/drawing/2012/chart" uri="{02D57815-91ED-43cb-92C2-25804820EDAC}">
              <c15:datalabelsRange>
                <c15:f>_RURALIDAD_!$G$28:$G$31</c15:f>
                <c15:dlblRangeCache>
                  <c:ptCount val="4"/>
                  <c:pt idx="0">
                    <c:v>53.0</c:v>
                  </c:pt>
                  <c:pt idx="1">
                    <c:v>46.9</c:v>
                  </c:pt>
                  <c:pt idx="3">
                    <c:v>48.1</c:v>
                  </c:pt>
                </c15:dlblRangeCache>
              </c15:datalabelsRange>
            </c:ext>
            <c:ext xmlns:c16="http://schemas.microsoft.com/office/drawing/2014/chart" uri="{C3380CC4-5D6E-409C-BE32-E72D297353CC}">
              <c16:uniqueId val="{00000004-9017-43F8-88C6-B03205FAE333}"/>
            </c:ext>
          </c:extLst>
        </c:ser>
        <c:ser>
          <c:idx val="1"/>
          <c:order val="1"/>
          <c:tx>
            <c:v>NII</c:v>
          </c:tx>
          <c:spPr>
            <a:solidFill>
              <a:srgbClr val="B07CAA"/>
            </a:solidFill>
          </c:spPr>
          <c:invertIfNegative val="0"/>
          <c:dLbls>
            <c:dLbl>
              <c:idx val="0"/>
              <c:tx>
                <c:rich>
                  <a:bodyPr/>
                  <a:lstStyle/>
                  <a:p>
                    <a:fld id="{73EC0111-19E6-4A74-A807-AD30A7C8323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9017-43F8-88C6-B03205FAE333}"/>
                </c:ext>
              </c:extLst>
            </c:dLbl>
            <c:dLbl>
              <c:idx val="1"/>
              <c:tx>
                <c:rich>
                  <a:bodyPr/>
                  <a:lstStyle/>
                  <a:p>
                    <a:fld id="{4931467D-3D9C-4873-9E8A-1B48BA07F2D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9017-43F8-88C6-B03205FAE33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017-43F8-88C6-B03205FAE333}"/>
                </c:ext>
              </c:extLst>
            </c:dLbl>
            <c:dLbl>
              <c:idx val="3"/>
              <c:tx>
                <c:rich>
                  <a:bodyPr/>
                  <a:lstStyle/>
                  <a:p>
                    <a:fld id="{4AF05348-71EB-4BA2-A574-FAA23FAD0C9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9017-43F8-88C6-B03205FAE33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Aguascalientes</c:v>
                </c:pt>
              </c:strCache>
            </c:strRef>
          </c:cat>
          <c:val>
            <c:numRef>
              <c:f>_RURALIDAD_!$D$28:$D$31</c:f>
              <c:numCache>
                <c:formatCode>General</c:formatCode>
                <c:ptCount val="4"/>
                <c:pt idx="0">
                  <c:v>19</c:v>
                </c:pt>
                <c:pt idx="1">
                  <c:v>19.899999999999999</c:v>
                </c:pt>
                <c:pt idx="3">
                  <c:v>19.7</c:v>
                </c:pt>
              </c:numCache>
            </c:numRef>
          </c:val>
          <c:extLst>
            <c:ext xmlns:c15="http://schemas.microsoft.com/office/drawing/2012/chart" uri="{02D57815-91ED-43cb-92C2-25804820EDAC}">
              <c15:datalabelsRange>
                <c15:f>_RURALIDAD_!$H$28:$H$31</c15:f>
                <c15:dlblRangeCache>
                  <c:ptCount val="4"/>
                  <c:pt idx="0">
                    <c:v>19.0</c:v>
                  </c:pt>
                  <c:pt idx="1">
                    <c:v>19.9</c:v>
                  </c:pt>
                  <c:pt idx="3">
                    <c:v>19.7</c:v>
                  </c:pt>
                </c15:dlblRangeCache>
              </c15:datalabelsRange>
            </c:ext>
            <c:ext xmlns:c16="http://schemas.microsoft.com/office/drawing/2014/chart" uri="{C3380CC4-5D6E-409C-BE32-E72D297353CC}">
              <c16:uniqueId val="{00000009-9017-43F8-88C6-B03205FAE333}"/>
            </c:ext>
          </c:extLst>
        </c:ser>
        <c:ser>
          <c:idx val="2"/>
          <c:order val="2"/>
          <c:tx>
            <c:v>NIII</c:v>
          </c:tx>
          <c:spPr>
            <a:solidFill>
              <a:srgbClr val="9A528E"/>
            </a:solidFill>
          </c:spPr>
          <c:invertIfNegative val="0"/>
          <c:dLbls>
            <c:dLbl>
              <c:idx val="0"/>
              <c:tx>
                <c:rich>
                  <a:bodyPr/>
                  <a:lstStyle/>
                  <a:p>
                    <a:fld id="{3B0F03AF-5413-4806-9E6B-1F8E261AAE4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9017-43F8-88C6-B03205FAE333}"/>
                </c:ext>
              </c:extLst>
            </c:dLbl>
            <c:dLbl>
              <c:idx val="1"/>
              <c:tx>
                <c:rich>
                  <a:bodyPr/>
                  <a:lstStyle/>
                  <a:p>
                    <a:fld id="{3D2ADA78-F393-4944-961C-51B0D62B1D8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017-43F8-88C6-B03205FAE33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017-43F8-88C6-B03205FAE333}"/>
                </c:ext>
              </c:extLst>
            </c:dLbl>
            <c:dLbl>
              <c:idx val="3"/>
              <c:tx>
                <c:rich>
                  <a:bodyPr/>
                  <a:lstStyle/>
                  <a:p>
                    <a:fld id="{5589F5E0-A07B-45D8-85D0-5C77C6D5040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9017-43F8-88C6-B03205FAE33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Aguascalientes</c:v>
                </c:pt>
              </c:strCache>
            </c:strRef>
          </c:cat>
          <c:val>
            <c:numRef>
              <c:f>_RURALIDAD_!$E$28:$E$31</c:f>
              <c:numCache>
                <c:formatCode>General</c:formatCode>
                <c:ptCount val="4"/>
                <c:pt idx="0">
                  <c:v>17.7</c:v>
                </c:pt>
                <c:pt idx="1">
                  <c:v>19.100000000000001</c:v>
                </c:pt>
                <c:pt idx="3">
                  <c:v>18.8</c:v>
                </c:pt>
              </c:numCache>
            </c:numRef>
          </c:val>
          <c:extLst>
            <c:ext xmlns:c15="http://schemas.microsoft.com/office/drawing/2012/chart" uri="{02D57815-91ED-43cb-92C2-25804820EDAC}">
              <c15:datalabelsRange>
                <c15:f>_RURALIDAD_!$I$28:$I$31</c15:f>
                <c15:dlblRangeCache>
                  <c:ptCount val="4"/>
                  <c:pt idx="0">
                    <c:v>17.7</c:v>
                  </c:pt>
                  <c:pt idx="1">
                    <c:v>19.1</c:v>
                  </c:pt>
                  <c:pt idx="3">
                    <c:v>18.8</c:v>
                  </c:pt>
                </c15:dlblRangeCache>
              </c15:datalabelsRange>
            </c:ext>
            <c:ext xmlns:c16="http://schemas.microsoft.com/office/drawing/2014/chart" uri="{C3380CC4-5D6E-409C-BE32-E72D297353CC}">
              <c16:uniqueId val="{0000000E-9017-43F8-88C6-B03205FAE333}"/>
            </c:ext>
          </c:extLst>
        </c:ser>
        <c:ser>
          <c:idx val="3"/>
          <c:order val="3"/>
          <c:tx>
            <c:v>NIV</c:v>
          </c:tx>
          <c:spPr>
            <a:solidFill>
              <a:srgbClr val="862A77"/>
            </a:solidFill>
          </c:spPr>
          <c:invertIfNegative val="0"/>
          <c:dLbls>
            <c:dLbl>
              <c:idx val="0"/>
              <c:tx>
                <c:rich>
                  <a:bodyPr/>
                  <a:lstStyle/>
                  <a:p>
                    <a:fld id="{E990FE32-62B5-4D20-987C-058F0C25D92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9017-43F8-88C6-B03205FAE333}"/>
                </c:ext>
              </c:extLst>
            </c:dLbl>
            <c:dLbl>
              <c:idx val="1"/>
              <c:tx>
                <c:rich>
                  <a:bodyPr/>
                  <a:lstStyle/>
                  <a:p>
                    <a:fld id="{0E868346-F39A-4E42-93E0-3F7664D2ADC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9017-43F8-88C6-B03205FAE33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017-43F8-88C6-B03205FAE333}"/>
                </c:ext>
              </c:extLst>
            </c:dLbl>
            <c:dLbl>
              <c:idx val="3"/>
              <c:tx>
                <c:rich>
                  <a:bodyPr/>
                  <a:lstStyle/>
                  <a:p>
                    <a:fld id="{A3C95A56-4CF2-40C7-BAB5-5B46AFEB37F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9017-43F8-88C6-B03205FAE33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Aguascalientes</c:v>
                </c:pt>
              </c:strCache>
            </c:strRef>
          </c:cat>
          <c:val>
            <c:numRef>
              <c:f>_RURALIDAD_!$F$28:$F$31</c:f>
              <c:numCache>
                <c:formatCode>General</c:formatCode>
                <c:ptCount val="4"/>
                <c:pt idx="0">
                  <c:v>10.3</c:v>
                </c:pt>
                <c:pt idx="1">
                  <c:v>14.1</c:v>
                </c:pt>
                <c:pt idx="3">
                  <c:v>13.3</c:v>
                </c:pt>
              </c:numCache>
            </c:numRef>
          </c:val>
          <c:extLst>
            <c:ext xmlns:c15="http://schemas.microsoft.com/office/drawing/2012/chart" uri="{02D57815-91ED-43cb-92C2-25804820EDAC}">
              <c15:datalabelsRange>
                <c15:f>_RURALIDAD_!$J$28:$J$31</c15:f>
                <c15:dlblRangeCache>
                  <c:ptCount val="4"/>
                  <c:pt idx="0">
                    <c:v>10.3</c:v>
                  </c:pt>
                  <c:pt idx="1">
                    <c:v>14.1</c:v>
                  </c:pt>
                  <c:pt idx="3">
                    <c:v>13.3</c:v>
                  </c:pt>
                </c15:dlblRangeCache>
              </c15:datalabelsRange>
            </c:ext>
            <c:ext xmlns:c16="http://schemas.microsoft.com/office/drawing/2014/chart" uri="{C3380CC4-5D6E-409C-BE32-E72D297353CC}">
              <c16:uniqueId val="{00000013-9017-43F8-88C6-B03205FAE333}"/>
            </c:ext>
          </c:extLst>
        </c:ser>
        <c:dLbls>
          <c:showLegendKey val="0"/>
          <c:showVal val="0"/>
          <c:showCatName val="0"/>
          <c:showSerName val="0"/>
          <c:showPercent val="0"/>
          <c:showBubbleSize val="0"/>
        </c:dLbls>
        <c:gapWidth val="30"/>
        <c:overlap val="100"/>
        <c:axId val="50140001"/>
        <c:axId val="50140002"/>
      </c:barChart>
      <c:catAx>
        <c:axId val="501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40002"/>
        <c:crosses val="autoZero"/>
        <c:auto val="1"/>
        <c:lblAlgn val="ctr"/>
        <c:lblOffset val="100"/>
        <c:noMultiLvlLbl val="0"/>
      </c:catAx>
      <c:valAx>
        <c:axId val="501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2751-45B7-83DB-F5843E625627}"/>
              </c:ext>
            </c:extLst>
          </c:dPt>
          <c:dPt>
            <c:idx val="3"/>
            <c:marker>
              <c:spPr>
                <a:solidFill>
                  <a:srgbClr val="002060"/>
                </a:solidFill>
                <a:ln>
                  <a:noFill/>
                </a:ln>
              </c:spPr>
            </c:marker>
            <c:bubble3D val="0"/>
            <c:extLst>
              <c:ext xmlns:c16="http://schemas.microsoft.com/office/drawing/2014/chart" uri="{C3380CC4-5D6E-409C-BE32-E72D297353CC}">
                <c16:uniqueId val="{00000001-2751-45B7-83DB-F5843E625627}"/>
              </c:ext>
            </c:extLst>
          </c:dPt>
          <c:dPt>
            <c:idx val="5"/>
            <c:marker>
              <c:spPr>
                <a:solidFill>
                  <a:srgbClr val="002060"/>
                </a:solidFill>
                <a:ln>
                  <a:noFill/>
                </a:ln>
              </c:spPr>
            </c:marker>
            <c:bubble3D val="0"/>
            <c:extLst>
              <c:ext xmlns:c16="http://schemas.microsoft.com/office/drawing/2014/chart" uri="{C3380CC4-5D6E-409C-BE32-E72D297353CC}">
                <c16:uniqueId val="{00000002-2751-45B7-83DB-F5843E625627}"/>
              </c:ext>
            </c:extLst>
          </c:dPt>
          <c:cat>
            <c:multiLvlStrRef>
              <c:f>_RURALIDAD_INT_!$B$2:$C$7</c:f>
              <c:multiLvlStrCache>
                <c:ptCount val="6"/>
                <c:lvl>
                  <c:pt idx="0">
                    <c:v>2015</c:v>
                  </c:pt>
                  <c:pt idx="1">
                    <c:v>2018</c:v>
                  </c:pt>
                  <c:pt idx="2">
                    <c:v>2015</c:v>
                  </c:pt>
                  <c:pt idx="3">
                    <c:v>2018</c:v>
                  </c:pt>
                  <c:pt idx="4">
                    <c:v>2015</c:v>
                  </c:pt>
                  <c:pt idx="5">
                    <c:v>2018</c:v>
                  </c:pt>
                </c:lvl>
                <c:lvl>
                  <c:pt idx="0">
                    <c:v>Aguascalientes</c:v>
                  </c:pt>
                  <c:pt idx="2">
                    <c:v>Urbana</c:v>
                  </c:pt>
                  <c:pt idx="4">
                    <c:v>Rural</c:v>
                  </c:pt>
                </c:lvl>
              </c:multiLvlStrCache>
            </c:multiLvlStrRef>
          </c:cat>
          <c:val>
            <c:numRef>
              <c:f>_RURALIDAD_INT_!$D$2:$D$7</c:f>
              <c:numCache>
                <c:formatCode>General</c:formatCode>
                <c:ptCount val="6"/>
                <c:pt idx="0">
                  <c:v>508.43799999999999</c:v>
                </c:pt>
                <c:pt idx="1">
                  <c:v>510.44299999999998</c:v>
                </c:pt>
                <c:pt idx="2">
                  <c:v>512.04499999999996</c:v>
                </c:pt>
                <c:pt idx="3">
                  <c:v>516.04999999999995</c:v>
                </c:pt>
                <c:pt idx="4">
                  <c:v>479.46800000000002</c:v>
                </c:pt>
                <c:pt idx="5">
                  <c:v>477.47300000000001</c:v>
                </c:pt>
              </c:numCache>
            </c:numRef>
          </c:val>
          <c:smooth val="0"/>
          <c:extLst>
            <c:ext xmlns:c16="http://schemas.microsoft.com/office/drawing/2014/chart" uri="{C3380CC4-5D6E-409C-BE32-E72D297353CC}">
              <c16:uniqueId val="{00000003-2751-45B7-83DB-F5843E625627}"/>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2751-45B7-83DB-F5843E625627}"/>
              </c:ext>
            </c:extLst>
          </c:dPt>
          <c:dPt>
            <c:idx val="3"/>
            <c:marker>
              <c:spPr>
                <a:solidFill>
                  <a:srgbClr val="002060"/>
                </a:solidFill>
                <a:ln>
                  <a:noFill/>
                </a:ln>
              </c:spPr>
            </c:marker>
            <c:bubble3D val="0"/>
            <c:extLst>
              <c:ext xmlns:c16="http://schemas.microsoft.com/office/drawing/2014/chart" uri="{C3380CC4-5D6E-409C-BE32-E72D297353CC}">
                <c16:uniqueId val="{00000005-2751-45B7-83DB-F5843E625627}"/>
              </c:ext>
            </c:extLst>
          </c:dPt>
          <c:dPt>
            <c:idx val="5"/>
            <c:marker>
              <c:spPr>
                <a:solidFill>
                  <a:srgbClr val="002060"/>
                </a:solidFill>
                <a:ln>
                  <a:noFill/>
                </a:ln>
              </c:spPr>
            </c:marker>
            <c:bubble3D val="0"/>
            <c:extLst>
              <c:ext xmlns:c16="http://schemas.microsoft.com/office/drawing/2014/chart" uri="{C3380CC4-5D6E-409C-BE32-E72D297353CC}">
                <c16:uniqueId val="{00000006-2751-45B7-83DB-F5843E625627}"/>
              </c:ext>
            </c:extLst>
          </c:dPt>
          <c:cat>
            <c:multiLvlStrRef>
              <c:f>_RURALIDAD_INT_!$B$2:$C$7</c:f>
              <c:multiLvlStrCache>
                <c:ptCount val="6"/>
                <c:lvl>
                  <c:pt idx="0">
                    <c:v>2015</c:v>
                  </c:pt>
                  <c:pt idx="1">
                    <c:v>2018</c:v>
                  </c:pt>
                  <c:pt idx="2">
                    <c:v>2015</c:v>
                  </c:pt>
                  <c:pt idx="3">
                    <c:v>2018</c:v>
                  </c:pt>
                  <c:pt idx="4">
                    <c:v>2015</c:v>
                  </c:pt>
                  <c:pt idx="5">
                    <c:v>2018</c:v>
                  </c:pt>
                </c:lvl>
                <c:lvl>
                  <c:pt idx="0">
                    <c:v>Aguascalientes</c:v>
                  </c:pt>
                  <c:pt idx="2">
                    <c:v>Urbana</c:v>
                  </c:pt>
                  <c:pt idx="4">
                    <c:v>Rural</c:v>
                  </c:pt>
                </c:lvl>
              </c:multiLvlStrCache>
            </c:multiLvlStrRef>
          </c:cat>
          <c:val>
            <c:numRef>
              <c:f>_RURALIDAD_INT_!$E$2:$E$7</c:f>
              <c:numCache>
                <c:formatCode>General</c:formatCode>
                <c:ptCount val="6"/>
                <c:pt idx="0">
                  <c:v>523.56200000000001</c:v>
                </c:pt>
                <c:pt idx="1">
                  <c:v>527.55700000000002</c:v>
                </c:pt>
                <c:pt idx="2">
                  <c:v>529.95500000000004</c:v>
                </c:pt>
                <c:pt idx="3">
                  <c:v>535.95000000000005</c:v>
                </c:pt>
                <c:pt idx="4">
                  <c:v>506.53199999999998</c:v>
                </c:pt>
                <c:pt idx="5">
                  <c:v>506.52699999999999</c:v>
                </c:pt>
              </c:numCache>
            </c:numRef>
          </c:val>
          <c:smooth val="0"/>
          <c:extLst>
            <c:ext xmlns:c16="http://schemas.microsoft.com/office/drawing/2014/chart" uri="{C3380CC4-5D6E-409C-BE32-E72D297353CC}">
              <c16:uniqueId val="{00000007-2751-45B7-83DB-F5843E625627}"/>
            </c:ext>
          </c:extLst>
        </c:ser>
        <c:dLbls>
          <c:showLegendKey val="0"/>
          <c:showVal val="0"/>
          <c:showCatName val="0"/>
          <c:showSerName val="0"/>
          <c:showPercent val="0"/>
          <c:showBubbleSize val="0"/>
        </c:dLbls>
        <c:hiLowLines>
          <c:spPr>
            <a:ln w="12700">
              <a:solidFill>
                <a:srgbClr val="595959"/>
              </a:solidFill>
            </a:ln>
          </c:spPr>
        </c:hiLowLines>
        <c:marker val="1"/>
        <c:smooth val="0"/>
        <c:axId val="50150001"/>
        <c:axId val="501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2751-45B7-83DB-F5843E625627}"/>
              </c:ext>
            </c:extLst>
          </c:dPt>
          <c:dPt>
            <c:idx val="3"/>
            <c:marker>
              <c:spPr>
                <a:solidFill>
                  <a:srgbClr val="002060"/>
                </a:solidFill>
                <a:ln>
                  <a:noFill/>
                </a:ln>
              </c:spPr>
            </c:marker>
            <c:bubble3D val="0"/>
            <c:extLst>
              <c:ext xmlns:c16="http://schemas.microsoft.com/office/drawing/2014/chart" uri="{C3380CC4-5D6E-409C-BE32-E72D297353CC}">
                <c16:uniqueId val="{00000009-2751-45B7-83DB-F5843E625627}"/>
              </c:ext>
            </c:extLst>
          </c:dPt>
          <c:dPt>
            <c:idx val="5"/>
            <c:marker>
              <c:spPr>
                <a:solidFill>
                  <a:srgbClr val="002060"/>
                </a:solidFill>
                <a:ln>
                  <a:noFill/>
                </a:ln>
              </c:spPr>
            </c:marker>
            <c:bubble3D val="0"/>
            <c:extLst>
              <c:ext xmlns:c16="http://schemas.microsoft.com/office/drawing/2014/chart" uri="{C3380CC4-5D6E-409C-BE32-E72D297353CC}">
                <c16:uniqueId val="{0000000A-2751-45B7-83DB-F5843E625627}"/>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751-45B7-83DB-F5843E625627}"/>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751-45B7-83DB-F5843E625627}"/>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751-45B7-83DB-F5843E625627}"/>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0"/>
              </c:ext>
            </c:extLst>
          </c:dLbls>
          <c:cat>
            <c:multiLvlStrRef>
              <c:f>_RURALIDAD_INT_!$B$2:$C$7</c:f>
              <c:multiLvlStrCache>
                <c:ptCount val="6"/>
                <c:lvl>
                  <c:pt idx="0">
                    <c:v>2015</c:v>
                  </c:pt>
                  <c:pt idx="1">
                    <c:v>2018</c:v>
                  </c:pt>
                  <c:pt idx="2">
                    <c:v>2015</c:v>
                  </c:pt>
                  <c:pt idx="3">
                    <c:v>2018</c:v>
                  </c:pt>
                  <c:pt idx="4">
                    <c:v>2015</c:v>
                  </c:pt>
                  <c:pt idx="5">
                    <c:v>2018</c:v>
                  </c:pt>
                </c:lvl>
                <c:lvl>
                  <c:pt idx="0">
                    <c:v>Aguascalientes</c:v>
                  </c:pt>
                  <c:pt idx="2">
                    <c:v>Urbana</c:v>
                  </c:pt>
                  <c:pt idx="4">
                    <c:v>Rural</c:v>
                  </c:pt>
                </c:lvl>
              </c:multiLvlStrCache>
            </c:multiLvlStrRef>
          </c:cat>
          <c:val>
            <c:numRef>
              <c:f>_RURALIDAD_INT_!$F$2:$F$7</c:f>
              <c:numCache>
                <c:formatCode>General</c:formatCode>
                <c:ptCount val="6"/>
                <c:pt idx="0">
                  <c:v>516</c:v>
                </c:pt>
                <c:pt idx="1">
                  <c:v>519</c:v>
                </c:pt>
                <c:pt idx="2">
                  <c:v>521</c:v>
                </c:pt>
                <c:pt idx="3">
                  <c:v>526</c:v>
                </c:pt>
                <c:pt idx="4">
                  <c:v>493</c:v>
                </c:pt>
                <c:pt idx="5">
                  <c:v>492</c:v>
                </c:pt>
              </c:numCache>
            </c:numRef>
          </c:val>
          <c:smooth val="0"/>
          <c:extLst>
            <c:ext xmlns:c16="http://schemas.microsoft.com/office/drawing/2014/chart" uri="{C3380CC4-5D6E-409C-BE32-E72D297353CC}">
              <c16:uniqueId val="{0000000B-2751-45B7-83DB-F5843E625627}"/>
            </c:ext>
          </c:extLst>
        </c:ser>
        <c:dLbls>
          <c:showLegendKey val="0"/>
          <c:showVal val="0"/>
          <c:showCatName val="0"/>
          <c:showSerName val="0"/>
          <c:showPercent val="0"/>
          <c:showBubbleSize val="0"/>
        </c:dLbls>
        <c:marker val="1"/>
        <c:smooth val="0"/>
        <c:axId val="50150001"/>
        <c:axId val="50150002"/>
      </c:lineChart>
      <c:catAx>
        <c:axId val="501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50002"/>
        <c:crosses val="autoZero"/>
        <c:auto val="1"/>
        <c:lblAlgn val="ctr"/>
        <c:lblOffset val="100"/>
        <c:noMultiLvlLbl val="0"/>
      </c:catAx>
      <c:valAx>
        <c:axId val="501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50001"/>
        <c:crosses val="autoZero"/>
        <c:crossBetween val="between"/>
        <c:majorUnit val="20"/>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_RFABP25_INT_!$B$27:$B$30</c:f>
              <c:strCache>
                <c:ptCount val="4"/>
                <c:pt idx="0">
                  <c:v>Nivel 1</c:v>
                </c:pt>
                <c:pt idx="1">
                  <c:v>Nivel 2</c:v>
                </c:pt>
                <c:pt idx="2">
                  <c:v>Nivel 3</c:v>
                </c:pt>
                <c:pt idx="3">
                  <c:v>Nivel 4</c:v>
                </c:pt>
              </c:strCache>
            </c:strRef>
          </c:cat>
          <c:val>
            <c:numRef>
              <c:f>_RFABP25_INT_!$C$27:$C$30</c:f>
              <c:numCache>
                <c:formatCode>General</c:formatCode>
                <c:ptCount val="4"/>
                <c:pt idx="0">
                  <c:v>460.4</c:v>
                </c:pt>
                <c:pt idx="1">
                  <c:v>487.5</c:v>
                </c:pt>
                <c:pt idx="2">
                  <c:v>513.70000000000005</c:v>
                </c:pt>
                <c:pt idx="3">
                  <c:v>546.70000000000005</c:v>
                </c:pt>
              </c:numCache>
            </c:numRef>
          </c:val>
          <c:smooth val="0"/>
          <c:extLst>
            <c:ext xmlns:c16="http://schemas.microsoft.com/office/drawing/2014/chart" uri="{C3380CC4-5D6E-409C-BE32-E72D297353CC}">
              <c16:uniqueId val="{00000000-8560-4DD1-A596-DEE7D54093C7}"/>
            </c:ext>
          </c:extLst>
        </c:ser>
        <c:dLbls>
          <c:showLegendKey val="0"/>
          <c:showVal val="0"/>
          <c:showCatName val="0"/>
          <c:showSerName val="0"/>
          <c:showPercent val="0"/>
          <c:showBubbleSize val="0"/>
        </c:dLbls>
        <c:marker val="1"/>
        <c:smooth val="0"/>
        <c:axId val="-797897888"/>
        <c:axId val="-797895408"/>
      </c:lineChart>
      <c:catAx>
        <c:axId val="-797897888"/>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895408"/>
        <c:crosses val="autoZero"/>
        <c:auto val="1"/>
        <c:lblAlgn val="ctr"/>
        <c:lblOffset val="100"/>
        <c:noMultiLvlLbl val="0"/>
      </c:catAx>
      <c:valAx>
        <c:axId val="-797895408"/>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897888"/>
        <c:crosses val="autoZero"/>
        <c:crossBetween val="between"/>
        <c:majorUnit val="20"/>
      </c:valAx>
    </c:plotArea>
    <c:plotVisOnly val="1"/>
    <c:dispBlanksAs val="gap"/>
    <c:showDLblsOverMax val="0"/>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BA36-412C-A1E5-AA3204751CEE}"/>
              </c:ext>
            </c:extLst>
          </c:dPt>
          <c:dPt>
            <c:idx val="3"/>
            <c:marker>
              <c:spPr>
                <a:solidFill>
                  <a:srgbClr val="002060"/>
                </a:solidFill>
                <a:ln>
                  <a:noFill/>
                </a:ln>
              </c:spPr>
            </c:marker>
            <c:bubble3D val="0"/>
            <c:extLst>
              <c:ext xmlns:c16="http://schemas.microsoft.com/office/drawing/2014/chart" uri="{C3380CC4-5D6E-409C-BE32-E72D297353CC}">
                <c16:uniqueId val="{00000001-BA36-412C-A1E5-AA3204751CEE}"/>
              </c:ext>
            </c:extLst>
          </c:dPt>
          <c:dPt>
            <c:idx val="5"/>
            <c:marker>
              <c:spPr>
                <a:solidFill>
                  <a:srgbClr val="002060"/>
                </a:solidFill>
                <a:ln>
                  <a:noFill/>
                </a:ln>
              </c:spPr>
            </c:marker>
            <c:bubble3D val="0"/>
            <c:extLst>
              <c:ext xmlns:c16="http://schemas.microsoft.com/office/drawing/2014/chart" uri="{C3380CC4-5D6E-409C-BE32-E72D297353CC}">
                <c16:uniqueId val="{00000002-BA36-412C-A1E5-AA3204751CEE}"/>
              </c:ext>
            </c:extLst>
          </c:dPt>
          <c:cat>
            <c:multiLvlStrRef>
              <c:f>_RURALIDAD_INT_!$B$27:$C$32</c:f>
              <c:multiLvlStrCache>
                <c:ptCount val="6"/>
                <c:lvl>
                  <c:pt idx="0">
                    <c:v>2015</c:v>
                  </c:pt>
                  <c:pt idx="1">
                    <c:v>2018</c:v>
                  </c:pt>
                  <c:pt idx="2">
                    <c:v>2015</c:v>
                  </c:pt>
                  <c:pt idx="3">
                    <c:v>2018</c:v>
                  </c:pt>
                  <c:pt idx="4">
                    <c:v>2015</c:v>
                  </c:pt>
                  <c:pt idx="5">
                    <c:v>2018</c:v>
                  </c:pt>
                </c:lvl>
                <c:lvl>
                  <c:pt idx="0">
                    <c:v>Aguascalientes</c:v>
                  </c:pt>
                  <c:pt idx="2">
                    <c:v>Urbana</c:v>
                  </c:pt>
                  <c:pt idx="4">
                    <c:v>Rural</c:v>
                  </c:pt>
                </c:lvl>
              </c:multiLvlStrCache>
            </c:multiLvlStrRef>
          </c:cat>
          <c:val>
            <c:numRef>
              <c:f>_RURALIDAD_INT_!$D$27:$D$32</c:f>
              <c:numCache>
                <c:formatCode>General</c:formatCode>
                <c:ptCount val="6"/>
                <c:pt idx="0">
                  <c:v>512.64700000000005</c:v>
                </c:pt>
                <c:pt idx="1">
                  <c:v>523.64700000000005</c:v>
                </c:pt>
                <c:pt idx="2">
                  <c:v>512.25400000000002</c:v>
                </c:pt>
                <c:pt idx="3">
                  <c:v>525.05499999999995</c:v>
                </c:pt>
                <c:pt idx="4">
                  <c:v>501.28399999999999</c:v>
                </c:pt>
                <c:pt idx="5">
                  <c:v>503.08499999999998</c:v>
                </c:pt>
              </c:numCache>
            </c:numRef>
          </c:val>
          <c:smooth val="0"/>
          <c:extLst>
            <c:ext xmlns:c16="http://schemas.microsoft.com/office/drawing/2014/chart" uri="{C3380CC4-5D6E-409C-BE32-E72D297353CC}">
              <c16:uniqueId val="{00000003-BA36-412C-A1E5-AA3204751CEE}"/>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BA36-412C-A1E5-AA3204751CEE}"/>
              </c:ext>
            </c:extLst>
          </c:dPt>
          <c:dPt>
            <c:idx val="3"/>
            <c:marker>
              <c:spPr>
                <a:solidFill>
                  <a:srgbClr val="002060"/>
                </a:solidFill>
                <a:ln>
                  <a:noFill/>
                </a:ln>
              </c:spPr>
            </c:marker>
            <c:bubble3D val="0"/>
            <c:extLst>
              <c:ext xmlns:c16="http://schemas.microsoft.com/office/drawing/2014/chart" uri="{C3380CC4-5D6E-409C-BE32-E72D297353CC}">
                <c16:uniqueId val="{00000005-BA36-412C-A1E5-AA3204751CEE}"/>
              </c:ext>
            </c:extLst>
          </c:dPt>
          <c:dPt>
            <c:idx val="5"/>
            <c:marker>
              <c:spPr>
                <a:solidFill>
                  <a:srgbClr val="002060"/>
                </a:solidFill>
                <a:ln>
                  <a:noFill/>
                </a:ln>
              </c:spPr>
            </c:marker>
            <c:bubble3D val="0"/>
            <c:extLst>
              <c:ext xmlns:c16="http://schemas.microsoft.com/office/drawing/2014/chart" uri="{C3380CC4-5D6E-409C-BE32-E72D297353CC}">
                <c16:uniqueId val="{00000006-BA36-412C-A1E5-AA3204751CEE}"/>
              </c:ext>
            </c:extLst>
          </c:dPt>
          <c:cat>
            <c:multiLvlStrRef>
              <c:f>_RURALIDAD_INT_!$B$27:$C$32</c:f>
              <c:multiLvlStrCache>
                <c:ptCount val="6"/>
                <c:lvl>
                  <c:pt idx="0">
                    <c:v>2015</c:v>
                  </c:pt>
                  <c:pt idx="1">
                    <c:v>2018</c:v>
                  </c:pt>
                  <c:pt idx="2">
                    <c:v>2015</c:v>
                  </c:pt>
                  <c:pt idx="3">
                    <c:v>2018</c:v>
                  </c:pt>
                  <c:pt idx="4">
                    <c:v>2015</c:v>
                  </c:pt>
                  <c:pt idx="5">
                    <c:v>2018</c:v>
                  </c:pt>
                </c:lvl>
                <c:lvl>
                  <c:pt idx="0">
                    <c:v>Aguascalientes</c:v>
                  </c:pt>
                  <c:pt idx="2">
                    <c:v>Urbana</c:v>
                  </c:pt>
                  <c:pt idx="4">
                    <c:v>Rural</c:v>
                  </c:pt>
                </c:lvl>
              </c:multiLvlStrCache>
            </c:multiLvlStrRef>
          </c:cat>
          <c:val>
            <c:numRef>
              <c:f>_RURALIDAD_INT_!$E$27:$E$32</c:f>
              <c:numCache>
                <c:formatCode>General</c:formatCode>
                <c:ptCount val="6"/>
                <c:pt idx="0">
                  <c:v>531.35299999999995</c:v>
                </c:pt>
                <c:pt idx="1">
                  <c:v>542.35299999999995</c:v>
                </c:pt>
                <c:pt idx="2">
                  <c:v>533.74599999999998</c:v>
                </c:pt>
                <c:pt idx="3">
                  <c:v>546.94500000000005</c:v>
                </c:pt>
                <c:pt idx="4">
                  <c:v>534.71600000000001</c:v>
                </c:pt>
                <c:pt idx="5">
                  <c:v>536.91499999999996</c:v>
                </c:pt>
              </c:numCache>
            </c:numRef>
          </c:val>
          <c:smooth val="0"/>
          <c:extLst>
            <c:ext xmlns:c16="http://schemas.microsoft.com/office/drawing/2014/chart" uri="{C3380CC4-5D6E-409C-BE32-E72D297353CC}">
              <c16:uniqueId val="{00000007-BA36-412C-A1E5-AA3204751CEE}"/>
            </c:ext>
          </c:extLst>
        </c:ser>
        <c:dLbls>
          <c:showLegendKey val="0"/>
          <c:showVal val="0"/>
          <c:showCatName val="0"/>
          <c:showSerName val="0"/>
          <c:showPercent val="0"/>
          <c:showBubbleSize val="0"/>
        </c:dLbls>
        <c:hiLowLines>
          <c:spPr>
            <a:ln w="12700">
              <a:solidFill>
                <a:srgbClr val="595959"/>
              </a:solidFill>
            </a:ln>
          </c:spPr>
        </c:hiLowLines>
        <c:marker val="1"/>
        <c:smooth val="0"/>
        <c:axId val="50160001"/>
        <c:axId val="501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BA36-412C-A1E5-AA3204751CEE}"/>
              </c:ext>
            </c:extLst>
          </c:dPt>
          <c:dPt>
            <c:idx val="3"/>
            <c:marker>
              <c:spPr>
                <a:solidFill>
                  <a:srgbClr val="002060"/>
                </a:solidFill>
                <a:ln>
                  <a:noFill/>
                </a:ln>
              </c:spPr>
            </c:marker>
            <c:bubble3D val="0"/>
            <c:extLst>
              <c:ext xmlns:c16="http://schemas.microsoft.com/office/drawing/2014/chart" uri="{C3380CC4-5D6E-409C-BE32-E72D297353CC}">
                <c16:uniqueId val="{00000009-BA36-412C-A1E5-AA3204751CEE}"/>
              </c:ext>
            </c:extLst>
          </c:dPt>
          <c:dPt>
            <c:idx val="5"/>
            <c:marker>
              <c:spPr>
                <a:solidFill>
                  <a:srgbClr val="002060"/>
                </a:solidFill>
                <a:ln>
                  <a:noFill/>
                </a:ln>
              </c:spPr>
            </c:marker>
            <c:bubble3D val="0"/>
            <c:extLst>
              <c:ext xmlns:c16="http://schemas.microsoft.com/office/drawing/2014/chart" uri="{C3380CC4-5D6E-409C-BE32-E72D297353CC}">
                <c16:uniqueId val="{0000000A-BA36-412C-A1E5-AA3204751CEE}"/>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A36-412C-A1E5-AA3204751CEE}"/>
                </c:ext>
              </c:extLst>
            </c:dLbl>
            <c:dLbl>
              <c:idx val="2"/>
              <c:layout>
                <c:manualLayout>
                  <c:x val="0"/>
                  <c:y val="-2.531645569620253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BA36-412C-A1E5-AA3204751CEE}"/>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A36-412C-A1E5-AA3204751CEE}"/>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A36-412C-A1E5-AA3204751CEE}"/>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0"/>
              </c:ext>
            </c:extLst>
          </c:dLbls>
          <c:cat>
            <c:multiLvlStrRef>
              <c:f>_RURALIDAD_INT_!$B$27:$C$32</c:f>
              <c:multiLvlStrCache>
                <c:ptCount val="6"/>
                <c:lvl>
                  <c:pt idx="0">
                    <c:v>2015</c:v>
                  </c:pt>
                  <c:pt idx="1">
                    <c:v>2018</c:v>
                  </c:pt>
                  <c:pt idx="2">
                    <c:v>2015</c:v>
                  </c:pt>
                  <c:pt idx="3">
                    <c:v>2018</c:v>
                  </c:pt>
                  <c:pt idx="4">
                    <c:v>2015</c:v>
                  </c:pt>
                  <c:pt idx="5">
                    <c:v>2018</c:v>
                  </c:pt>
                </c:lvl>
                <c:lvl>
                  <c:pt idx="0">
                    <c:v>Aguascalientes</c:v>
                  </c:pt>
                  <c:pt idx="2">
                    <c:v>Urbana</c:v>
                  </c:pt>
                  <c:pt idx="4">
                    <c:v>Rural</c:v>
                  </c:pt>
                </c:lvl>
              </c:multiLvlStrCache>
            </c:multiLvlStrRef>
          </c:cat>
          <c:val>
            <c:numRef>
              <c:f>_RURALIDAD_INT_!$F$27:$F$32</c:f>
              <c:numCache>
                <c:formatCode>General</c:formatCode>
                <c:ptCount val="6"/>
                <c:pt idx="0">
                  <c:v>522</c:v>
                </c:pt>
                <c:pt idx="1">
                  <c:v>533</c:v>
                </c:pt>
                <c:pt idx="2">
                  <c:v>523</c:v>
                </c:pt>
                <c:pt idx="3">
                  <c:v>536</c:v>
                </c:pt>
                <c:pt idx="4">
                  <c:v>518</c:v>
                </c:pt>
                <c:pt idx="5">
                  <c:v>520</c:v>
                </c:pt>
              </c:numCache>
            </c:numRef>
          </c:val>
          <c:smooth val="0"/>
          <c:extLst>
            <c:ext xmlns:c16="http://schemas.microsoft.com/office/drawing/2014/chart" uri="{C3380CC4-5D6E-409C-BE32-E72D297353CC}">
              <c16:uniqueId val="{0000000C-BA36-412C-A1E5-AA3204751CEE}"/>
            </c:ext>
          </c:extLst>
        </c:ser>
        <c:dLbls>
          <c:showLegendKey val="0"/>
          <c:showVal val="0"/>
          <c:showCatName val="0"/>
          <c:showSerName val="0"/>
          <c:showPercent val="0"/>
          <c:showBubbleSize val="0"/>
        </c:dLbls>
        <c:marker val="1"/>
        <c:smooth val="0"/>
        <c:axId val="50160001"/>
        <c:axId val="50160002"/>
      </c:lineChart>
      <c:catAx>
        <c:axId val="501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60002"/>
        <c:crosses val="autoZero"/>
        <c:auto val="1"/>
        <c:lblAlgn val="ctr"/>
        <c:lblOffset val="100"/>
        <c:noMultiLvlLbl val="0"/>
      </c:catAx>
      <c:valAx>
        <c:axId val="501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60001"/>
        <c:crosses val="autoZero"/>
        <c:crossBetween val="between"/>
        <c:majorUnit val="20"/>
      </c:valAx>
    </c:plotArea>
    <c:plotVisOnly val="1"/>
    <c:dispBlanksAs val="gap"/>
    <c:showDLblsOverMax val="0"/>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_REGION_OCCIDENTE_!$E$1</c:f>
              <c:strCache>
                <c:ptCount val="1"/>
                <c:pt idx="0">
                  <c:v>NI</c:v>
                </c:pt>
              </c:strCache>
            </c:strRef>
          </c:tx>
          <c:spPr>
            <a:solidFill>
              <a:srgbClr val="C8A8C8"/>
            </a:solidFill>
          </c:spPr>
          <c:invertIfNegative val="0"/>
          <c:dLbls>
            <c:dLbl>
              <c:idx val="0"/>
              <c:tx>
                <c:rich>
                  <a:bodyPr/>
                  <a:lstStyle/>
                  <a:p>
                    <a:fld id="{EF0F066F-530A-4E2B-BDAF-73648455AE1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F387-4005-A3A7-B3767FC3FCAF}"/>
                </c:ext>
              </c:extLst>
            </c:dLbl>
            <c:dLbl>
              <c:idx val="1"/>
              <c:tx>
                <c:rich>
                  <a:bodyPr/>
                  <a:lstStyle/>
                  <a:p>
                    <a:fld id="{55C3A72B-9D7D-465E-B806-58871660C9D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387-4005-A3A7-B3767FC3FCAF}"/>
                </c:ext>
              </c:extLst>
            </c:dLbl>
            <c:dLbl>
              <c:idx val="2"/>
              <c:tx>
                <c:rich>
                  <a:bodyPr/>
                  <a:lstStyle/>
                  <a:p>
                    <a:fld id="{5629CD37-E987-4279-9638-A2D1384B19C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387-4005-A3A7-B3767FC3FCAF}"/>
                </c:ext>
              </c:extLst>
            </c:dLbl>
            <c:dLbl>
              <c:idx val="3"/>
              <c:tx>
                <c:rich>
                  <a:bodyPr/>
                  <a:lstStyle/>
                  <a:p>
                    <a:fld id="{58B565B4-6B06-47B5-92DE-2B342169D0A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387-4005-A3A7-B3767FC3FCAF}"/>
                </c:ext>
              </c:extLst>
            </c:dLbl>
            <c:dLbl>
              <c:idx val="4"/>
              <c:tx>
                <c:rich>
                  <a:bodyPr/>
                  <a:lstStyle/>
                  <a:p>
                    <a:fld id="{31262B83-74D7-4E95-8B73-004B9B0B63C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F387-4005-A3A7-B3767FC3FCAF}"/>
                </c:ext>
              </c:extLst>
            </c:dLbl>
            <c:dLbl>
              <c:idx val="5"/>
              <c:tx>
                <c:rich>
                  <a:bodyPr/>
                  <a:lstStyle/>
                  <a:p>
                    <a:fld id="{2FE8953D-BBBA-466F-B3EF-5FC134CBB39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387-4005-A3A7-B3767FC3FCAF}"/>
                </c:ext>
              </c:extLst>
            </c:dLbl>
            <c:dLbl>
              <c:idx val="6"/>
              <c:tx>
                <c:rich>
                  <a:bodyPr/>
                  <a:lstStyle/>
                  <a:p>
                    <a:fld id="{30119375-2B1C-4945-8BBA-41462A658E2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F387-4005-A3A7-B3767FC3FCAF}"/>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387-4005-A3A7-B3767FC3FCAF}"/>
                </c:ext>
              </c:extLst>
            </c:dLbl>
            <c:dLbl>
              <c:idx val="8"/>
              <c:tx>
                <c:rich>
                  <a:bodyPr/>
                  <a:lstStyle/>
                  <a:p>
                    <a:fld id="{0F21B646-E26A-46D9-B7D4-8535F39EA61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F387-4005-A3A7-B3767FC3FCA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_REGION_OCCIDENTE_!$B$2:$B$10</c:f>
              <c:strCache>
                <c:ptCount val="9"/>
                <c:pt idx="0">
                  <c:v>Zacatecas</c:v>
                </c:pt>
                <c:pt idx="1">
                  <c:v>Guanajuato</c:v>
                </c:pt>
                <c:pt idx="2">
                  <c:v>Nayarit</c:v>
                </c:pt>
                <c:pt idx="3">
                  <c:v>Jalisco</c:v>
                </c:pt>
                <c:pt idx="4">
                  <c:v>Querétaro</c:v>
                </c:pt>
                <c:pt idx="5">
                  <c:v>Colima</c:v>
                </c:pt>
                <c:pt idx="6">
                  <c:v>Aguascalientes</c:v>
                </c:pt>
                <c:pt idx="8">
                  <c:v>Nacional</c:v>
                </c:pt>
              </c:strCache>
            </c:strRef>
          </c:cat>
          <c:val>
            <c:numRef>
              <c:f>_REGION_OCCIDENTE_!$E$2:$E$10</c:f>
              <c:numCache>
                <c:formatCode>General</c:formatCode>
                <c:ptCount val="9"/>
                <c:pt idx="0">
                  <c:v>-55.7</c:v>
                </c:pt>
                <c:pt idx="1">
                  <c:v>-50.4</c:v>
                </c:pt>
                <c:pt idx="2">
                  <c:v>-49</c:v>
                </c:pt>
                <c:pt idx="3">
                  <c:v>-44.6</c:v>
                </c:pt>
                <c:pt idx="4">
                  <c:v>-43.7</c:v>
                </c:pt>
                <c:pt idx="5">
                  <c:v>-43.5</c:v>
                </c:pt>
                <c:pt idx="6">
                  <c:v>-42.5</c:v>
                </c:pt>
                <c:pt idx="8">
                  <c:v>-49.1</c:v>
                </c:pt>
              </c:numCache>
            </c:numRef>
          </c:val>
          <c:extLst>
            <c:ext xmlns:c15="http://schemas.microsoft.com/office/drawing/2012/chart" uri="{02D57815-91ED-43cb-92C2-25804820EDAC}">
              <c15:datalabelsRange>
                <c15:f>_REGION_OCCIDENTE_!$I$2:$I$10</c15:f>
                <c15:dlblRangeCache>
                  <c:ptCount val="9"/>
                  <c:pt idx="0">
                    <c:v>55.7</c:v>
                  </c:pt>
                  <c:pt idx="1">
                    <c:v>50.4</c:v>
                  </c:pt>
                  <c:pt idx="2">
                    <c:v>49.0</c:v>
                  </c:pt>
                  <c:pt idx="3">
                    <c:v>44.6</c:v>
                  </c:pt>
                  <c:pt idx="4">
                    <c:v>43.7</c:v>
                  </c:pt>
                  <c:pt idx="5">
                    <c:v>43.5</c:v>
                  </c:pt>
                  <c:pt idx="6">
                    <c:v>42.5</c:v>
                  </c:pt>
                  <c:pt idx="8">
                    <c:v>49.1</c:v>
                  </c:pt>
                </c15:dlblRangeCache>
              </c15:datalabelsRange>
            </c:ext>
            <c:ext xmlns:c16="http://schemas.microsoft.com/office/drawing/2014/chart" uri="{C3380CC4-5D6E-409C-BE32-E72D297353CC}">
              <c16:uniqueId val="{00000009-F387-4005-A3A7-B3767FC3FCAF}"/>
            </c:ext>
          </c:extLst>
        </c:ser>
        <c:ser>
          <c:idx val="1"/>
          <c:order val="1"/>
          <c:tx>
            <c:strRef>
              <c:f>_REGION_OCCIDENTE_!$F$1</c:f>
              <c:strCache>
                <c:ptCount val="1"/>
                <c:pt idx="0">
                  <c:v>NII</c:v>
                </c:pt>
              </c:strCache>
            </c:strRef>
          </c:tx>
          <c:spPr>
            <a:solidFill>
              <a:srgbClr val="B07CAA"/>
            </a:solidFill>
          </c:spPr>
          <c:invertIfNegative val="0"/>
          <c:dLbls>
            <c:dLbl>
              <c:idx val="0"/>
              <c:tx>
                <c:rich>
                  <a:bodyPr/>
                  <a:lstStyle/>
                  <a:p>
                    <a:fld id="{43544846-5CA6-43E5-BD47-AF00D34F24A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F387-4005-A3A7-B3767FC3FCAF}"/>
                </c:ext>
              </c:extLst>
            </c:dLbl>
            <c:dLbl>
              <c:idx val="1"/>
              <c:tx>
                <c:rich>
                  <a:bodyPr/>
                  <a:lstStyle/>
                  <a:p>
                    <a:fld id="{C53A8425-EC89-448C-B658-EE1CB68BDF1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F387-4005-A3A7-B3767FC3FCAF}"/>
                </c:ext>
              </c:extLst>
            </c:dLbl>
            <c:dLbl>
              <c:idx val="2"/>
              <c:tx>
                <c:rich>
                  <a:bodyPr/>
                  <a:lstStyle/>
                  <a:p>
                    <a:fld id="{5269774B-6C78-4A00-B424-D68E1735E5F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F387-4005-A3A7-B3767FC3FCAF}"/>
                </c:ext>
              </c:extLst>
            </c:dLbl>
            <c:dLbl>
              <c:idx val="3"/>
              <c:tx>
                <c:rich>
                  <a:bodyPr/>
                  <a:lstStyle/>
                  <a:p>
                    <a:fld id="{CF2F75CD-AA22-4865-87C7-E589F0AE65E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F387-4005-A3A7-B3767FC3FCAF}"/>
                </c:ext>
              </c:extLst>
            </c:dLbl>
            <c:dLbl>
              <c:idx val="4"/>
              <c:tx>
                <c:rich>
                  <a:bodyPr/>
                  <a:lstStyle/>
                  <a:p>
                    <a:fld id="{0A7912E0-297A-412D-B58D-5C32DBEB9B6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F387-4005-A3A7-B3767FC3FCAF}"/>
                </c:ext>
              </c:extLst>
            </c:dLbl>
            <c:dLbl>
              <c:idx val="5"/>
              <c:tx>
                <c:rich>
                  <a:bodyPr/>
                  <a:lstStyle/>
                  <a:p>
                    <a:fld id="{B70BE43F-CBEB-45FB-B91A-803A108E66A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F387-4005-A3A7-B3767FC3FCAF}"/>
                </c:ext>
              </c:extLst>
            </c:dLbl>
            <c:dLbl>
              <c:idx val="6"/>
              <c:tx>
                <c:rich>
                  <a:bodyPr/>
                  <a:lstStyle/>
                  <a:p>
                    <a:fld id="{ABB3B6B8-B38E-47CF-8EFB-4F5027AE9D9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F387-4005-A3A7-B3767FC3FCAF}"/>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387-4005-A3A7-B3767FC3FCAF}"/>
                </c:ext>
              </c:extLst>
            </c:dLbl>
            <c:dLbl>
              <c:idx val="8"/>
              <c:tx>
                <c:rich>
                  <a:bodyPr/>
                  <a:lstStyle/>
                  <a:p>
                    <a:fld id="{90DD2395-69B7-44CF-9BAC-F3288586259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F387-4005-A3A7-B3767FC3FCA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_REGION_OCCIDENTE_!$B$2:$B$10</c:f>
              <c:strCache>
                <c:ptCount val="9"/>
                <c:pt idx="0">
                  <c:v>Zacatecas</c:v>
                </c:pt>
                <c:pt idx="1">
                  <c:v>Guanajuato</c:v>
                </c:pt>
                <c:pt idx="2">
                  <c:v>Nayarit</c:v>
                </c:pt>
                <c:pt idx="3">
                  <c:v>Jalisco</c:v>
                </c:pt>
                <c:pt idx="4">
                  <c:v>Querétaro</c:v>
                </c:pt>
                <c:pt idx="5">
                  <c:v>Colima</c:v>
                </c:pt>
                <c:pt idx="6">
                  <c:v>Aguascalientes</c:v>
                </c:pt>
                <c:pt idx="8">
                  <c:v>Nacional</c:v>
                </c:pt>
              </c:strCache>
            </c:strRef>
          </c:cat>
          <c:val>
            <c:numRef>
              <c:f>_REGION_OCCIDENTE_!$F$2:$F$10</c:f>
              <c:numCache>
                <c:formatCode>General</c:formatCode>
                <c:ptCount val="9"/>
                <c:pt idx="0">
                  <c:v>32.200000000000003</c:v>
                </c:pt>
                <c:pt idx="1">
                  <c:v>33.5</c:v>
                </c:pt>
                <c:pt idx="2">
                  <c:v>30.5</c:v>
                </c:pt>
                <c:pt idx="3">
                  <c:v>34.1</c:v>
                </c:pt>
                <c:pt idx="4">
                  <c:v>33.5</c:v>
                </c:pt>
                <c:pt idx="5">
                  <c:v>33.4</c:v>
                </c:pt>
                <c:pt idx="6">
                  <c:v>34</c:v>
                </c:pt>
                <c:pt idx="8">
                  <c:v>32.9</c:v>
                </c:pt>
              </c:numCache>
            </c:numRef>
          </c:val>
          <c:extLst>
            <c:ext xmlns:c15="http://schemas.microsoft.com/office/drawing/2012/chart" uri="{02D57815-91ED-43cb-92C2-25804820EDAC}">
              <c15:datalabelsRange>
                <c15:f>_REGION_OCCIDENTE_!$J$2:$J$10</c15:f>
                <c15:dlblRangeCache>
                  <c:ptCount val="9"/>
                  <c:pt idx="0">
                    <c:v>32.2</c:v>
                  </c:pt>
                  <c:pt idx="1">
                    <c:v>33.5</c:v>
                  </c:pt>
                  <c:pt idx="2">
                    <c:v>30.5</c:v>
                  </c:pt>
                  <c:pt idx="3">
                    <c:v>34.1</c:v>
                  </c:pt>
                  <c:pt idx="4">
                    <c:v>33.5</c:v>
                  </c:pt>
                  <c:pt idx="5">
                    <c:v>33.4</c:v>
                  </c:pt>
                  <c:pt idx="6">
                    <c:v>34.0</c:v>
                  </c:pt>
                  <c:pt idx="8">
                    <c:v>32.9</c:v>
                  </c:pt>
                </c15:dlblRangeCache>
              </c15:datalabelsRange>
            </c:ext>
            <c:ext xmlns:c16="http://schemas.microsoft.com/office/drawing/2014/chart" uri="{C3380CC4-5D6E-409C-BE32-E72D297353CC}">
              <c16:uniqueId val="{00000013-F387-4005-A3A7-B3767FC3FCAF}"/>
            </c:ext>
          </c:extLst>
        </c:ser>
        <c:ser>
          <c:idx val="2"/>
          <c:order val="2"/>
          <c:tx>
            <c:strRef>
              <c:f>_REGION_OCCIDENTE_!$G$1</c:f>
              <c:strCache>
                <c:ptCount val="1"/>
                <c:pt idx="0">
                  <c:v>NIII</c:v>
                </c:pt>
              </c:strCache>
            </c:strRef>
          </c:tx>
          <c:spPr>
            <a:solidFill>
              <a:srgbClr val="9A528E"/>
            </a:solidFill>
          </c:spPr>
          <c:invertIfNegative val="0"/>
          <c:dLbls>
            <c:dLbl>
              <c:idx val="0"/>
              <c:tx>
                <c:rich>
                  <a:bodyPr/>
                  <a:lstStyle/>
                  <a:p>
                    <a:fld id="{22920CF3-E549-4B32-8C9F-59BF0D39D30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F387-4005-A3A7-B3767FC3FCAF}"/>
                </c:ext>
              </c:extLst>
            </c:dLbl>
            <c:dLbl>
              <c:idx val="1"/>
              <c:tx>
                <c:rich>
                  <a:bodyPr/>
                  <a:lstStyle/>
                  <a:p>
                    <a:fld id="{4CE1BA52-0E7A-46A0-B398-E7E1DECBFF6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F387-4005-A3A7-B3767FC3FCAF}"/>
                </c:ext>
              </c:extLst>
            </c:dLbl>
            <c:dLbl>
              <c:idx val="2"/>
              <c:tx>
                <c:rich>
                  <a:bodyPr/>
                  <a:lstStyle/>
                  <a:p>
                    <a:fld id="{B4E9A01F-DA4E-4C92-B5E5-3DD37AE95D9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F387-4005-A3A7-B3767FC3FCAF}"/>
                </c:ext>
              </c:extLst>
            </c:dLbl>
            <c:dLbl>
              <c:idx val="3"/>
              <c:tx>
                <c:rich>
                  <a:bodyPr/>
                  <a:lstStyle/>
                  <a:p>
                    <a:fld id="{25A2D442-F5B3-488E-AF93-833D8EBFA39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F387-4005-A3A7-B3767FC3FCAF}"/>
                </c:ext>
              </c:extLst>
            </c:dLbl>
            <c:dLbl>
              <c:idx val="4"/>
              <c:tx>
                <c:rich>
                  <a:bodyPr/>
                  <a:lstStyle/>
                  <a:p>
                    <a:fld id="{59D4898B-95C6-40C1-8B23-1271706244E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F387-4005-A3A7-B3767FC3FCAF}"/>
                </c:ext>
              </c:extLst>
            </c:dLbl>
            <c:dLbl>
              <c:idx val="5"/>
              <c:tx>
                <c:rich>
                  <a:bodyPr/>
                  <a:lstStyle/>
                  <a:p>
                    <a:fld id="{0413B272-C076-41EB-88F8-5807DD85D0A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F387-4005-A3A7-B3767FC3FCAF}"/>
                </c:ext>
              </c:extLst>
            </c:dLbl>
            <c:dLbl>
              <c:idx val="6"/>
              <c:tx>
                <c:rich>
                  <a:bodyPr/>
                  <a:lstStyle/>
                  <a:p>
                    <a:fld id="{FDA8CFFB-B62C-4D52-8B68-0906A04EAB5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F387-4005-A3A7-B3767FC3FCAF}"/>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387-4005-A3A7-B3767FC3FCAF}"/>
                </c:ext>
              </c:extLst>
            </c:dLbl>
            <c:dLbl>
              <c:idx val="8"/>
              <c:tx>
                <c:rich>
                  <a:bodyPr/>
                  <a:lstStyle/>
                  <a:p>
                    <a:fld id="{1007DA7B-FC95-4413-A3F5-2BBF15DF453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F387-4005-A3A7-B3767FC3FCA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_REGION_OCCIDENTE_!$B$2:$B$10</c:f>
              <c:strCache>
                <c:ptCount val="9"/>
                <c:pt idx="0">
                  <c:v>Zacatecas</c:v>
                </c:pt>
                <c:pt idx="1">
                  <c:v>Guanajuato</c:v>
                </c:pt>
                <c:pt idx="2">
                  <c:v>Nayarit</c:v>
                </c:pt>
                <c:pt idx="3">
                  <c:v>Jalisco</c:v>
                </c:pt>
                <c:pt idx="4">
                  <c:v>Querétaro</c:v>
                </c:pt>
                <c:pt idx="5">
                  <c:v>Colima</c:v>
                </c:pt>
                <c:pt idx="6">
                  <c:v>Aguascalientes</c:v>
                </c:pt>
                <c:pt idx="8">
                  <c:v>Nacional</c:v>
                </c:pt>
              </c:strCache>
            </c:strRef>
          </c:cat>
          <c:val>
            <c:numRef>
              <c:f>_REGION_OCCIDENTE_!$G$2:$G$10</c:f>
              <c:numCache>
                <c:formatCode>General</c:formatCode>
                <c:ptCount val="9"/>
                <c:pt idx="0">
                  <c:v>10.7</c:v>
                </c:pt>
                <c:pt idx="1">
                  <c:v>13.9</c:v>
                </c:pt>
                <c:pt idx="2">
                  <c:v>16.899999999999999</c:v>
                </c:pt>
                <c:pt idx="3">
                  <c:v>17.600000000000001</c:v>
                </c:pt>
                <c:pt idx="4">
                  <c:v>18.100000000000001</c:v>
                </c:pt>
                <c:pt idx="5">
                  <c:v>18.100000000000001</c:v>
                </c:pt>
                <c:pt idx="6">
                  <c:v>19.100000000000001</c:v>
                </c:pt>
                <c:pt idx="8">
                  <c:v>15.1</c:v>
                </c:pt>
              </c:numCache>
            </c:numRef>
          </c:val>
          <c:extLst>
            <c:ext xmlns:c15="http://schemas.microsoft.com/office/drawing/2012/chart" uri="{02D57815-91ED-43cb-92C2-25804820EDAC}">
              <c15:datalabelsRange>
                <c15:f>_REGION_OCCIDENTE_!$K$2:$K$10</c15:f>
                <c15:dlblRangeCache>
                  <c:ptCount val="9"/>
                  <c:pt idx="0">
                    <c:v>10.7</c:v>
                  </c:pt>
                  <c:pt idx="1">
                    <c:v>13.9</c:v>
                  </c:pt>
                  <c:pt idx="2">
                    <c:v>16.9</c:v>
                  </c:pt>
                  <c:pt idx="3">
                    <c:v>17.6</c:v>
                  </c:pt>
                  <c:pt idx="4">
                    <c:v>18.1</c:v>
                  </c:pt>
                  <c:pt idx="5">
                    <c:v>18.1</c:v>
                  </c:pt>
                  <c:pt idx="6">
                    <c:v>19.1</c:v>
                  </c:pt>
                  <c:pt idx="8">
                    <c:v>15.1</c:v>
                  </c:pt>
                </c15:dlblRangeCache>
              </c15:datalabelsRange>
            </c:ext>
            <c:ext xmlns:c16="http://schemas.microsoft.com/office/drawing/2014/chart" uri="{C3380CC4-5D6E-409C-BE32-E72D297353CC}">
              <c16:uniqueId val="{0000001D-F387-4005-A3A7-B3767FC3FCAF}"/>
            </c:ext>
          </c:extLst>
        </c:ser>
        <c:ser>
          <c:idx val="3"/>
          <c:order val="3"/>
          <c:tx>
            <c:strRef>
              <c:f>_REGION_OCCIDENTE_!$H$1</c:f>
              <c:strCache>
                <c:ptCount val="1"/>
                <c:pt idx="0">
                  <c:v>NIV</c:v>
                </c:pt>
              </c:strCache>
            </c:strRef>
          </c:tx>
          <c:spPr>
            <a:solidFill>
              <a:srgbClr val="862A77"/>
            </a:solidFill>
          </c:spPr>
          <c:invertIfNegative val="0"/>
          <c:dLbls>
            <c:dLbl>
              <c:idx val="0"/>
              <c:layout>
                <c:manualLayout>
                  <c:x val="4.446778711484594E-2"/>
                  <c:y val="0"/>
                </c:manualLayout>
              </c:layout>
              <c:tx>
                <c:rich>
                  <a:bodyPr/>
                  <a:lstStyle/>
                  <a:p>
                    <a:fld id="{10737395-6506-46EC-B8CA-B84BAA2D827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F387-4005-A3A7-B3767FC3FCAF}"/>
                </c:ext>
              </c:extLst>
            </c:dLbl>
            <c:dLbl>
              <c:idx val="1"/>
              <c:layout>
                <c:manualLayout>
                  <c:x val="3.2609710550886913E-2"/>
                  <c:y val="-1.182361586704599E-16"/>
                </c:manualLayout>
              </c:layout>
              <c:tx>
                <c:rich>
                  <a:bodyPr/>
                  <a:lstStyle/>
                  <a:p>
                    <a:fld id="{74EE36C7-3790-4EB0-BEEC-D33B82A608E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F387-4005-A3A7-B3767FC3FCAF}"/>
                </c:ext>
              </c:extLst>
            </c:dLbl>
            <c:dLbl>
              <c:idx val="2"/>
              <c:layout>
                <c:manualLayout>
                  <c:x val="3.5574229691876645E-2"/>
                  <c:y val="0"/>
                </c:manualLayout>
              </c:layout>
              <c:tx>
                <c:rich>
                  <a:bodyPr/>
                  <a:lstStyle/>
                  <a:p>
                    <a:fld id="{8D93B898-D92F-4994-83AF-E480C067B61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F387-4005-A3A7-B3767FC3FCAF}"/>
                </c:ext>
              </c:extLst>
            </c:dLbl>
            <c:dLbl>
              <c:idx val="3"/>
              <c:layout>
                <c:manualLayout>
                  <c:x val="3.5574229691876749E-2"/>
                  <c:y val="-1.182361586704599E-16"/>
                </c:manualLayout>
              </c:layout>
              <c:tx>
                <c:rich>
                  <a:bodyPr/>
                  <a:lstStyle/>
                  <a:p>
                    <a:fld id="{34E28D3B-6712-4864-A1E2-8ADB4B1192D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1-F387-4005-A3A7-B3767FC3FCAF}"/>
                </c:ext>
              </c:extLst>
            </c:dLbl>
            <c:dLbl>
              <c:idx val="4"/>
              <c:layout>
                <c:manualLayout>
                  <c:x val="3.5574229691876749E-2"/>
                  <c:y val="-5.9118079335229948E-17"/>
                </c:manualLayout>
              </c:layout>
              <c:tx>
                <c:rich>
                  <a:bodyPr/>
                  <a:lstStyle/>
                  <a:p>
                    <a:fld id="{60ADF552-DD2D-4C83-95D5-3F9DEF5F479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2-F387-4005-A3A7-B3767FC3FCAF}"/>
                </c:ext>
              </c:extLst>
            </c:dLbl>
            <c:dLbl>
              <c:idx val="5"/>
              <c:layout>
                <c:manualLayout>
                  <c:x val="3.2609710550886913E-2"/>
                  <c:y val="-5.9118079335229948E-17"/>
                </c:manualLayout>
              </c:layout>
              <c:tx>
                <c:rich>
                  <a:bodyPr/>
                  <a:lstStyle/>
                  <a:p>
                    <a:fld id="{C39423CC-463A-481A-97F2-CF5A42FCF78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3-F387-4005-A3A7-B3767FC3FCAF}"/>
                </c:ext>
              </c:extLst>
            </c:dLbl>
            <c:dLbl>
              <c:idx val="6"/>
              <c:layout>
                <c:manualLayout>
                  <c:x val="2.9645191409897291E-2"/>
                  <c:y val="0"/>
                </c:manualLayout>
              </c:layout>
              <c:tx>
                <c:rich>
                  <a:bodyPr/>
                  <a:lstStyle/>
                  <a:p>
                    <a:fld id="{B4CED105-12A3-4C52-8CDB-5354152EE73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4-F387-4005-A3A7-B3767FC3FCAF}"/>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F387-4005-A3A7-B3767FC3FCAF}"/>
                </c:ext>
              </c:extLst>
            </c:dLbl>
            <c:dLbl>
              <c:idx val="8"/>
              <c:layout>
                <c:manualLayout>
                  <c:x val="3.5574229691876749E-2"/>
                  <c:y val="0"/>
                </c:manualLayout>
              </c:layout>
              <c:tx>
                <c:rich>
                  <a:bodyPr/>
                  <a:lstStyle/>
                  <a:p>
                    <a:fld id="{FB2CBB28-C5F3-41ED-AD4D-CDAD6A65A60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6-F387-4005-A3A7-B3767FC3FCAF}"/>
                </c:ext>
              </c:extLst>
            </c:dLbl>
            <c:dLbl>
              <c:idx val="9"/>
              <c:layout>
                <c:manualLayout>
                  <c:x val="3.2609710550886913E-2"/>
                  <c:y val="0"/>
                </c:manualLayout>
              </c:layout>
              <c:tx>
                <c:rich>
                  <a:bodyPr/>
                  <a:lstStyle/>
                  <a:p>
                    <a:fld id="{56E4E476-A91F-4629-B86F-F178C18FF37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7-F387-4005-A3A7-B3767FC3FCAF}"/>
                </c:ext>
              </c:extLst>
            </c:dLbl>
            <c:spPr>
              <a:noFill/>
              <a:ln>
                <a:noFill/>
              </a:ln>
              <a:effectLst/>
            </c:spPr>
            <c:txPr>
              <a:bodyPr wrap="square" lIns="38100" tIns="19050" rIns="38100" bIns="19050" anchor="ctr">
                <a:spAutoFit/>
              </a:bodyPr>
              <a:lstStyle/>
              <a:p>
                <a:pPr>
                  <a:defRPr b="1">
                    <a:solidFill>
                      <a:srgbClr val="9A2A77"/>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_REGION_OCCIDENTE_!$B$2:$B$10</c:f>
              <c:strCache>
                <c:ptCount val="9"/>
                <c:pt idx="0">
                  <c:v>Zacatecas</c:v>
                </c:pt>
                <c:pt idx="1">
                  <c:v>Guanajuato</c:v>
                </c:pt>
                <c:pt idx="2">
                  <c:v>Nayarit</c:v>
                </c:pt>
                <c:pt idx="3">
                  <c:v>Jalisco</c:v>
                </c:pt>
                <c:pt idx="4">
                  <c:v>Querétaro</c:v>
                </c:pt>
                <c:pt idx="5">
                  <c:v>Colima</c:v>
                </c:pt>
                <c:pt idx="6">
                  <c:v>Aguascalientes</c:v>
                </c:pt>
                <c:pt idx="8">
                  <c:v>Nacional</c:v>
                </c:pt>
              </c:strCache>
            </c:strRef>
          </c:cat>
          <c:val>
            <c:numRef>
              <c:f>_REGION_OCCIDENTE_!$H$2:$H$10</c:f>
              <c:numCache>
                <c:formatCode>General</c:formatCode>
                <c:ptCount val="9"/>
                <c:pt idx="0">
                  <c:v>1.4</c:v>
                </c:pt>
                <c:pt idx="1">
                  <c:v>2.2000000000000002</c:v>
                </c:pt>
                <c:pt idx="2">
                  <c:v>3.6</c:v>
                </c:pt>
                <c:pt idx="3">
                  <c:v>3.8</c:v>
                </c:pt>
                <c:pt idx="4">
                  <c:v>4.7</c:v>
                </c:pt>
                <c:pt idx="5">
                  <c:v>5</c:v>
                </c:pt>
                <c:pt idx="6">
                  <c:v>4.4000000000000004</c:v>
                </c:pt>
                <c:pt idx="8">
                  <c:v>2.8</c:v>
                </c:pt>
              </c:numCache>
            </c:numRef>
          </c:val>
          <c:extLst>
            <c:ext xmlns:c15="http://schemas.microsoft.com/office/drawing/2012/chart" uri="{02D57815-91ED-43cb-92C2-25804820EDAC}">
              <c15:datalabelsRange>
                <c15:f>_REGION_OCCIDENTE_!$L$2:$L$10</c15:f>
                <c15:dlblRangeCache>
                  <c:ptCount val="9"/>
                  <c:pt idx="0">
                    <c:v>1.4˟</c:v>
                  </c:pt>
                  <c:pt idx="1">
                    <c:v>2.2</c:v>
                  </c:pt>
                  <c:pt idx="2">
                    <c:v>3.6˟</c:v>
                  </c:pt>
                  <c:pt idx="3">
                    <c:v>3.8</c:v>
                  </c:pt>
                  <c:pt idx="4">
                    <c:v>4.7</c:v>
                  </c:pt>
                  <c:pt idx="5">
                    <c:v>5.0</c:v>
                  </c:pt>
                  <c:pt idx="6">
                    <c:v>4.4</c:v>
                  </c:pt>
                  <c:pt idx="8">
                    <c:v>2.8</c:v>
                  </c:pt>
                </c15:dlblRangeCache>
              </c15:datalabelsRange>
            </c:ext>
            <c:ext xmlns:c16="http://schemas.microsoft.com/office/drawing/2014/chart" uri="{C3380CC4-5D6E-409C-BE32-E72D297353CC}">
              <c16:uniqueId val="{00000028-F387-4005-A3A7-B3767FC3FCAF}"/>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_REGION_OCCIDENTE_!$E$23</c:f>
              <c:strCache>
                <c:ptCount val="1"/>
                <c:pt idx="0">
                  <c:v>NI</c:v>
                </c:pt>
              </c:strCache>
            </c:strRef>
          </c:tx>
          <c:spPr>
            <a:solidFill>
              <a:srgbClr val="C8A8C8"/>
            </a:solidFill>
          </c:spPr>
          <c:invertIfNegative val="0"/>
          <c:dLbls>
            <c:dLbl>
              <c:idx val="0"/>
              <c:tx>
                <c:rich>
                  <a:bodyPr/>
                  <a:lstStyle/>
                  <a:p>
                    <a:fld id="{01FCE019-730F-4156-89D2-5C7995FB5C3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679F-4142-B7BA-126DC5C165B3}"/>
                </c:ext>
              </c:extLst>
            </c:dLbl>
            <c:dLbl>
              <c:idx val="1"/>
              <c:tx>
                <c:rich>
                  <a:bodyPr/>
                  <a:lstStyle/>
                  <a:p>
                    <a:fld id="{66F275B3-5909-4E6A-9200-91AFDB24BC0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79F-4142-B7BA-126DC5C165B3}"/>
                </c:ext>
              </c:extLst>
            </c:dLbl>
            <c:dLbl>
              <c:idx val="2"/>
              <c:tx>
                <c:rich>
                  <a:bodyPr/>
                  <a:lstStyle/>
                  <a:p>
                    <a:fld id="{75E759D7-ABE5-46D2-95FC-82BFDF7FAFC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79F-4142-B7BA-126DC5C165B3}"/>
                </c:ext>
              </c:extLst>
            </c:dLbl>
            <c:dLbl>
              <c:idx val="3"/>
              <c:tx>
                <c:rich>
                  <a:bodyPr/>
                  <a:lstStyle/>
                  <a:p>
                    <a:fld id="{8A546CD7-F591-4162-B63A-0F76F38E629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79F-4142-B7BA-126DC5C165B3}"/>
                </c:ext>
              </c:extLst>
            </c:dLbl>
            <c:dLbl>
              <c:idx val="4"/>
              <c:tx>
                <c:rich>
                  <a:bodyPr/>
                  <a:lstStyle/>
                  <a:p>
                    <a:fld id="{E6C38A51-2A7A-494E-87B5-5ABCC65D1A8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79F-4142-B7BA-126DC5C165B3}"/>
                </c:ext>
              </c:extLst>
            </c:dLbl>
            <c:dLbl>
              <c:idx val="5"/>
              <c:tx>
                <c:rich>
                  <a:bodyPr/>
                  <a:lstStyle/>
                  <a:p>
                    <a:fld id="{01D8AA57-02C7-44ED-9DA6-4B07B238E98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79F-4142-B7BA-126DC5C165B3}"/>
                </c:ext>
              </c:extLst>
            </c:dLbl>
            <c:dLbl>
              <c:idx val="6"/>
              <c:tx>
                <c:rich>
                  <a:bodyPr/>
                  <a:lstStyle/>
                  <a:p>
                    <a:fld id="{FBB7C8DE-1353-4A66-B8A7-C893D590152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679F-4142-B7BA-126DC5C165B3}"/>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79F-4142-B7BA-126DC5C165B3}"/>
                </c:ext>
              </c:extLst>
            </c:dLbl>
            <c:dLbl>
              <c:idx val="8"/>
              <c:tx>
                <c:rich>
                  <a:bodyPr/>
                  <a:lstStyle/>
                  <a:p>
                    <a:fld id="{0D8551FA-9AB7-4676-8A90-7CDE493420E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679F-4142-B7BA-126DC5C165B3}"/>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_REGION_OCCIDENTE_!$B$24:$B$32</c:f>
              <c:strCache>
                <c:ptCount val="9"/>
                <c:pt idx="0">
                  <c:v>Zacatecas</c:v>
                </c:pt>
                <c:pt idx="1">
                  <c:v>Guanajuato</c:v>
                </c:pt>
                <c:pt idx="2">
                  <c:v>Nayarit</c:v>
                </c:pt>
                <c:pt idx="3">
                  <c:v>Querétaro</c:v>
                </c:pt>
                <c:pt idx="4">
                  <c:v>Colima</c:v>
                </c:pt>
                <c:pt idx="5">
                  <c:v>Aguascalientes</c:v>
                </c:pt>
                <c:pt idx="6">
                  <c:v>Jalisco</c:v>
                </c:pt>
                <c:pt idx="8">
                  <c:v>Nacional</c:v>
                </c:pt>
              </c:strCache>
            </c:strRef>
          </c:cat>
          <c:val>
            <c:numRef>
              <c:f>_REGION_OCCIDENTE_!$E$24:$E$32</c:f>
              <c:numCache>
                <c:formatCode>General</c:formatCode>
                <c:ptCount val="9"/>
                <c:pt idx="0">
                  <c:v>-63.4</c:v>
                </c:pt>
                <c:pt idx="1">
                  <c:v>-61.6</c:v>
                </c:pt>
                <c:pt idx="2">
                  <c:v>-57.5</c:v>
                </c:pt>
                <c:pt idx="3">
                  <c:v>-53</c:v>
                </c:pt>
                <c:pt idx="4">
                  <c:v>-52.9</c:v>
                </c:pt>
                <c:pt idx="5">
                  <c:v>-48.1</c:v>
                </c:pt>
                <c:pt idx="6">
                  <c:v>-47.6</c:v>
                </c:pt>
                <c:pt idx="8">
                  <c:v>-59.1</c:v>
                </c:pt>
              </c:numCache>
            </c:numRef>
          </c:val>
          <c:extLst>
            <c:ext xmlns:c15="http://schemas.microsoft.com/office/drawing/2012/chart" uri="{02D57815-91ED-43cb-92C2-25804820EDAC}">
              <c15:datalabelsRange>
                <c15:f>_REGION_OCCIDENTE_!$I$24:$I$32</c15:f>
                <c15:dlblRangeCache>
                  <c:ptCount val="9"/>
                  <c:pt idx="0">
                    <c:v>63.4</c:v>
                  </c:pt>
                  <c:pt idx="1">
                    <c:v>61.6</c:v>
                  </c:pt>
                  <c:pt idx="2">
                    <c:v>57.5</c:v>
                  </c:pt>
                  <c:pt idx="3">
                    <c:v>53.0</c:v>
                  </c:pt>
                  <c:pt idx="4">
                    <c:v>52.9</c:v>
                  </c:pt>
                  <c:pt idx="5">
                    <c:v>48.1</c:v>
                  </c:pt>
                  <c:pt idx="6">
                    <c:v>47.6</c:v>
                  </c:pt>
                  <c:pt idx="8">
                    <c:v>59.1</c:v>
                  </c:pt>
                </c15:dlblRangeCache>
              </c15:datalabelsRange>
            </c:ext>
            <c:ext xmlns:c16="http://schemas.microsoft.com/office/drawing/2014/chart" uri="{C3380CC4-5D6E-409C-BE32-E72D297353CC}">
              <c16:uniqueId val="{00000009-679F-4142-B7BA-126DC5C165B3}"/>
            </c:ext>
          </c:extLst>
        </c:ser>
        <c:ser>
          <c:idx val="1"/>
          <c:order val="1"/>
          <c:tx>
            <c:strRef>
              <c:f>_REGION_OCCIDENTE_!$F$23</c:f>
              <c:strCache>
                <c:ptCount val="1"/>
                <c:pt idx="0">
                  <c:v>NII</c:v>
                </c:pt>
              </c:strCache>
            </c:strRef>
          </c:tx>
          <c:spPr>
            <a:solidFill>
              <a:srgbClr val="B07CAA"/>
            </a:solidFill>
          </c:spPr>
          <c:invertIfNegative val="0"/>
          <c:dLbls>
            <c:dLbl>
              <c:idx val="0"/>
              <c:tx>
                <c:rich>
                  <a:bodyPr/>
                  <a:lstStyle/>
                  <a:p>
                    <a:fld id="{F3F57E64-A84F-408F-AC6B-0E9F98D4A39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679F-4142-B7BA-126DC5C165B3}"/>
                </c:ext>
              </c:extLst>
            </c:dLbl>
            <c:dLbl>
              <c:idx val="1"/>
              <c:tx>
                <c:rich>
                  <a:bodyPr/>
                  <a:lstStyle/>
                  <a:p>
                    <a:fld id="{BE561C66-527E-44FB-8389-7C568B6DFC8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679F-4142-B7BA-126DC5C165B3}"/>
                </c:ext>
              </c:extLst>
            </c:dLbl>
            <c:dLbl>
              <c:idx val="2"/>
              <c:tx>
                <c:rich>
                  <a:bodyPr/>
                  <a:lstStyle/>
                  <a:p>
                    <a:fld id="{7C9DF55D-0992-449A-9651-E64AAC9B681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679F-4142-B7BA-126DC5C165B3}"/>
                </c:ext>
              </c:extLst>
            </c:dLbl>
            <c:dLbl>
              <c:idx val="3"/>
              <c:tx>
                <c:rich>
                  <a:bodyPr/>
                  <a:lstStyle/>
                  <a:p>
                    <a:fld id="{1EC0AAC4-8D95-48DB-B213-833EEB72757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679F-4142-B7BA-126DC5C165B3}"/>
                </c:ext>
              </c:extLst>
            </c:dLbl>
            <c:dLbl>
              <c:idx val="4"/>
              <c:tx>
                <c:rich>
                  <a:bodyPr/>
                  <a:lstStyle/>
                  <a:p>
                    <a:fld id="{DF7B789D-F3BD-439F-A1CE-E83EAAD874C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679F-4142-B7BA-126DC5C165B3}"/>
                </c:ext>
              </c:extLst>
            </c:dLbl>
            <c:dLbl>
              <c:idx val="5"/>
              <c:tx>
                <c:rich>
                  <a:bodyPr/>
                  <a:lstStyle/>
                  <a:p>
                    <a:fld id="{A917A80F-D7F3-4C9B-98A4-1E0F49356E8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679F-4142-B7BA-126DC5C165B3}"/>
                </c:ext>
              </c:extLst>
            </c:dLbl>
            <c:dLbl>
              <c:idx val="6"/>
              <c:tx>
                <c:rich>
                  <a:bodyPr/>
                  <a:lstStyle/>
                  <a:p>
                    <a:fld id="{95247132-6E8C-4776-BCAC-A647130E05A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679F-4142-B7BA-126DC5C165B3}"/>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79F-4142-B7BA-126DC5C165B3}"/>
                </c:ext>
              </c:extLst>
            </c:dLbl>
            <c:dLbl>
              <c:idx val="8"/>
              <c:tx>
                <c:rich>
                  <a:bodyPr/>
                  <a:lstStyle/>
                  <a:p>
                    <a:fld id="{B3327677-BEBA-4709-855D-590984FA7B5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679F-4142-B7BA-126DC5C165B3}"/>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_REGION_OCCIDENTE_!$B$24:$B$32</c:f>
              <c:strCache>
                <c:ptCount val="9"/>
                <c:pt idx="0">
                  <c:v>Zacatecas</c:v>
                </c:pt>
                <c:pt idx="1">
                  <c:v>Guanajuato</c:v>
                </c:pt>
                <c:pt idx="2">
                  <c:v>Nayarit</c:v>
                </c:pt>
                <c:pt idx="3">
                  <c:v>Querétaro</c:v>
                </c:pt>
                <c:pt idx="4">
                  <c:v>Colima</c:v>
                </c:pt>
                <c:pt idx="5">
                  <c:v>Aguascalientes</c:v>
                </c:pt>
                <c:pt idx="6">
                  <c:v>Jalisco</c:v>
                </c:pt>
                <c:pt idx="8">
                  <c:v>Nacional</c:v>
                </c:pt>
              </c:strCache>
            </c:strRef>
          </c:cat>
          <c:val>
            <c:numRef>
              <c:f>_REGION_OCCIDENTE_!$F$24:$F$32</c:f>
              <c:numCache>
                <c:formatCode>General</c:formatCode>
                <c:ptCount val="9"/>
                <c:pt idx="0">
                  <c:v>17.7</c:v>
                </c:pt>
                <c:pt idx="1">
                  <c:v>18.2</c:v>
                </c:pt>
                <c:pt idx="2">
                  <c:v>17.3</c:v>
                </c:pt>
                <c:pt idx="3">
                  <c:v>19.600000000000001</c:v>
                </c:pt>
                <c:pt idx="4">
                  <c:v>18.7</c:v>
                </c:pt>
                <c:pt idx="5">
                  <c:v>19.7</c:v>
                </c:pt>
                <c:pt idx="6">
                  <c:v>19.3</c:v>
                </c:pt>
                <c:pt idx="8">
                  <c:v>17.899999999999999</c:v>
                </c:pt>
              </c:numCache>
            </c:numRef>
          </c:val>
          <c:extLst>
            <c:ext xmlns:c15="http://schemas.microsoft.com/office/drawing/2012/chart" uri="{02D57815-91ED-43cb-92C2-25804820EDAC}">
              <c15:datalabelsRange>
                <c15:f>_REGION_OCCIDENTE_!$J$24:$J$32</c15:f>
                <c15:dlblRangeCache>
                  <c:ptCount val="9"/>
                  <c:pt idx="0">
                    <c:v>17.7</c:v>
                  </c:pt>
                  <c:pt idx="1">
                    <c:v>18.2</c:v>
                  </c:pt>
                  <c:pt idx="2">
                    <c:v>17.3</c:v>
                  </c:pt>
                  <c:pt idx="3">
                    <c:v>19.6</c:v>
                  </c:pt>
                  <c:pt idx="4">
                    <c:v>18.7</c:v>
                  </c:pt>
                  <c:pt idx="5">
                    <c:v>19.7</c:v>
                  </c:pt>
                  <c:pt idx="6">
                    <c:v>19.3</c:v>
                  </c:pt>
                  <c:pt idx="8">
                    <c:v>17.9</c:v>
                  </c:pt>
                </c15:dlblRangeCache>
              </c15:datalabelsRange>
            </c:ext>
            <c:ext xmlns:c16="http://schemas.microsoft.com/office/drawing/2014/chart" uri="{C3380CC4-5D6E-409C-BE32-E72D297353CC}">
              <c16:uniqueId val="{00000013-679F-4142-B7BA-126DC5C165B3}"/>
            </c:ext>
          </c:extLst>
        </c:ser>
        <c:ser>
          <c:idx val="2"/>
          <c:order val="2"/>
          <c:tx>
            <c:strRef>
              <c:f>_REGION_OCCIDENTE_!$G$23</c:f>
              <c:strCache>
                <c:ptCount val="1"/>
                <c:pt idx="0">
                  <c:v>NIII</c:v>
                </c:pt>
              </c:strCache>
            </c:strRef>
          </c:tx>
          <c:spPr>
            <a:solidFill>
              <a:srgbClr val="9A528E"/>
            </a:solidFill>
          </c:spPr>
          <c:invertIfNegative val="0"/>
          <c:dLbls>
            <c:dLbl>
              <c:idx val="0"/>
              <c:tx>
                <c:rich>
                  <a:bodyPr/>
                  <a:lstStyle/>
                  <a:p>
                    <a:fld id="{CCC5E5BC-456A-4625-BAE7-B68437D4E02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679F-4142-B7BA-126DC5C165B3}"/>
                </c:ext>
              </c:extLst>
            </c:dLbl>
            <c:dLbl>
              <c:idx val="1"/>
              <c:tx>
                <c:rich>
                  <a:bodyPr/>
                  <a:lstStyle/>
                  <a:p>
                    <a:fld id="{F0FF72F4-4DF2-4EE2-90E8-003544F7387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679F-4142-B7BA-126DC5C165B3}"/>
                </c:ext>
              </c:extLst>
            </c:dLbl>
            <c:dLbl>
              <c:idx val="2"/>
              <c:tx>
                <c:rich>
                  <a:bodyPr/>
                  <a:lstStyle/>
                  <a:p>
                    <a:fld id="{F6D40F18-3A8E-4DA6-9A22-AAD484E0EA2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679F-4142-B7BA-126DC5C165B3}"/>
                </c:ext>
              </c:extLst>
            </c:dLbl>
            <c:dLbl>
              <c:idx val="3"/>
              <c:tx>
                <c:rich>
                  <a:bodyPr/>
                  <a:lstStyle/>
                  <a:p>
                    <a:fld id="{9EA18F3F-CF05-4434-90D7-F74090C6E7A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679F-4142-B7BA-126DC5C165B3}"/>
                </c:ext>
              </c:extLst>
            </c:dLbl>
            <c:dLbl>
              <c:idx val="4"/>
              <c:tx>
                <c:rich>
                  <a:bodyPr/>
                  <a:lstStyle/>
                  <a:p>
                    <a:fld id="{9B5CA58E-B269-4DEE-AEAC-267D8F70603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679F-4142-B7BA-126DC5C165B3}"/>
                </c:ext>
              </c:extLst>
            </c:dLbl>
            <c:dLbl>
              <c:idx val="5"/>
              <c:tx>
                <c:rich>
                  <a:bodyPr/>
                  <a:lstStyle/>
                  <a:p>
                    <a:fld id="{48DFAA6D-14FC-4C29-B125-8410641EB4E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679F-4142-B7BA-126DC5C165B3}"/>
                </c:ext>
              </c:extLst>
            </c:dLbl>
            <c:dLbl>
              <c:idx val="6"/>
              <c:tx>
                <c:rich>
                  <a:bodyPr/>
                  <a:lstStyle/>
                  <a:p>
                    <a:fld id="{0B847A0D-D48F-44AB-B4BA-BE0088CD1D1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679F-4142-B7BA-126DC5C165B3}"/>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679F-4142-B7BA-126DC5C165B3}"/>
                </c:ext>
              </c:extLst>
            </c:dLbl>
            <c:dLbl>
              <c:idx val="8"/>
              <c:tx>
                <c:rich>
                  <a:bodyPr/>
                  <a:lstStyle/>
                  <a:p>
                    <a:fld id="{D66B04DE-A8AD-4965-ADE7-BE793B13E63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679F-4142-B7BA-126DC5C165B3}"/>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_REGION_OCCIDENTE_!$B$24:$B$32</c:f>
              <c:strCache>
                <c:ptCount val="9"/>
                <c:pt idx="0">
                  <c:v>Zacatecas</c:v>
                </c:pt>
                <c:pt idx="1">
                  <c:v>Guanajuato</c:v>
                </c:pt>
                <c:pt idx="2">
                  <c:v>Nayarit</c:v>
                </c:pt>
                <c:pt idx="3">
                  <c:v>Querétaro</c:v>
                </c:pt>
                <c:pt idx="4">
                  <c:v>Colima</c:v>
                </c:pt>
                <c:pt idx="5">
                  <c:v>Aguascalientes</c:v>
                </c:pt>
                <c:pt idx="6">
                  <c:v>Jalisco</c:v>
                </c:pt>
                <c:pt idx="8">
                  <c:v>Nacional</c:v>
                </c:pt>
              </c:strCache>
            </c:strRef>
          </c:cat>
          <c:val>
            <c:numRef>
              <c:f>_REGION_OCCIDENTE_!$G$24:$G$32</c:f>
              <c:numCache>
                <c:formatCode>General</c:formatCode>
                <c:ptCount val="9"/>
                <c:pt idx="0">
                  <c:v>13.7</c:v>
                </c:pt>
                <c:pt idx="1">
                  <c:v>13.9</c:v>
                </c:pt>
                <c:pt idx="2">
                  <c:v>15.1</c:v>
                </c:pt>
                <c:pt idx="3">
                  <c:v>16.7</c:v>
                </c:pt>
                <c:pt idx="4">
                  <c:v>16.2</c:v>
                </c:pt>
                <c:pt idx="5">
                  <c:v>18.8</c:v>
                </c:pt>
                <c:pt idx="6">
                  <c:v>19.3</c:v>
                </c:pt>
                <c:pt idx="8">
                  <c:v>14.8</c:v>
                </c:pt>
              </c:numCache>
            </c:numRef>
          </c:val>
          <c:extLst>
            <c:ext xmlns:c15="http://schemas.microsoft.com/office/drawing/2012/chart" uri="{02D57815-91ED-43cb-92C2-25804820EDAC}">
              <c15:datalabelsRange>
                <c15:f>_REGION_OCCIDENTE_!$K$24:$K$32</c15:f>
                <c15:dlblRangeCache>
                  <c:ptCount val="9"/>
                  <c:pt idx="0">
                    <c:v>13.7</c:v>
                  </c:pt>
                  <c:pt idx="1">
                    <c:v>13.9</c:v>
                  </c:pt>
                  <c:pt idx="2">
                    <c:v>15.1</c:v>
                  </c:pt>
                  <c:pt idx="3">
                    <c:v>16.7</c:v>
                  </c:pt>
                  <c:pt idx="4">
                    <c:v>16.2</c:v>
                  </c:pt>
                  <c:pt idx="5">
                    <c:v>18.8</c:v>
                  </c:pt>
                  <c:pt idx="6">
                    <c:v>19.3</c:v>
                  </c:pt>
                  <c:pt idx="8">
                    <c:v>14.8</c:v>
                  </c:pt>
                </c15:dlblRangeCache>
              </c15:datalabelsRange>
            </c:ext>
            <c:ext xmlns:c16="http://schemas.microsoft.com/office/drawing/2014/chart" uri="{C3380CC4-5D6E-409C-BE32-E72D297353CC}">
              <c16:uniqueId val="{0000001D-679F-4142-B7BA-126DC5C165B3}"/>
            </c:ext>
          </c:extLst>
        </c:ser>
        <c:ser>
          <c:idx val="3"/>
          <c:order val="3"/>
          <c:tx>
            <c:strRef>
              <c:f>_REGION_OCCIDENTE_!$H$23</c:f>
              <c:strCache>
                <c:ptCount val="1"/>
                <c:pt idx="0">
                  <c:v>NIV</c:v>
                </c:pt>
              </c:strCache>
            </c:strRef>
          </c:tx>
          <c:spPr>
            <a:solidFill>
              <a:srgbClr val="862A77"/>
            </a:solidFill>
          </c:spPr>
          <c:invertIfNegative val="0"/>
          <c:dLbls>
            <c:dLbl>
              <c:idx val="0"/>
              <c:layout>
                <c:manualLayout>
                  <c:x val="4.7432306255835666E-2"/>
                  <c:y val="0"/>
                </c:manualLayout>
              </c:layout>
              <c:tx>
                <c:rich>
                  <a:bodyPr wrap="square" lIns="38100" tIns="19050" rIns="38100" bIns="19050" anchor="ctr">
                    <a:spAutoFit/>
                  </a:bodyPr>
                  <a:lstStyle/>
                  <a:p>
                    <a:pPr>
                      <a:defRPr b="1">
                        <a:solidFill>
                          <a:srgbClr val="9A2A77"/>
                        </a:solidFill>
                      </a:defRPr>
                    </a:pPr>
                    <a:fld id="{AA8E3F7D-DA9E-4B6F-8DEE-FCDED3FC5437}"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679F-4142-B7BA-126DC5C165B3}"/>
                </c:ext>
              </c:extLst>
            </c:dLbl>
            <c:dLbl>
              <c:idx val="1"/>
              <c:layout>
                <c:manualLayout>
                  <c:x val="3.8538748832866482E-2"/>
                  <c:y val="-1.182361586704599E-16"/>
                </c:manualLayout>
              </c:layout>
              <c:tx>
                <c:rich>
                  <a:bodyPr wrap="square" lIns="38100" tIns="19050" rIns="38100" bIns="19050" anchor="ctr">
                    <a:spAutoFit/>
                  </a:bodyPr>
                  <a:lstStyle/>
                  <a:p>
                    <a:pPr>
                      <a:defRPr b="1">
                        <a:solidFill>
                          <a:srgbClr val="9A2A77"/>
                        </a:solidFill>
                      </a:defRPr>
                    </a:pPr>
                    <a:fld id="{8DD10366-BE98-4435-9587-D3A4CDDD4749}"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679F-4142-B7BA-126DC5C165B3}"/>
                </c:ext>
              </c:extLst>
            </c:dLbl>
            <c:dLbl>
              <c:idx val="2"/>
              <c:tx>
                <c:rich>
                  <a:bodyPr/>
                  <a:lstStyle/>
                  <a:p>
                    <a:fld id="{7A873017-F742-46F6-9350-A3F1C31D8BD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679F-4142-B7BA-126DC5C165B3}"/>
                </c:ext>
              </c:extLst>
            </c:dLbl>
            <c:dLbl>
              <c:idx val="3"/>
              <c:tx>
                <c:rich>
                  <a:bodyPr/>
                  <a:lstStyle/>
                  <a:p>
                    <a:fld id="{42EFA6B0-0B3B-469C-A4AD-F1122F364EB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679F-4142-B7BA-126DC5C165B3}"/>
                </c:ext>
              </c:extLst>
            </c:dLbl>
            <c:dLbl>
              <c:idx val="4"/>
              <c:tx>
                <c:rich>
                  <a:bodyPr/>
                  <a:lstStyle/>
                  <a:p>
                    <a:fld id="{B86E90B9-EB4F-4124-85A6-C2E860D532F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679F-4142-B7BA-126DC5C165B3}"/>
                </c:ext>
              </c:extLst>
            </c:dLbl>
            <c:dLbl>
              <c:idx val="5"/>
              <c:tx>
                <c:rich>
                  <a:bodyPr/>
                  <a:lstStyle/>
                  <a:p>
                    <a:fld id="{CC0A8643-0A9D-4D58-8029-0751C556FA2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679F-4142-B7BA-126DC5C165B3}"/>
                </c:ext>
              </c:extLst>
            </c:dLbl>
            <c:dLbl>
              <c:idx val="6"/>
              <c:tx>
                <c:rich>
                  <a:bodyPr/>
                  <a:lstStyle/>
                  <a:p>
                    <a:fld id="{2B118918-8B49-4B7E-B9F8-6B0FBB47838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679F-4142-B7BA-126DC5C165B3}"/>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79F-4142-B7BA-126DC5C165B3}"/>
                </c:ext>
              </c:extLst>
            </c:dLbl>
            <c:dLbl>
              <c:idx val="8"/>
              <c:tx>
                <c:rich>
                  <a:bodyPr/>
                  <a:lstStyle/>
                  <a:p>
                    <a:fld id="{0F1C854B-5082-481B-94E8-0A0AD72C9DB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679F-4142-B7BA-126DC5C165B3}"/>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_REGION_OCCIDENTE_!$B$24:$B$32</c:f>
              <c:strCache>
                <c:ptCount val="9"/>
                <c:pt idx="0">
                  <c:v>Zacatecas</c:v>
                </c:pt>
                <c:pt idx="1">
                  <c:v>Guanajuato</c:v>
                </c:pt>
                <c:pt idx="2">
                  <c:v>Nayarit</c:v>
                </c:pt>
                <c:pt idx="3">
                  <c:v>Querétaro</c:v>
                </c:pt>
                <c:pt idx="4">
                  <c:v>Colima</c:v>
                </c:pt>
                <c:pt idx="5">
                  <c:v>Aguascalientes</c:v>
                </c:pt>
                <c:pt idx="6">
                  <c:v>Jalisco</c:v>
                </c:pt>
                <c:pt idx="8">
                  <c:v>Nacional</c:v>
                </c:pt>
              </c:strCache>
            </c:strRef>
          </c:cat>
          <c:val>
            <c:numRef>
              <c:f>_REGION_OCCIDENTE_!$H$24:$H$32</c:f>
              <c:numCache>
                <c:formatCode>General</c:formatCode>
                <c:ptCount val="9"/>
                <c:pt idx="0">
                  <c:v>5.3</c:v>
                </c:pt>
                <c:pt idx="1">
                  <c:v>6.3</c:v>
                </c:pt>
                <c:pt idx="2">
                  <c:v>10.1</c:v>
                </c:pt>
                <c:pt idx="3">
                  <c:v>10.8</c:v>
                </c:pt>
                <c:pt idx="4">
                  <c:v>12.2</c:v>
                </c:pt>
                <c:pt idx="5">
                  <c:v>13.3</c:v>
                </c:pt>
                <c:pt idx="6">
                  <c:v>13.9</c:v>
                </c:pt>
                <c:pt idx="8">
                  <c:v>8.1999999999999993</c:v>
                </c:pt>
              </c:numCache>
            </c:numRef>
          </c:val>
          <c:extLst>
            <c:ext xmlns:c15="http://schemas.microsoft.com/office/drawing/2012/chart" uri="{02D57815-91ED-43cb-92C2-25804820EDAC}">
              <c15:datalabelsRange>
                <c15:f>_REGION_OCCIDENTE_!$L$24:$L$32</c15:f>
                <c15:dlblRangeCache>
                  <c:ptCount val="9"/>
                  <c:pt idx="0">
                    <c:v>5.3˟</c:v>
                  </c:pt>
                  <c:pt idx="1">
                    <c:v>6.3</c:v>
                  </c:pt>
                  <c:pt idx="2">
                    <c:v>10.1</c:v>
                  </c:pt>
                  <c:pt idx="3">
                    <c:v>10.8</c:v>
                  </c:pt>
                  <c:pt idx="4">
                    <c:v>12.2</c:v>
                  </c:pt>
                  <c:pt idx="5">
                    <c:v>13.3</c:v>
                  </c:pt>
                  <c:pt idx="6">
                    <c:v>13.9</c:v>
                  </c:pt>
                  <c:pt idx="8">
                    <c:v>8.2</c:v>
                  </c:pt>
                </c15:dlblRangeCache>
              </c15:datalabelsRange>
            </c:ext>
            <c:ext xmlns:c16="http://schemas.microsoft.com/office/drawing/2014/chart" uri="{C3380CC4-5D6E-409C-BE32-E72D297353CC}">
              <c16:uniqueId val="{00000027-679F-4142-B7BA-126DC5C165B3}"/>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_CDAP25_INT_!$B$2:$C$5</c:f>
              <c:multiLvlStrCache>
                <c:ptCount val="4"/>
                <c:lvl>
                  <c:pt idx="0">
                    <c:v> </c:v>
                  </c:pt>
                  <c:pt idx="1">
                    <c:v> </c:v>
                  </c:pt>
                  <c:pt idx="2">
                    <c:v> </c:v>
                  </c:pt>
                  <c:pt idx="3">
                    <c:v> </c:v>
                  </c:pt>
                </c:lvl>
                <c:lvl>
                  <c:pt idx="0">
                    <c:v>Clima de participación y respeto en el aula</c:v>
                  </c:pt>
                </c:lvl>
              </c:multiLvlStrCache>
            </c:multiLvlStrRef>
          </c:cat>
          <c:val>
            <c:numRef>
              <c:f>_CDAP25_INT_!$D$2:$D$5</c:f>
              <c:numCache>
                <c:formatCode>General</c:formatCode>
                <c:ptCount val="4"/>
                <c:pt idx="0">
                  <c:v>465</c:v>
                </c:pt>
                <c:pt idx="1">
                  <c:v>490</c:v>
                </c:pt>
                <c:pt idx="2">
                  <c:v>541</c:v>
                </c:pt>
                <c:pt idx="3">
                  <c:v>570</c:v>
                </c:pt>
              </c:numCache>
            </c:numRef>
          </c:val>
          <c:smooth val="0"/>
          <c:extLst>
            <c:ext xmlns:c16="http://schemas.microsoft.com/office/drawing/2014/chart" uri="{C3380CC4-5D6E-409C-BE32-E72D297353CC}">
              <c16:uniqueId val="{00000000-8C7E-4318-B3BB-7AC9C0A3EE51}"/>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_CDAP25_INT_!$B$27:$C$30</c:f>
              <c:multiLvlStrCache>
                <c:ptCount val="4"/>
                <c:lvl>
                  <c:pt idx="0">
                    <c:v> </c:v>
                  </c:pt>
                  <c:pt idx="1">
                    <c:v> </c:v>
                  </c:pt>
                  <c:pt idx="2">
                    <c:v> </c:v>
                  </c:pt>
                  <c:pt idx="3">
                    <c:v> </c:v>
                  </c:pt>
                </c:lvl>
                <c:lvl>
                  <c:pt idx="0">
                    <c:v>Clima de participación y respeto en el aula</c:v>
                  </c:pt>
                </c:lvl>
              </c:multiLvlStrCache>
            </c:multiLvlStrRef>
          </c:cat>
          <c:val>
            <c:numRef>
              <c:f>_CDAP25_INT_!$D$27:$D$30</c:f>
              <c:numCache>
                <c:formatCode>General</c:formatCode>
                <c:ptCount val="4"/>
                <c:pt idx="0">
                  <c:v>479</c:v>
                </c:pt>
                <c:pt idx="1">
                  <c:v>508</c:v>
                </c:pt>
                <c:pt idx="2">
                  <c:v>555</c:v>
                </c:pt>
                <c:pt idx="3">
                  <c:v>579</c:v>
                </c:pt>
              </c:numCache>
            </c:numRef>
          </c:val>
          <c:smooth val="0"/>
          <c:extLst>
            <c:ext xmlns:c16="http://schemas.microsoft.com/office/drawing/2014/chart" uri="{C3380CC4-5D6E-409C-BE32-E72D297353CC}">
              <c16:uniqueId val="{00000000-2BD9-47BB-AB6B-42E1469E11FD}"/>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441</c:v>
                </c:pt>
                <c:pt idx="1">
                  <c:v>470</c:v>
                </c:pt>
                <c:pt idx="2">
                  <c:v>517</c:v>
                </c:pt>
                <c:pt idx="3">
                  <c:v>560</c:v>
                </c:pt>
              </c:numCache>
            </c:numRef>
          </c:val>
          <c:smooth val="0"/>
          <c:extLst>
            <c:ext xmlns:c16="http://schemas.microsoft.com/office/drawing/2014/chart" uri="{C3380CC4-5D6E-409C-BE32-E72D297353CC}">
              <c16:uniqueId val="{00000000-2B7A-4EB9-8790-71679F4F3621}"/>
            </c:ext>
          </c:extLst>
        </c:ser>
        <c:dLbls>
          <c:showLegendKey val="0"/>
          <c:showVal val="0"/>
          <c:showCatName val="0"/>
          <c:showSerName val="0"/>
          <c:showPercent val="0"/>
          <c:showBubbleSize val="0"/>
        </c:dLbls>
        <c:marker val="1"/>
        <c:smooth val="0"/>
        <c:axId val="50210001"/>
        <c:axId val="50210002"/>
      </c:lineChart>
      <c:catAx>
        <c:axId val="5021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10002"/>
        <c:crosses val="autoZero"/>
        <c:auto val="1"/>
        <c:lblAlgn val="ctr"/>
        <c:lblOffset val="100"/>
        <c:noMultiLvlLbl val="0"/>
      </c:catAx>
      <c:valAx>
        <c:axId val="5021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10001"/>
        <c:crosses val="autoZero"/>
        <c:crossBetween val="between"/>
        <c:majorUnit val="20"/>
      </c:valAx>
    </c:plotArea>
    <c:plotVisOnly val="1"/>
    <c:dispBlanksAs val="gap"/>
    <c:showDLblsOverMax val="0"/>
  </c:chart>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460</c:v>
                </c:pt>
                <c:pt idx="1">
                  <c:v>489</c:v>
                </c:pt>
                <c:pt idx="2">
                  <c:v>532</c:v>
                </c:pt>
                <c:pt idx="3">
                  <c:v>570</c:v>
                </c:pt>
              </c:numCache>
            </c:numRef>
          </c:val>
          <c:smooth val="0"/>
          <c:extLst>
            <c:ext xmlns:c16="http://schemas.microsoft.com/office/drawing/2014/chart" uri="{C3380CC4-5D6E-409C-BE32-E72D297353CC}">
              <c16:uniqueId val="{00000000-6827-489A-BD51-7E200E9BBD59}"/>
            </c:ext>
          </c:extLst>
        </c:ser>
        <c:dLbls>
          <c:showLegendKey val="0"/>
          <c:showVal val="0"/>
          <c:showCatName val="0"/>
          <c:showSerName val="0"/>
          <c:showPercent val="0"/>
          <c:showBubbleSize val="0"/>
        </c:dLbls>
        <c:marker val="1"/>
        <c:smooth val="0"/>
        <c:axId val="50220001"/>
        <c:axId val="50220002"/>
      </c:lineChart>
      <c:catAx>
        <c:axId val="5022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20002"/>
        <c:crosses val="autoZero"/>
        <c:auto val="1"/>
        <c:lblAlgn val="ctr"/>
        <c:lblOffset val="100"/>
        <c:noMultiLvlLbl val="0"/>
      </c:catAx>
      <c:valAx>
        <c:axId val="5022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20001"/>
        <c:crosses val="autoZero"/>
        <c:crossBetween val="between"/>
        <c:majorUnit val="20"/>
      </c:valAx>
    </c:plotArea>
    <c:plotVisOnly val="1"/>
    <c:dispBlanksAs val="gap"/>
    <c:showDLblsOverMax val="0"/>
  </c:chart>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_HHEP25_INT_!$B$2:$C$5</c:f>
              <c:multiLvlStrCache>
                <c:ptCount val="4"/>
                <c:lvl>
                  <c:pt idx="0">
                    <c:v> </c:v>
                  </c:pt>
                  <c:pt idx="1">
                    <c:v> </c:v>
                  </c:pt>
                  <c:pt idx="2">
                    <c:v> </c:v>
                  </c:pt>
                  <c:pt idx="3">
                    <c:v> </c:v>
                  </c:pt>
                </c:lvl>
                <c:lvl>
                  <c:pt idx="0">
                    <c:v>Compromiso con las tareas escolares</c:v>
                  </c:pt>
                </c:lvl>
              </c:multiLvlStrCache>
            </c:multiLvlStrRef>
          </c:cat>
          <c:val>
            <c:numRef>
              <c:f>_HHEP25_INT_!$D$2:$D$5</c:f>
              <c:numCache>
                <c:formatCode>General</c:formatCode>
                <c:ptCount val="4"/>
                <c:pt idx="0">
                  <c:v>464</c:v>
                </c:pt>
                <c:pt idx="1">
                  <c:v>498</c:v>
                </c:pt>
                <c:pt idx="2">
                  <c:v>537</c:v>
                </c:pt>
                <c:pt idx="3">
                  <c:v>567</c:v>
                </c:pt>
              </c:numCache>
            </c:numRef>
          </c:val>
          <c:smooth val="0"/>
          <c:extLst>
            <c:ext xmlns:c16="http://schemas.microsoft.com/office/drawing/2014/chart" uri="{C3380CC4-5D6E-409C-BE32-E72D297353CC}">
              <c16:uniqueId val="{00000000-1B58-4B0F-8D49-CCE32A1AE908}"/>
            </c:ext>
          </c:extLst>
        </c:ser>
        <c:dLbls>
          <c:showLegendKey val="0"/>
          <c:showVal val="0"/>
          <c:showCatName val="0"/>
          <c:showSerName val="0"/>
          <c:showPercent val="0"/>
          <c:showBubbleSize val="0"/>
        </c:dLbls>
        <c:marker val="1"/>
        <c:smooth val="0"/>
        <c:axId val="50190001"/>
        <c:axId val="50190002"/>
      </c:lineChart>
      <c:catAx>
        <c:axId val="5019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90002"/>
        <c:crosses val="autoZero"/>
        <c:auto val="1"/>
        <c:lblAlgn val="ctr"/>
        <c:lblOffset val="100"/>
        <c:noMultiLvlLbl val="0"/>
      </c:catAx>
      <c:valAx>
        <c:axId val="5019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90001"/>
        <c:crosses val="autoZero"/>
        <c:crossBetween val="between"/>
        <c:majorUnit val="20"/>
      </c:valAx>
    </c:plotArea>
    <c:plotVisOnly val="1"/>
    <c:dispBlanksAs val="gap"/>
    <c:showDLblsOverMax val="0"/>
  </c:chart>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_HHEP25_INT_!$B$27:$C$30</c:f>
              <c:multiLvlStrCache>
                <c:ptCount val="4"/>
                <c:lvl>
                  <c:pt idx="0">
                    <c:v> </c:v>
                  </c:pt>
                  <c:pt idx="1">
                    <c:v> </c:v>
                  </c:pt>
                  <c:pt idx="2">
                    <c:v> </c:v>
                  </c:pt>
                  <c:pt idx="3">
                    <c:v> </c:v>
                  </c:pt>
                </c:lvl>
                <c:lvl>
                  <c:pt idx="0">
                    <c:v>Compromiso con las tareas escolares</c:v>
                  </c:pt>
                </c:lvl>
              </c:multiLvlStrCache>
            </c:multiLvlStrRef>
          </c:cat>
          <c:val>
            <c:numRef>
              <c:f>_HHEP25_INT_!$D$27:$D$30</c:f>
              <c:numCache>
                <c:formatCode>General</c:formatCode>
                <c:ptCount val="4"/>
                <c:pt idx="0">
                  <c:v>480</c:v>
                </c:pt>
                <c:pt idx="1">
                  <c:v>510</c:v>
                </c:pt>
                <c:pt idx="2">
                  <c:v>552</c:v>
                </c:pt>
                <c:pt idx="3">
                  <c:v>578</c:v>
                </c:pt>
              </c:numCache>
            </c:numRef>
          </c:val>
          <c:smooth val="0"/>
          <c:extLst>
            <c:ext xmlns:c16="http://schemas.microsoft.com/office/drawing/2014/chart" uri="{C3380CC4-5D6E-409C-BE32-E72D297353CC}">
              <c16:uniqueId val="{00000000-88EE-4FE8-AEE9-2D7EF0B9AAA4}"/>
            </c:ext>
          </c:extLst>
        </c:ser>
        <c:dLbls>
          <c:showLegendKey val="0"/>
          <c:showVal val="0"/>
          <c:showCatName val="0"/>
          <c:showSerName val="0"/>
          <c:showPercent val="0"/>
          <c:showBubbleSize val="0"/>
        </c:dLbls>
        <c:marker val="1"/>
        <c:smooth val="0"/>
        <c:axId val="50200001"/>
        <c:axId val="50200002"/>
      </c:lineChart>
      <c:catAx>
        <c:axId val="5020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00002"/>
        <c:crosses val="autoZero"/>
        <c:auto val="1"/>
        <c:lblAlgn val="ctr"/>
        <c:lblOffset val="100"/>
        <c:noMultiLvlLbl val="0"/>
      </c:catAx>
      <c:valAx>
        <c:axId val="5020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00001"/>
        <c:crosses val="autoZero"/>
        <c:crossBetween val="between"/>
        <c:majorUnit val="20"/>
      </c:valAx>
    </c:plotArea>
    <c:plotVisOnly val="1"/>
    <c:dispBlanksAs val="gap"/>
    <c:showDLblsOverMax val="0"/>
  </c:chart>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3A6C7C7D-983A-4346-8B52-D4C04980254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5332-4F48-84B5-12F875B0DB5B}"/>
                </c:ext>
              </c:extLst>
            </c:dLbl>
            <c:dLbl>
              <c:idx val="1"/>
              <c:tx>
                <c:rich>
                  <a:bodyPr/>
                  <a:lstStyle/>
                  <a:p>
                    <a:fld id="{A58F1AE3-F39C-4A98-9C0D-A519D19D13E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5332-4F48-84B5-12F875B0DB5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332-4F48-84B5-12F875B0DB5B}"/>
                </c:ext>
              </c:extLst>
            </c:dLbl>
            <c:dLbl>
              <c:idx val="3"/>
              <c:tx>
                <c:rich>
                  <a:bodyPr/>
                  <a:lstStyle/>
                  <a:p>
                    <a:fld id="{27BB68AB-D4DB-4DAA-BE1A-01BEF1436C4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5332-4F48-84B5-12F875B0DB5B}"/>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Aguascalientes</c:v>
                </c:pt>
              </c:strCache>
            </c:strRef>
          </c:cat>
          <c:val>
            <c:numRef>
              <c:f>_SEXO_!$C$2:$C$5</c:f>
              <c:numCache>
                <c:formatCode>General</c:formatCode>
                <c:ptCount val="4"/>
                <c:pt idx="0">
                  <c:v>-49.6</c:v>
                </c:pt>
                <c:pt idx="1">
                  <c:v>-35</c:v>
                </c:pt>
                <c:pt idx="3">
                  <c:v>-42.5</c:v>
                </c:pt>
              </c:numCache>
            </c:numRef>
          </c:val>
          <c:extLst>
            <c:ext xmlns:c15="http://schemas.microsoft.com/office/drawing/2012/chart" uri="{02D57815-91ED-43cb-92C2-25804820EDAC}">
              <c15:datalabelsRange>
                <c15:f>_SEXO_!$G$2:$G$5</c15:f>
                <c15:dlblRangeCache>
                  <c:ptCount val="4"/>
                  <c:pt idx="0">
                    <c:v>49.6</c:v>
                  </c:pt>
                  <c:pt idx="1">
                    <c:v>35.0</c:v>
                  </c:pt>
                  <c:pt idx="3">
                    <c:v>42.5</c:v>
                  </c:pt>
                </c15:dlblRangeCache>
              </c15:datalabelsRange>
            </c:ext>
            <c:ext xmlns:c16="http://schemas.microsoft.com/office/drawing/2014/chart" uri="{C3380CC4-5D6E-409C-BE32-E72D297353CC}">
              <c16:uniqueId val="{00000004-5332-4F48-84B5-12F875B0DB5B}"/>
            </c:ext>
          </c:extLst>
        </c:ser>
        <c:ser>
          <c:idx val="1"/>
          <c:order val="1"/>
          <c:tx>
            <c:v>NII</c:v>
          </c:tx>
          <c:spPr>
            <a:solidFill>
              <a:srgbClr val="B07CAA"/>
            </a:solidFill>
          </c:spPr>
          <c:invertIfNegative val="0"/>
          <c:dLbls>
            <c:dLbl>
              <c:idx val="0"/>
              <c:tx>
                <c:rich>
                  <a:bodyPr/>
                  <a:lstStyle/>
                  <a:p>
                    <a:fld id="{56F86A5D-36E8-460F-86D8-E453D1893B2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5332-4F48-84B5-12F875B0DB5B}"/>
                </c:ext>
              </c:extLst>
            </c:dLbl>
            <c:dLbl>
              <c:idx val="1"/>
              <c:tx>
                <c:rich>
                  <a:bodyPr/>
                  <a:lstStyle/>
                  <a:p>
                    <a:fld id="{CF2F3C8D-EEC4-44A3-8347-2F409B0CF9F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5332-4F48-84B5-12F875B0DB5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332-4F48-84B5-12F875B0DB5B}"/>
                </c:ext>
              </c:extLst>
            </c:dLbl>
            <c:dLbl>
              <c:idx val="3"/>
              <c:tx>
                <c:rich>
                  <a:bodyPr/>
                  <a:lstStyle/>
                  <a:p>
                    <a:fld id="{1D50319A-E7F2-4D74-84E9-EBA357DDDB9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5332-4F48-84B5-12F875B0DB5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Aguascalientes</c:v>
                </c:pt>
              </c:strCache>
            </c:strRef>
          </c:cat>
          <c:val>
            <c:numRef>
              <c:f>_SEXO_!$D$2:$D$5</c:f>
              <c:numCache>
                <c:formatCode>General</c:formatCode>
                <c:ptCount val="4"/>
                <c:pt idx="0">
                  <c:v>31.5</c:v>
                </c:pt>
                <c:pt idx="1">
                  <c:v>36.5</c:v>
                </c:pt>
                <c:pt idx="3">
                  <c:v>34</c:v>
                </c:pt>
              </c:numCache>
            </c:numRef>
          </c:val>
          <c:extLst>
            <c:ext xmlns:c15="http://schemas.microsoft.com/office/drawing/2012/chart" uri="{02D57815-91ED-43cb-92C2-25804820EDAC}">
              <c15:datalabelsRange>
                <c15:f>_SEXO_!$H$2:$H$5</c15:f>
                <c15:dlblRangeCache>
                  <c:ptCount val="4"/>
                  <c:pt idx="0">
                    <c:v>31.5</c:v>
                  </c:pt>
                  <c:pt idx="1">
                    <c:v>36.5</c:v>
                  </c:pt>
                  <c:pt idx="3">
                    <c:v>34.0</c:v>
                  </c:pt>
                </c15:dlblRangeCache>
              </c15:datalabelsRange>
            </c:ext>
            <c:ext xmlns:c16="http://schemas.microsoft.com/office/drawing/2014/chart" uri="{C3380CC4-5D6E-409C-BE32-E72D297353CC}">
              <c16:uniqueId val="{00000009-5332-4F48-84B5-12F875B0DB5B}"/>
            </c:ext>
          </c:extLst>
        </c:ser>
        <c:ser>
          <c:idx val="2"/>
          <c:order val="2"/>
          <c:tx>
            <c:v>NIII</c:v>
          </c:tx>
          <c:spPr>
            <a:solidFill>
              <a:srgbClr val="9A528E"/>
            </a:solidFill>
          </c:spPr>
          <c:invertIfNegative val="0"/>
          <c:dLbls>
            <c:dLbl>
              <c:idx val="0"/>
              <c:tx>
                <c:rich>
                  <a:bodyPr/>
                  <a:lstStyle/>
                  <a:p>
                    <a:fld id="{453978F9-699A-460D-AF0F-FCCD3E8ED46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5332-4F48-84B5-12F875B0DB5B}"/>
                </c:ext>
              </c:extLst>
            </c:dLbl>
            <c:dLbl>
              <c:idx val="1"/>
              <c:tx>
                <c:rich>
                  <a:bodyPr/>
                  <a:lstStyle/>
                  <a:p>
                    <a:fld id="{B56BF7C0-D405-483D-B39D-4F963B2EE07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332-4F48-84B5-12F875B0DB5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332-4F48-84B5-12F875B0DB5B}"/>
                </c:ext>
              </c:extLst>
            </c:dLbl>
            <c:dLbl>
              <c:idx val="3"/>
              <c:tx>
                <c:rich>
                  <a:bodyPr/>
                  <a:lstStyle/>
                  <a:p>
                    <a:fld id="{FF8A7D19-7102-4B2B-A80A-2DBABB7E535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5332-4F48-84B5-12F875B0DB5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Aguascalientes</c:v>
                </c:pt>
              </c:strCache>
            </c:strRef>
          </c:cat>
          <c:val>
            <c:numRef>
              <c:f>_SEXO_!$E$2:$E$5</c:f>
              <c:numCache>
                <c:formatCode>General</c:formatCode>
                <c:ptCount val="4"/>
                <c:pt idx="0">
                  <c:v>15.5</c:v>
                </c:pt>
                <c:pt idx="1">
                  <c:v>22.9</c:v>
                </c:pt>
                <c:pt idx="3">
                  <c:v>19.100000000000001</c:v>
                </c:pt>
              </c:numCache>
            </c:numRef>
          </c:val>
          <c:extLst>
            <c:ext xmlns:c15="http://schemas.microsoft.com/office/drawing/2012/chart" uri="{02D57815-91ED-43cb-92C2-25804820EDAC}">
              <c15:datalabelsRange>
                <c15:f>_SEXO_!$I$2:$I$5</c15:f>
                <c15:dlblRangeCache>
                  <c:ptCount val="4"/>
                  <c:pt idx="0">
                    <c:v>15.5</c:v>
                  </c:pt>
                  <c:pt idx="1">
                    <c:v>22.9</c:v>
                  </c:pt>
                  <c:pt idx="3">
                    <c:v>19.1</c:v>
                  </c:pt>
                </c15:dlblRangeCache>
              </c15:datalabelsRange>
            </c:ext>
            <c:ext xmlns:c16="http://schemas.microsoft.com/office/drawing/2014/chart" uri="{C3380CC4-5D6E-409C-BE32-E72D297353CC}">
              <c16:uniqueId val="{0000000E-5332-4F48-84B5-12F875B0DB5B}"/>
            </c:ext>
          </c:extLst>
        </c:ser>
        <c:ser>
          <c:idx val="3"/>
          <c:order val="3"/>
          <c:tx>
            <c:v>NIV</c:v>
          </c:tx>
          <c:spPr>
            <a:solidFill>
              <a:srgbClr val="862A77"/>
            </a:solidFill>
          </c:spPr>
          <c:invertIfNegative val="0"/>
          <c:dLbls>
            <c:dLbl>
              <c:idx val="0"/>
              <c:layout>
                <c:manualLayout>
                  <c:x val="2.5757575757575757E-2"/>
                  <c:y val="0"/>
                </c:manualLayout>
              </c:layout>
              <c:tx>
                <c:rich>
                  <a:bodyPr/>
                  <a:lstStyle/>
                  <a:p>
                    <a:pPr>
                      <a:defRPr sz="1400" b="1" baseline="0">
                        <a:solidFill>
                          <a:srgbClr val="862A77"/>
                        </a:solidFill>
                        <a:latin typeface="Calibri"/>
                      </a:defRPr>
                    </a:pPr>
                    <a:fld id="{C35E9F7E-39AA-43A0-B275-2F1C1EA659C1}"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5332-4F48-84B5-12F875B0DB5B}"/>
                </c:ext>
              </c:extLst>
            </c:dLbl>
            <c:dLbl>
              <c:idx val="1"/>
              <c:tx>
                <c:rich>
                  <a:bodyPr/>
                  <a:lstStyle/>
                  <a:p>
                    <a:fld id="{2F654515-1E7C-451D-B845-1323C68A5B0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5332-4F48-84B5-12F875B0DB5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332-4F48-84B5-12F875B0DB5B}"/>
                </c:ext>
              </c:extLst>
            </c:dLbl>
            <c:dLbl>
              <c:idx val="3"/>
              <c:layout>
                <c:manualLayout>
                  <c:x val="2.8787878787878789E-2"/>
                  <c:y val="0"/>
                </c:manualLayout>
              </c:layout>
              <c:tx>
                <c:rich>
                  <a:bodyPr/>
                  <a:lstStyle/>
                  <a:p>
                    <a:pPr>
                      <a:defRPr sz="1400" b="1" baseline="0">
                        <a:solidFill>
                          <a:srgbClr val="862A77"/>
                        </a:solidFill>
                        <a:latin typeface="Calibri"/>
                      </a:defRPr>
                    </a:pPr>
                    <a:fld id="{7F1FB371-EF5A-43D2-BC00-3F04F06C1CFB}"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5332-4F48-84B5-12F875B0DB5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Aguascalientes</c:v>
                </c:pt>
              </c:strCache>
            </c:strRef>
          </c:cat>
          <c:val>
            <c:numRef>
              <c:f>_SEXO_!$F$2:$F$5</c:f>
              <c:numCache>
                <c:formatCode>General</c:formatCode>
                <c:ptCount val="4"/>
                <c:pt idx="0">
                  <c:v>3.4</c:v>
                </c:pt>
                <c:pt idx="1">
                  <c:v>5.5</c:v>
                </c:pt>
                <c:pt idx="3">
                  <c:v>4.4000000000000004</c:v>
                </c:pt>
              </c:numCache>
            </c:numRef>
          </c:val>
          <c:extLst>
            <c:ext xmlns:c15="http://schemas.microsoft.com/office/drawing/2012/chart" uri="{02D57815-91ED-43cb-92C2-25804820EDAC}">
              <c15:datalabelsRange>
                <c15:f>_SEXO_!$J$2:$J$5</c15:f>
                <c15:dlblRangeCache>
                  <c:ptCount val="4"/>
                  <c:pt idx="0">
                    <c:v>3.4</c:v>
                  </c:pt>
                  <c:pt idx="1">
                    <c:v>5.5</c:v>
                  </c:pt>
                  <c:pt idx="3">
                    <c:v>4.4</c:v>
                  </c:pt>
                </c15:dlblRangeCache>
              </c15:datalabelsRange>
            </c:ext>
            <c:ext xmlns:c16="http://schemas.microsoft.com/office/drawing/2014/chart" uri="{C3380CC4-5D6E-409C-BE32-E72D297353CC}">
              <c16:uniqueId val="{00000013-5332-4F48-84B5-12F875B0DB5B}"/>
            </c:ext>
          </c:extLst>
        </c:ser>
        <c:dLbls>
          <c:showLegendKey val="0"/>
          <c:showVal val="0"/>
          <c:showCatName val="0"/>
          <c:showSerName val="0"/>
          <c:showPercent val="0"/>
          <c:showBubbleSize val="0"/>
        </c:dLbls>
        <c:gapWidth val="30"/>
        <c:overlap val="100"/>
        <c:axId val="50230001"/>
        <c:axId val="50230002"/>
      </c:barChart>
      <c:catAx>
        <c:axId val="502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30002"/>
        <c:crosses val="autoZero"/>
        <c:auto val="1"/>
        <c:lblAlgn val="ctr"/>
        <c:lblOffset val="100"/>
        <c:noMultiLvlLbl val="0"/>
      </c:catAx>
      <c:valAx>
        <c:axId val="502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0244-4E55-A241-37BAD54933F2}"/>
              </c:ext>
            </c:extLst>
          </c:dPt>
          <c:cat>
            <c:strRef>
              <c:f>_GPOS_MULT_INT_!$B$2:$C$3</c:f>
              <c:strCache>
                <c:ptCount val="2"/>
                <c:pt idx="0">
                  <c:v>Escuela completa</c:v>
                </c:pt>
                <c:pt idx="1">
                  <c:v>Escuela multigrado</c:v>
                </c:pt>
              </c:strCache>
            </c:strRef>
          </c:cat>
          <c:val>
            <c:numRef>
              <c:f>_GPOS_MULT_INT_!$D$2:$D$3</c:f>
              <c:numCache>
                <c:formatCode>General</c:formatCode>
                <c:ptCount val="2"/>
                <c:pt idx="0">
                  <c:v>503.11500000000001</c:v>
                </c:pt>
                <c:pt idx="1">
                  <c:v>457.22999999999996</c:v>
                </c:pt>
              </c:numCache>
            </c:numRef>
          </c:val>
          <c:smooth val="0"/>
          <c:extLst>
            <c:ext xmlns:c16="http://schemas.microsoft.com/office/drawing/2014/chart" uri="{C3380CC4-5D6E-409C-BE32-E72D297353CC}">
              <c16:uniqueId val="{00000001-0244-4E55-A241-37BAD54933F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0244-4E55-A241-37BAD54933F2}"/>
              </c:ext>
            </c:extLst>
          </c:dPt>
          <c:cat>
            <c:strRef>
              <c:f>_GPOS_MULT_INT_!$B$2:$C$3</c:f>
              <c:strCache>
                <c:ptCount val="2"/>
                <c:pt idx="0">
                  <c:v>Escuela completa</c:v>
                </c:pt>
                <c:pt idx="1">
                  <c:v>Escuela multigrado</c:v>
                </c:pt>
              </c:strCache>
            </c:strRef>
          </c:cat>
          <c:val>
            <c:numRef>
              <c:f>_GPOS_MULT_INT_!$E$2:$E$3</c:f>
              <c:numCache>
                <c:formatCode>General</c:formatCode>
                <c:ptCount val="2"/>
                <c:pt idx="0">
                  <c:v>509.08500000000004</c:v>
                </c:pt>
                <c:pt idx="1">
                  <c:v>469.17</c:v>
                </c:pt>
              </c:numCache>
            </c:numRef>
          </c:val>
          <c:smooth val="0"/>
          <c:extLst>
            <c:ext xmlns:c16="http://schemas.microsoft.com/office/drawing/2014/chart" uri="{C3380CC4-5D6E-409C-BE32-E72D297353CC}">
              <c16:uniqueId val="{00000003-0244-4E55-A241-37BAD54933F2}"/>
            </c:ext>
          </c:extLst>
        </c:ser>
        <c:dLbls>
          <c:showLegendKey val="0"/>
          <c:showVal val="0"/>
          <c:showCatName val="0"/>
          <c:showSerName val="0"/>
          <c:showPercent val="0"/>
          <c:showBubbleSize val="0"/>
        </c:dLbls>
        <c:hiLowLines>
          <c:spPr>
            <a:ln w="12700">
              <a:solidFill>
                <a:srgbClr val="595959"/>
              </a:solidFill>
            </a:ln>
          </c:spPr>
        </c:hiLowLines>
        <c:marker val="1"/>
        <c:smooth val="0"/>
        <c:axId val="50170001"/>
        <c:axId val="501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0244-4E55-A241-37BAD54933F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0244-4E55-A241-37BAD54933F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_GPOS_MULT_INT_!$B$2:$C$3</c:f>
              <c:strCache>
                <c:ptCount val="2"/>
                <c:pt idx="0">
                  <c:v>Escuela completa</c:v>
                </c:pt>
                <c:pt idx="1">
                  <c:v>Escuela multigrado</c:v>
                </c:pt>
              </c:strCache>
            </c:strRef>
          </c:cat>
          <c:val>
            <c:numRef>
              <c:f>_GPOS_MULT_INT_!$F$2:$F$3</c:f>
              <c:numCache>
                <c:formatCode>General</c:formatCode>
                <c:ptCount val="2"/>
                <c:pt idx="0">
                  <c:v>506.1</c:v>
                </c:pt>
                <c:pt idx="1">
                  <c:v>463.2</c:v>
                </c:pt>
              </c:numCache>
            </c:numRef>
          </c:val>
          <c:smooth val="0"/>
          <c:extLst>
            <c:ext xmlns:c16="http://schemas.microsoft.com/office/drawing/2014/chart" uri="{C3380CC4-5D6E-409C-BE32-E72D297353CC}">
              <c16:uniqueId val="{00000005-0244-4E55-A241-37BAD54933F2}"/>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1"/>
        <c:axPos val="b"/>
        <c:numFmt formatCode="General" sourceLinked="1"/>
        <c:majorTickMark val="out"/>
        <c:minorTickMark val="none"/>
        <c:tickLblPos val="nextTo"/>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5E87C28E-A8FC-4A90-AC01-32DA078C9E5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DEF7-49F0-9527-CF2678AF27DE}"/>
                </c:ext>
              </c:extLst>
            </c:dLbl>
            <c:dLbl>
              <c:idx val="1"/>
              <c:tx>
                <c:rich>
                  <a:bodyPr/>
                  <a:lstStyle/>
                  <a:p>
                    <a:fld id="{BD1201A8-A488-46BB-9899-A6C5D35BE68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DEF7-49F0-9527-CF2678AF27D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EF7-49F0-9527-CF2678AF27DE}"/>
                </c:ext>
              </c:extLst>
            </c:dLbl>
            <c:dLbl>
              <c:idx val="3"/>
              <c:tx>
                <c:rich>
                  <a:bodyPr/>
                  <a:lstStyle/>
                  <a:p>
                    <a:fld id="{BEF4CE85-F47D-46C8-B8D3-EEDD37F886A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DEF7-49F0-9527-CF2678AF27DE}"/>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Aguascalientes</c:v>
                </c:pt>
              </c:strCache>
            </c:strRef>
          </c:cat>
          <c:val>
            <c:numRef>
              <c:f>_SEXO_!$C$28:$C$31</c:f>
              <c:numCache>
                <c:formatCode>General</c:formatCode>
                <c:ptCount val="4"/>
                <c:pt idx="0">
                  <c:v>-51</c:v>
                </c:pt>
                <c:pt idx="1">
                  <c:v>-45.2</c:v>
                </c:pt>
                <c:pt idx="3">
                  <c:v>-48.1</c:v>
                </c:pt>
              </c:numCache>
            </c:numRef>
          </c:val>
          <c:extLst>
            <c:ext xmlns:c15="http://schemas.microsoft.com/office/drawing/2012/chart" uri="{02D57815-91ED-43cb-92C2-25804820EDAC}">
              <c15:datalabelsRange>
                <c15:f>_SEXO_!$G$28:$G$31</c15:f>
                <c15:dlblRangeCache>
                  <c:ptCount val="4"/>
                  <c:pt idx="0">
                    <c:v>51.0</c:v>
                  </c:pt>
                  <c:pt idx="1">
                    <c:v>45.2</c:v>
                  </c:pt>
                  <c:pt idx="3">
                    <c:v>48.1</c:v>
                  </c:pt>
                </c15:dlblRangeCache>
              </c15:datalabelsRange>
            </c:ext>
            <c:ext xmlns:c16="http://schemas.microsoft.com/office/drawing/2014/chart" uri="{C3380CC4-5D6E-409C-BE32-E72D297353CC}">
              <c16:uniqueId val="{00000004-DEF7-49F0-9527-CF2678AF27DE}"/>
            </c:ext>
          </c:extLst>
        </c:ser>
        <c:ser>
          <c:idx val="1"/>
          <c:order val="1"/>
          <c:tx>
            <c:v>NII</c:v>
          </c:tx>
          <c:spPr>
            <a:solidFill>
              <a:srgbClr val="B07CAA"/>
            </a:solidFill>
          </c:spPr>
          <c:invertIfNegative val="0"/>
          <c:dLbls>
            <c:dLbl>
              <c:idx val="0"/>
              <c:tx>
                <c:rich>
                  <a:bodyPr/>
                  <a:lstStyle/>
                  <a:p>
                    <a:fld id="{563D4224-B3FF-442A-A185-7254AA16553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DEF7-49F0-9527-CF2678AF27DE}"/>
                </c:ext>
              </c:extLst>
            </c:dLbl>
            <c:dLbl>
              <c:idx val="1"/>
              <c:tx>
                <c:rich>
                  <a:bodyPr/>
                  <a:lstStyle/>
                  <a:p>
                    <a:fld id="{A6D85CF5-6113-4138-93B8-83A5B6E06C3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DEF7-49F0-9527-CF2678AF27D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EF7-49F0-9527-CF2678AF27DE}"/>
                </c:ext>
              </c:extLst>
            </c:dLbl>
            <c:dLbl>
              <c:idx val="3"/>
              <c:tx>
                <c:rich>
                  <a:bodyPr/>
                  <a:lstStyle/>
                  <a:p>
                    <a:fld id="{370182F0-BF25-4860-A122-E44FD412303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DEF7-49F0-9527-CF2678AF27D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Aguascalientes</c:v>
                </c:pt>
              </c:strCache>
            </c:strRef>
          </c:cat>
          <c:val>
            <c:numRef>
              <c:f>_SEXO_!$D$28:$D$31</c:f>
              <c:numCache>
                <c:formatCode>General</c:formatCode>
                <c:ptCount val="4"/>
                <c:pt idx="0">
                  <c:v>19.2</c:v>
                </c:pt>
                <c:pt idx="1">
                  <c:v>20.2</c:v>
                </c:pt>
                <c:pt idx="3">
                  <c:v>19.7</c:v>
                </c:pt>
              </c:numCache>
            </c:numRef>
          </c:val>
          <c:extLst>
            <c:ext xmlns:c15="http://schemas.microsoft.com/office/drawing/2012/chart" uri="{02D57815-91ED-43cb-92C2-25804820EDAC}">
              <c15:datalabelsRange>
                <c15:f>_SEXO_!$H$28:$H$31</c15:f>
                <c15:dlblRangeCache>
                  <c:ptCount val="4"/>
                  <c:pt idx="0">
                    <c:v>19.2</c:v>
                  </c:pt>
                  <c:pt idx="1">
                    <c:v>20.2</c:v>
                  </c:pt>
                  <c:pt idx="3">
                    <c:v>19.7</c:v>
                  </c:pt>
                </c15:dlblRangeCache>
              </c15:datalabelsRange>
            </c:ext>
            <c:ext xmlns:c16="http://schemas.microsoft.com/office/drawing/2014/chart" uri="{C3380CC4-5D6E-409C-BE32-E72D297353CC}">
              <c16:uniqueId val="{00000009-DEF7-49F0-9527-CF2678AF27DE}"/>
            </c:ext>
          </c:extLst>
        </c:ser>
        <c:ser>
          <c:idx val="2"/>
          <c:order val="2"/>
          <c:tx>
            <c:v>NIII</c:v>
          </c:tx>
          <c:spPr>
            <a:solidFill>
              <a:srgbClr val="9A528E"/>
            </a:solidFill>
          </c:spPr>
          <c:invertIfNegative val="0"/>
          <c:dLbls>
            <c:dLbl>
              <c:idx val="0"/>
              <c:tx>
                <c:rich>
                  <a:bodyPr/>
                  <a:lstStyle/>
                  <a:p>
                    <a:fld id="{F61AD0CC-10FD-4E4C-807B-CA89A05F5D8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DEF7-49F0-9527-CF2678AF27DE}"/>
                </c:ext>
              </c:extLst>
            </c:dLbl>
            <c:dLbl>
              <c:idx val="1"/>
              <c:tx>
                <c:rich>
                  <a:bodyPr/>
                  <a:lstStyle/>
                  <a:p>
                    <a:fld id="{104EFE5B-8AFA-4005-B2C6-881E1C70B25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EF7-49F0-9527-CF2678AF27D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EF7-49F0-9527-CF2678AF27DE}"/>
                </c:ext>
              </c:extLst>
            </c:dLbl>
            <c:dLbl>
              <c:idx val="3"/>
              <c:tx>
                <c:rich>
                  <a:bodyPr/>
                  <a:lstStyle/>
                  <a:p>
                    <a:fld id="{819B6D3B-13E4-4F1D-BC7C-D89EBA60051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DEF7-49F0-9527-CF2678AF27D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Aguascalientes</c:v>
                </c:pt>
              </c:strCache>
            </c:strRef>
          </c:cat>
          <c:val>
            <c:numRef>
              <c:f>_SEXO_!$E$28:$E$31</c:f>
              <c:numCache>
                <c:formatCode>General</c:formatCode>
                <c:ptCount val="4"/>
                <c:pt idx="0">
                  <c:v>17.3</c:v>
                </c:pt>
                <c:pt idx="1">
                  <c:v>20.5</c:v>
                </c:pt>
                <c:pt idx="3">
                  <c:v>18.8</c:v>
                </c:pt>
              </c:numCache>
            </c:numRef>
          </c:val>
          <c:extLst>
            <c:ext xmlns:c15="http://schemas.microsoft.com/office/drawing/2012/chart" uri="{02D57815-91ED-43cb-92C2-25804820EDAC}">
              <c15:datalabelsRange>
                <c15:f>_SEXO_!$I$28:$I$31</c15:f>
                <c15:dlblRangeCache>
                  <c:ptCount val="4"/>
                  <c:pt idx="0">
                    <c:v>17.3</c:v>
                  </c:pt>
                  <c:pt idx="1">
                    <c:v>20.5</c:v>
                  </c:pt>
                  <c:pt idx="3">
                    <c:v>18.8</c:v>
                  </c:pt>
                </c15:dlblRangeCache>
              </c15:datalabelsRange>
            </c:ext>
            <c:ext xmlns:c16="http://schemas.microsoft.com/office/drawing/2014/chart" uri="{C3380CC4-5D6E-409C-BE32-E72D297353CC}">
              <c16:uniqueId val="{0000000E-DEF7-49F0-9527-CF2678AF27DE}"/>
            </c:ext>
          </c:extLst>
        </c:ser>
        <c:ser>
          <c:idx val="3"/>
          <c:order val="3"/>
          <c:tx>
            <c:v>NIV</c:v>
          </c:tx>
          <c:spPr>
            <a:solidFill>
              <a:srgbClr val="862A77"/>
            </a:solidFill>
          </c:spPr>
          <c:invertIfNegative val="0"/>
          <c:dLbls>
            <c:dLbl>
              <c:idx val="0"/>
              <c:tx>
                <c:rich>
                  <a:bodyPr/>
                  <a:lstStyle/>
                  <a:p>
                    <a:fld id="{87FB3907-B10B-4D38-9351-A567E9686DF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DEF7-49F0-9527-CF2678AF27DE}"/>
                </c:ext>
              </c:extLst>
            </c:dLbl>
            <c:dLbl>
              <c:idx val="1"/>
              <c:tx>
                <c:rich>
                  <a:bodyPr/>
                  <a:lstStyle/>
                  <a:p>
                    <a:fld id="{30F7F14F-A707-46A2-93E0-6B7C755C4BD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DEF7-49F0-9527-CF2678AF27D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EF7-49F0-9527-CF2678AF27DE}"/>
                </c:ext>
              </c:extLst>
            </c:dLbl>
            <c:dLbl>
              <c:idx val="3"/>
              <c:tx>
                <c:rich>
                  <a:bodyPr/>
                  <a:lstStyle/>
                  <a:p>
                    <a:fld id="{31AE934D-BCC4-428F-B6E9-701E155CB76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DEF7-49F0-9527-CF2678AF27D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Aguascalientes</c:v>
                </c:pt>
              </c:strCache>
            </c:strRef>
          </c:cat>
          <c:val>
            <c:numRef>
              <c:f>_SEXO_!$F$28:$F$31</c:f>
              <c:numCache>
                <c:formatCode>General</c:formatCode>
                <c:ptCount val="4"/>
                <c:pt idx="0">
                  <c:v>12.5</c:v>
                </c:pt>
                <c:pt idx="1">
                  <c:v>14.1</c:v>
                </c:pt>
                <c:pt idx="3">
                  <c:v>13.3</c:v>
                </c:pt>
              </c:numCache>
            </c:numRef>
          </c:val>
          <c:extLst>
            <c:ext xmlns:c15="http://schemas.microsoft.com/office/drawing/2012/chart" uri="{02D57815-91ED-43cb-92C2-25804820EDAC}">
              <c15:datalabelsRange>
                <c15:f>_SEXO_!$J$28:$J$31</c15:f>
                <c15:dlblRangeCache>
                  <c:ptCount val="4"/>
                  <c:pt idx="0">
                    <c:v>12.5</c:v>
                  </c:pt>
                  <c:pt idx="1">
                    <c:v>14.1</c:v>
                  </c:pt>
                  <c:pt idx="3">
                    <c:v>13.3</c:v>
                  </c:pt>
                </c15:dlblRangeCache>
              </c15:datalabelsRange>
            </c:ext>
            <c:ext xmlns:c16="http://schemas.microsoft.com/office/drawing/2014/chart" uri="{C3380CC4-5D6E-409C-BE32-E72D297353CC}">
              <c16:uniqueId val="{00000013-DEF7-49F0-9527-CF2678AF27DE}"/>
            </c:ext>
          </c:extLst>
        </c:ser>
        <c:dLbls>
          <c:showLegendKey val="0"/>
          <c:showVal val="0"/>
          <c:showCatName val="0"/>
          <c:showSerName val="0"/>
          <c:showPercent val="0"/>
          <c:showBubbleSize val="0"/>
        </c:dLbls>
        <c:gapWidth val="30"/>
        <c:overlap val="100"/>
        <c:axId val="50240001"/>
        <c:axId val="50240002"/>
      </c:barChart>
      <c:catAx>
        <c:axId val="502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40002"/>
        <c:crosses val="autoZero"/>
        <c:auto val="1"/>
        <c:lblAlgn val="ctr"/>
        <c:lblOffset val="100"/>
        <c:noMultiLvlLbl val="0"/>
      </c:catAx>
      <c:valAx>
        <c:axId val="502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E6BA-44E1-AD69-BB11A0DA96C6}"/>
              </c:ext>
            </c:extLst>
          </c:dPt>
          <c:dPt>
            <c:idx val="3"/>
            <c:marker>
              <c:spPr>
                <a:solidFill>
                  <a:srgbClr val="002060"/>
                </a:solidFill>
                <a:ln>
                  <a:noFill/>
                </a:ln>
              </c:spPr>
            </c:marker>
            <c:bubble3D val="0"/>
            <c:extLst>
              <c:ext xmlns:c16="http://schemas.microsoft.com/office/drawing/2014/chart" uri="{C3380CC4-5D6E-409C-BE32-E72D297353CC}">
                <c16:uniqueId val="{00000001-E6BA-44E1-AD69-BB11A0DA96C6}"/>
              </c:ext>
            </c:extLst>
          </c:dPt>
          <c:dPt>
            <c:idx val="5"/>
            <c:marker>
              <c:spPr>
                <a:solidFill>
                  <a:srgbClr val="002060"/>
                </a:solidFill>
                <a:ln>
                  <a:noFill/>
                </a:ln>
              </c:spPr>
            </c:marker>
            <c:bubble3D val="0"/>
            <c:extLst>
              <c:ext xmlns:c16="http://schemas.microsoft.com/office/drawing/2014/chart" uri="{C3380CC4-5D6E-409C-BE32-E72D297353CC}">
                <c16:uniqueId val="{00000002-E6BA-44E1-AD69-BB11A0DA96C6}"/>
              </c:ext>
            </c:extLst>
          </c:dPt>
          <c:cat>
            <c:multiLvlStrRef>
              <c:f>_SEXO_INT_!$B$2:$C$7</c:f>
              <c:multiLvlStrCache>
                <c:ptCount val="6"/>
                <c:lvl>
                  <c:pt idx="0">
                    <c:v>2015</c:v>
                  </c:pt>
                  <c:pt idx="1">
                    <c:v>2018</c:v>
                  </c:pt>
                  <c:pt idx="2">
                    <c:v>2015</c:v>
                  </c:pt>
                  <c:pt idx="3">
                    <c:v>2018</c:v>
                  </c:pt>
                  <c:pt idx="4">
                    <c:v>2015</c:v>
                  </c:pt>
                  <c:pt idx="5">
                    <c:v>2018</c:v>
                  </c:pt>
                </c:lvl>
                <c:lvl>
                  <c:pt idx="0">
                    <c:v>Aguascalientes</c:v>
                  </c:pt>
                  <c:pt idx="2">
                    <c:v>Hombre</c:v>
                  </c:pt>
                  <c:pt idx="4">
                    <c:v>Mujer</c:v>
                  </c:pt>
                </c:lvl>
              </c:multiLvlStrCache>
            </c:multiLvlStrRef>
          </c:cat>
          <c:val>
            <c:numRef>
              <c:f>_SEXO_INT_!$D$2:$D$7</c:f>
              <c:numCache>
                <c:formatCode>General</c:formatCode>
                <c:ptCount val="6"/>
                <c:pt idx="0">
                  <c:v>508.43799999999999</c:v>
                </c:pt>
                <c:pt idx="1">
                  <c:v>510.44299999999998</c:v>
                </c:pt>
                <c:pt idx="2">
                  <c:v>495.83600000000001</c:v>
                </c:pt>
                <c:pt idx="3">
                  <c:v>493.05</c:v>
                </c:pt>
                <c:pt idx="4">
                  <c:v>520.24900000000002</c:v>
                </c:pt>
                <c:pt idx="5">
                  <c:v>526.851</c:v>
                </c:pt>
              </c:numCache>
            </c:numRef>
          </c:val>
          <c:smooth val="0"/>
          <c:extLst>
            <c:ext xmlns:c16="http://schemas.microsoft.com/office/drawing/2014/chart" uri="{C3380CC4-5D6E-409C-BE32-E72D297353CC}">
              <c16:uniqueId val="{00000003-E6BA-44E1-AD69-BB11A0DA96C6}"/>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E6BA-44E1-AD69-BB11A0DA96C6}"/>
              </c:ext>
            </c:extLst>
          </c:dPt>
          <c:dPt>
            <c:idx val="3"/>
            <c:marker>
              <c:spPr>
                <a:solidFill>
                  <a:srgbClr val="002060"/>
                </a:solidFill>
                <a:ln>
                  <a:noFill/>
                </a:ln>
              </c:spPr>
            </c:marker>
            <c:bubble3D val="0"/>
            <c:extLst>
              <c:ext xmlns:c16="http://schemas.microsoft.com/office/drawing/2014/chart" uri="{C3380CC4-5D6E-409C-BE32-E72D297353CC}">
                <c16:uniqueId val="{00000005-E6BA-44E1-AD69-BB11A0DA96C6}"/>
              </c:ext>
            </c:extLst>
          </c:dPt>
          <c:dPt>
            <c:idx val="5"/>
            <c:marker>
              <c:spPr>
                <a:solidFill>
                  <a:srgbClr val="002060"/>
                </a:solidFill>
                <a:ln>
                  <a:noFill/>
                </a:ln>
              </c:spPr>
            </c:marker>
            <c:bubble3D val="0"/>
            <c:extLst>
              <c:ext xmlns:c16="http://schemas.microsoft.com/office/drawing/2014/chart" uri="{C3380CC4-5D6E-409C-BE32-E72D297353CC}">
                <c16:uniqueId val="{00000006-E6BA-44E1-AD69-BB11A0DA96C6}"/>
              </c:ext>
            </c:extLst>
          </c:dPt>
          <c:cat>
            <c:multiLvlStrRef>
              <c:f>_SEXO_INT_!$B$2:$C$7</c:f>
              <c:multiLvlStrCache>
                <c:ptCount val="6"/>
                <c:lvl>
                  <c:pt idx="0">
                    <c:v>2015</c:v>
                  </c:pt>
                  <c:pt idx="1">
                    <c:v>2018</c:v>
                  </c:pt>
                  <c:pt idx="2">
                    <c:v>2015</c:v>
                  </c:pt>
                  <c:pt idx="3">
                    <c:v>2018</c:v>
                  </c:pt>
                  <c:pt idx="4">
                    <c:v>2015</c:v>
                  </c:pt>
                  <c:pt idx="5">
                    <c:v>2018</c:v>
                  </c:pt>
                </c:lvl>
                <c:lvl>
                  <c:pt idx="0">
                    <c:v>Aguascalientes</c:v>
                  </c:pt>
                  <c:pt idx="2">
                    <c:v>Hombre</c:v>
                  </c:pt>
                  <c:pt idx="4">
                    <c:v>Mujer</c:v>
                  </c:pt>
                </c:lvl>
              </c:multiLvlStrCache>
            </c:multiLvlStrRef>
          </c:cat>
          <c:val>
            <c:numRef>
              <c:f>_SEXO_INT_!$E$2:$E$7</c:f>
              <c:numCache>
                <c:formatCode>General</c:formatCode>
                <c:ptCount val="6"/>
                <c:pt idx="0">
                  <c:v>523.56200000000001</c:v>
                </c:pt>
                <c:pt idx="1">
                  <c:v>527.55700000000002</c:v>
                </c:pt>
                <c:pt idx="2">
                  <c:v>510.16399999999999</c:v>
                </c:pt>
                <c:pt idx="3">
                  <c:v>512.95000000000005</c:v>
                </c:pt>
                <c:pt idx="4">
                  <c:v>539.75099999999998</c:v>
                </c:pt>
                <c:pt idx="5">
                  <c:v>547.149</c:v>
                </c:pt>
              </c:numCache>
            </c:numRef>
          </c:val>
          <c:smooth val="0"/>
          <c:extLst>
            <c:ext xmlns:c16="http://schemas.microsoft.com/office/drawing/2014/chart" uri="{C3380CC4-5D6E-409C-BE32-E72D297353CC}">
              <c16:uniqueId val="{00000007-E6BA-44E1-AD69-BB11A0DA96C6}"/>
            </c:ext>
          </c:extLst>
        </c:ser>
        <c:dLbls>
          <c:showLegendKey val="0"/>
          <c:showVal val="0"/>
          <c:showCatName val="0"/>
          <c:showSerName val="0"/>
          <c:showPercent val="0"/>
          <c:showBubbleSize val="0"/>
        </c:dLbls>
        <c:hiLowLines>
          <c:spPr>
            <a:ln w="12700">
              <a:solidFill>
                <a:srgbClr val="595959"/>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E6BA-44E1-AD69-BB11A0DA96C6}"/>
              </c:ext>
            </c:extLst>
          </c:dPt>
          <c:dPt>
            <c:idx val="3"/>
            <c:marker>
              <c:spPr>
                <a:solidFill>
                  <a:srgbClr val="002060"/>
                </a:solidFill>
                <a:ln>
                  <a:noFill/>
                </a:ln>
              </c:spPr>
            </c:marker>
            <c:bubble3D val="0"/>
            <c:extLst>
              <c:ext xmlns:c16="http://schemas.microsoft.com/office/drawing/2014/chart" uri="{C3380CC4-5D6E-409C-BE32-E72D297353CC}">
                <c16:uniqueId val="{00000009-E6BA-44E1-AD69-BB11A0DA96C6}"/>
              </c:ext>
            </c:extLst>
          </c:dPt>
          <c:dPt>
            <c:idx val="5"/>
            <c:marker>
              <c:spPr>
                <a:solidFill>
                  <a:srgbClr val="002060"/>
                </a:solidFill>
                <a:ln>
                  <a:noFill/>
                </a:ln>
              </c:spPr>
            </c:marker>
            <c:bubble3D val="0"/>
            <c:extLst>
              <c:ext xmlns:c16="http://schemas.microsoft.com/office/drawing/2014/chart" uri="{C3380CC4-5D6E-409C-BE32-E72D297353CC}">
                <c16:uniqueId val="{0000000A-E6BA-44E1-AD69-BB11A0DA96C6}"/>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6BA-44E1-AD69-BB11A0DA96C6}"/>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6BA-44E1-AD69-BB11A0DA96C6}"/>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6BA-44E1-AD69-BB11A0DA96C6}"/>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_SEXO_INT_!$B$2:$C$7</c:f>
              <c:multiLvlStrCache>
                <c:ptCount val="6"/>
                <c:lvl>
                  <c:pt idx="0">
                    <c:v>2015</c:v>
                  </c:pt>
                  <c:pt idx="1">
                    <c:v>2018</c:v>
                  </c:pt>
                  <c:pt idx="2">
                    <c:v>2015</c:v>
                  </c:pt>
                  <c:pt idx="3">
                    <c:v>2018</c:v>
                  </c:pt>
                  <c:pt idx="4">
                    <c:v>2015</c:v>
                  </c:pt>
                  <c:pt idx="5">
                    <c:v>2018</c:v>
                  </c:pt>
                </c:lvl>
                <c:lvl>
                  <c:pt idx="0">
                    <c:v>Aguascalientes</c:v>
                  </c:pt>
                  <c:pt idx="2">
                    <c:v>Hombre</c:v>
                  </c:pt>
                  <c:pt idx="4">
                    <c:v>Mujer</c:v>
                  </c:pt>
                </c:lvl>
              </c:multiLvlStrCache>
            </c:multiLvlStrRef>
          </c:cat>
          <c:val>
            <c:numRef>
              <c:f>_SEXO_INT_!$F$2:$F$7</c:f>
              <c:numCache>
                <c:formatCode>General</c:formatCode>
                <c:ptCount val="6"/>
                <c:pt idx="0">
                  <c:v>516</c:v>
                </c:pt>
                <c:pt idx="1">
                  <c:v>519</c:v>
                </c:pt>
                <c:pt idx="2">
                  <c:v>503</c:v>
                </c:pt>
                <c:pt idx="3">
                  <c:v>503</c:v>
                </c:pt>
                <c:pt idx="4">
                  <c:v>530</c:v>
                </c:pt>
                <c:pt idx="5">
                  <c:v>537</c:v>
                </c:pt>
              </c:numCache>
            </c:numRef>
          </c:val>
          <c:smooth val="0"/>
          <c:extLst>
            <c:ext xmlns:c16="http://schemas.microsoft.com/office/drawing/2014/chart" uri="{C3380CC4-5D6E-409C-BE32-E72D297353CC}">
              <c16:uniqueId val="{0000000B-E6BA-44E1-AD69-BB11A0DA96C6}"/>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6CCA-4241-90A5-3D420C146BDC}"/>
              </c:ext>
            </c:extLst>
          </c:dPt>
          <c:dPt>
            <c:idx val="3"/>
            <c:marker>
              <c:spPr>
                <a:solidFill>
                  <a:srgbClr val="002060"/>
                </a:solidFill>
                <a:ln>
                  <a:noFill/>
                </a:ln>
              </c:spPr>
            </c:marker>
            <c:bubble3D val="0"/>
            <c:extLst>
              <c:ext xmlns:c16="http://schemas.microsoft.com/office/drawing/2014/chart" uri="{C3380CC4-5D6E-409C-BE32-E72D297353CC}">
                <c16:uniqueId val="{00000001-6CCA-4241-90A5-3D420C146BDC}"/>
              </c:ext>
            </c:extLst>
          </c:dPt>
          <c:dPt>
            <c:idx val="5"/>
            <c:marker>
              <c:spPr>
                <a:solidFill>
                  <a:srgbClr val="002060"/>
                </a:solidFill>
                <a:ln>
                  <a:noFill/>
                </a:ln>
              </c:spPr>
            </c:marker>
            <c:bubble3D val="0"/>
            <c:extLst>
              <c:ext xmlns:c16="http://schemas.microsoft.com/office/drawing/2014/chart" uri="{C3380CC4-5D6E-409C-BE32-E72D297353CC}">
                <c16:uniqueId val="{00000002-6CCA-4241-90A5-3D420C146BDC}"/>
              </c:ext>
            </c:extLst>
          </c:dPt>
          <c:cat>
            <c:multiLvlStrRef>
              <c:f>_SEXO_INT_!$B$27:$C$32</c:f>
              <c:multiLvlStrCache>
                <c:ptCount val="6"/>
                <c:lvl>
                  <c:pt idx="0">
                    <c:v>2015</c:v>
                  </c:pt>
                  <c:pt idx="1">
                    <c:v>2018</c:v>
                  </c:pt>
                  <c:pt idx="2">
                    <c:v>2015</c:v>
                  </c:pt>
                  <c:pt idx="3">
                    <c:v>2018</c:v>
                  </c:pt>
                  <c:pt idx="4">
                    <c:v>2015</c:v>
                  </c:pt>
                  <c:pt idx="5">
                    <c:v>2018</c:v>
                  </c:pt>
                </c:lvl>
                <c:lvl>
                  <c:pt idx="0">
                    <c:v>Aguascalientes</c:v>
                  </c:pt>
                  <c:pt idx="2">
                    <c:v>Hombre</c:v>
                  </c:pt>
                  <c:pt idx="4">
                    <c:v>Mujer</c:v>
                  </c:pt>
                </c:lvl>
              </c:multiLvlStrCache>
            </c:multiLvlStrRef>
          </c:cat>
          <c:val>
            <c:numRef>
              <c:f>_SEXO_INT_!$D$27:$D$32</c:f>
              <c:numCache>
                <c:formatCode>General</c:formatCode>
                <c:ptCount val="6"/>
                <c:pt idx="0">
                  <c:v>512.64700000000005</c:v>
                </c:pt>
                <c:pt idx="1">
                  <c:v>523.64700000000005</c:v>
                </c:pt>
                <c:pt idx="2">
                  <c:v>511.24400000000003</c:v>
                </c:pt>
                <c:pt idx="3">
                  <c:v>516.45299999999997</c:v>
                </c:pt>
                <c:pt idx="4">
                  <c:v>512.85599999999999</c:v>
                </c:pt>
                <c:pt idx="5">
                  <c:v>528.65700000000004</c:v>
                </c:pt>
              </c:numCache>
            </c:numRef>
          </c:val>
          <c:smooth val="0"/>
          <c:extLst>
            <c:ext xmlns:c16="http://schemas.microsoft.com/office/drawing/2014/chart" uri="{C3380CC4-5D6E-409C-BE32-E72D297353CC}">
              <c16:uniqueId val="{00000003-6CCA-4241-90A5-3D420C146BDC}"/>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6CCA-4241-90A5-3D420C146BDC}"/>
              </c:ext>
            </c:extLst>
          </c:dPt>
          <c:dPt>
            <c:idx val="3"/>
            <c:marker>
              <c:spPr>
                <a:solidFill>
                  <a:srgbClr val="002060"/>
                </a:solidFill>
                <a:ln>
                  <a:noFill/>
                </a:ln>
              </c:spPr>
            </c:marker>
            <c:bubble3D val="0"/>
            <c:extLst>
              <c:ext xmlns:c16="http://schemas.microsoft.com/office/drawing/2014/chart" uri="{C3380CC4-5D6E-409C-BE32-E72D297353CC}">
                <c16:uniqueId val="{00000005-6CCA-4241-90A5-3D420C146BDC}"/>
              </c:ext>
            </c:extLst>
          </c:dPt>
          <c:dPt>
            <c:idx val="5"/>
            <c:marker>
              <c:spPr>
                <a:solidFill>
                  <a:srgbClr val="002060"/>
                </a:solidFill>
                <a:ln>
                  <a:noFill/>
                </a:ln>
              </c:spPr>
            </c:marker>
            <c:bubble3D val="0"/>
            <c:extLst>
              <c:ext xmlns:c16="http://schemas.microsoft.com/office/drawing/2014/chart" uri="{C3380CC4-5D6E-409C-BE32-E72D297353CC}">
                <c16:uniqueId val="{00000006-6CCA-4241-90A5-3D420C146BDC}"/>
              </c:ext>
            </c:extLst>
          </c:dPt>
          <c:cat>
            <c:multiLvlStrRef>
              <c:f>_SEXO_INT_!$B$27:$C$32</c:f>
              <c:multiLvlStrCache>
                <c:ptCount val="6"/>
                <c:lvl>
                  <c:pt idx="0">
                    <c:v>2015</c:v>
                  </c:pt>
                  <c:pt idx="1">
                    <c:v>2018</c:v>
                  </c:pt>
                  <c:pt idx="2">
                    <c:v>2015</c:v>
                  </c:pt>
                  <c:pt idx="3">
                    <c:v>2018</c:v>
                  </c:pt>
                  <c:pt idx="4">
                    <c:v>2015</c:v>
                  </c:pt>
                  <c:pt idx="5">
                    <c:v>2018</c:v>
                  </c:pt>
                </c:lvl>
                <c:lvl>
                  <c:pt idx="0">
                    <c:v>Aguascalientes</c:v>
                  </c:pt>
                  <c:pt idx="2">
                    <c:v>Hombre</c:v>
                  </c:pt>
                  <c:pt idx="4">
                    <c:v>Mujer</c:v>
                  </c:pt>
                </c:lvl>
              </c:multiLvlStrCache>
            </c:multiLvlStrRef>
          </c:cat>
          <c:val>
            <c:numRef>
              <c:f>_SEXO_INT_!$E$27:$E$32</c:f>
              <c:numCache>
                <c:formatCode>General</c:formatCode>
                <c:ptCount val="6"/>
                <c:pt idx="0">
                  <c:v>531.35299999999995</c:v>
                </c:pt>
                <c:pt idx="1">
                  <c:v>542.35299999999995</c:v>
                </c:pt>
                <c:pt idx="2">
                  <c:v>528.75599999999997</c:v>
                </c:pt>
                <c:pt idx="3">
                  <c:v>537.54700000000003</c:v>
                </c:pt>
                <c:pt idx="4">
                  <c:v>535.14400000000001</c:v>
                </c:pt>
                <c:pt idx="5">
                  <c:v>551.34299999999996</c:v>
                </c:pt>
              </c:numCache>
            </c:numRef>
          </c:val>
          <c:smooth val="0"/>
          <c:extLst>
            <c:ext xmlns:c16="http://schemas.microsoft.com/office/drawing/2014/chart" uri="{C3380CC4-5D6E-409C-BE32-E72D297353CC}">
              <c16:uniqueId val="{00000007-6CCA-4241-90A5-3D420C146BDC}"/>
            </c:ext>
          </c:extLst>
        </c:ser>
        <c:dLbls>
          <c:showLegendKey val="0"/>
          <c:showVal val="0"/>
          <c:showCatName val="0"/>
          <c:showSerName val="0"/>
          <c:showPercent val="0"/>
          <c:showBubbleSize val="0"/>
        </c:dLbls>
        <c:hiLowLines>
          <c:spPr>
            <a:ln w="12700">
              <a:solidFill>
                <a:srgbClr val="595959"/>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6CCA-4241-90A5-3D420C146BDC}"/>
              </c:ext>
            </c:extLst>
          </c:dPt>
          <c:dPt>
            <c:idx val="3"/>
            <c:marker>
              <c:spPr>
                <a:solidFill>
                  <a:srgbClr val="002060"/>
                </a:solidFill>
                <a:ln>
                  <a:noFill/>
                </a:ln>
              </c:spPr>
            </c:marker>
            <c:bubble3D val="0"/>
            <c:extLst>
              <c:ext xmlns:c16="http://schemas.microsoft.com/office/drawing/2014/chart" uri="{C3380CC4-5D6E-409C-BE32-E72D297353CC}">
                <c16:uniqueId val="{00000009-6CCA-4241-90A5-3D420C146BDC}"/>
              </c:ext>
            </c:extLst>
          </c:dPt>
          <c:dPt>
            <c:idx val="5"/>
            <c:marker>
              <c:spPr>
                <a:solidFill>
                  <a:srgbClr val="002060"/>
                </a:solidFill>
                <a:ln>
                  <a:noFill/>
                </a:ln>
              </c:spPr>
            </c:marker>
            <c:bubble3D val="0"/>
            <c:extLst>
              <c:ext xmlns:c16="http://schemas.microsoft.com/office/drawing/2014/chart" uri="{C3380CC4-5D6E-409C-BE32-E72D297353CC}">
                <c16:uniqueId val="{0000000A-6CCA-4241-90A5-3D420C146BDC}"/>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CCA-4241-90A5-3D420C146BDC}"/>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CCA-4241-90A5-3D420C146BDC}"/>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CCA-4241-90A5-3D420C146BDC}"/>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_SEXO_INT_!$B$27:$C$32</c:f>
              <c:multiLvlStrCache>
                <c:ptCount val="6"/>
                <c:lvl>
                  <c:pt idx="0">
                    <c:v>2015</c:v>
                  </c:pt>
                  <c:pt idx="1">
                    <c:v>2018</c:v>
                  </c:pt>
                  <c:pt idx="2">
                    <c:v>2015</c:v>
                  </c:pt>
                  <c:pt idx="3">
                    <c:v>2018</c:v>
                  </c:pt>
                  <c:pt idx="4">
                    <c:v>2015</c:v>
                  </c:pt>
                  <c:pt idx="5">
                    <c:v>2018</c:v>
                  </c:pt>
                </c:lvl>
                <c:lvl>
                  <c:pt idx="0">
                    <c:v>Aguascalientes</c:v>
                  </c:pt>
                  <c:pt idx="2">
                    <c:v>Hombre</c:v>
                  </c:pt>
                  <c:pt idx="4">
                    <c:v>Mujer</c:v>
                  </c:pt>
                </c:lvl>
              </c:multiLvlStrCache>
            </c:multiLvlStrRef>
          </c:cat>
          <c:val>
            <c:numRef>
              <c:f>_SEXO_INT_!$F$27:$F$32</c:f>
              <c:numCache>
                <c:formatCode>General</c:formatCode>
                <c:ptCount val="6"/>
                <c:pt idx="0">
                  <c:v>522</c:v>
                </c:pt>
                <c:pt idx="1">
                  <c:v>533</c:v>
                </c:pt>
                <c:pt idx="2">
                  <c:v>520</c:v>
                </c:pt>
                <c:pt idx="3">
                  <c:v>527</c:v>
                </c:pt>
                <c:pt idx="4">
                  <c:v>524</c:v>
                </c:pt>
                <c:pt idx="5">
                  <c:v>540</c:v>
                </c:pt>
              </c:numCache>
            </c:numRef>
          </c:val>
          <c:smooth val="0"/>
          <c:extLst>
            <c:ext xmlns:c16="http://schemas.microsoft.com/office/drawing/2014/chart" uri="{C3380CC4-5D6E-409C-BE32-E72D297353CC}">
              <c16:uniqueId val="{0000000B-6CCA-4241-90A5-3D420C146BDC}"/>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45C5-496E-95B8-7903CFCB2212}"/>
              </c:ext>
            </c:extLst>
          </c:dPt>
          <c:cat>
            <c:strRef>
              <c:f>_GPOS_MULT_INT_!$B$26:$C$27</c:f>
              <c:strCache>
                <c:ptCount val="2"/>
                <c:pt idx="0">
                  <c:v>Escuela completa</c:v>
                </c:pt>
                <c:pt idx="1">
                  <c:v>Escuela multigrado</c:v>
                </c:pt>
              </c:strCache>
            </c:strRef>
          </c:cat>
          <c:val>
            <c:numRef>
              <c:f>_GPOS_MULT_INT_!$D$26:$D$27</c:f>
              <c:numCache>
                <c:formatCode>General</c:formatCode>
                <c:ptCount val="2"/>
                <c:pt idx="0">
                  <c:v>504.61399999999998</c:v>
                </c:pt>
                <c:pt idx="1">
                  <c:v>464.63299999999998</c:v>
                </c:pt>
              </c:numCache>
            </c:numRef>
          </c:val>
          <c:smooth val="0"/>
          <c:extLst>
            <c:ext xmlns:c16="http://schemas.microsoft.com/office/drawing/2014/chart" uri="{C3380CC4-5D6E-409C-BE32-E72D297353CC}">
              <c16:uniqueId val="{00000001-45C5-496E-95B8-7903CFCB221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45C5-496E-95B8-7903CFCB2212}"/>
              </c:ext>
            </c:extLst>
          </c:dPt>
          <c:cat>
            <c:strRef>
              <c:f>_GPOS_MULT_INT_!$B$26:$C$27</c:f>
              <c:strCache>
                <c:ptCount val="2"/>
                <c:pt idx="0">
                  <c:v>Escuela completa</c:v>
                </c:pt>
                <c:pt idx="1">
                  <c:v>Escuela multigrado</c:v>
                </c:pt>
              </c:strCache>
            </c:strRef>
          </c:cat>
          <c:val>
            <c:numRef>
              <c:f>_GPOS_MULT_INT_!$E$26:$E$27</c:f>
              <c:numCache>
                <c:formatCode>General</c:formatCode>
                <c:ptCount val="2"/>
                <c:pt idx="0">
                  <c:v>510.18599999999998</c:v>
                </c:pt>
                <c:pt idx="1">
                  <c:v>477.767</c:v>
                </c:pt>
              </c:numCache>
            </c:numRef>
          </c:val>
          <c:smooth val="0"/>
          <c:extLst>
            <c:ext xmlns:c16="http://schemas.microsoft.com/office/drawing/2014/chart" uri="{C3380CC4-5D6E-409C-BE32-E72D297353CC}">
              <c16:uniqueId val="{00000003-45C5-496E-95B8-7903CFCB2212}"/>
            </c:ext>
          </c:extLst>
        </c:ser>
        <c:dLbls>
          <c:showLegendKey val="0"/>
          <c:showVal val="0"/>
          <c:showCatName val="0"/>
          <c:showSerName val="0"/>
          <c:showPercent val="0"/>
          <c:showBubbleSize val="0"/>
        </c:dLbls>
        <c:hiLowLines>
          <c:spPr>
            <a:ln w="12700">
              <a:solidFill>
                <a:srgbClr val="595959"/>
              </a:solidFill>
            </a:ln>
          </c:spPr>
        </c:hiLowLines>
        <c:marker val="1"/>
        <c:smooth val="0"/>
        <c:axId val="50180001"/>
        <c:axId val="501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45C5-496E-95B8-7903CFCB221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45C5-496E-95B8-7903CFCB221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_GPOS_MULT_INT_!$B$26:$C$27</c:f>
              <c:strCache>
                <c:ptCount val="2"/>
                <c:pt idx="0">
                  <c:v>Escuela completa</c:v>
                </c:pt>
                <c:pt idx="1">
                  <c:v>Escuela multigrado</c:v>
                </c:pt>
              </c:strCache>
            </c:strRef>
          </c:cat>
          <c:val>
            <c:numRef>
              <c:f>_GPOS_MULT_INT_!$F$26:$F$27</c:f>
              <c:numCache>
                <c:formatCode>General</c:formatCode>
                <c:ptCount val="2"/>
                <c:pt idx="0">
                  <c:v>507.4</c:v>
                </c:pt>
                <c:pt idx="1">
                  <c:v>471.2</c:v>
                </c:pt>
              </c:numCache>
            </c:numRef>
          </c:val>
          <c:smooth val="0"/>
          <c:extLst>
            <c:ext xmlns:c16="http://schemas.microsoft.com/office/drawing/2014/chart" uri="{C3380CC4-5D6E-409C-BE32-E72D297353CC}">
              <c16:uniqueId val="{00000005-45C5-496E-95B8-7903CFCB2212}"/>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1"/>
        <c:axPos val="b"/>
        <c:numFmt formatCode="General" sourceLinked="1"/>
        <c:majorTickMark val="out"/>
        <c:minorTickMark val="none"/>
        <c:tickLblPos val="nextTo"/>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multiLvlStrRef>
              <c:f>_CDAP25_INT_!$C$2:$D$5</c:f>
            </c:multiLvlStrRef>
          </c:cat>
          <c:val>
            <c:numRef>
              <c:f>_CDAP25_INT_!$E$2:$E$5</c:f>
              <c:numCache>
                <c:formatCode>General</c:formatCode>
                <c:ptCount val="4"/>
                <c:pt idx="0">
                  <c:v>453.7</c:v>
                </c:pt>
                <c:pt idx="1">
                  <c:v>477.6</c:v>
                </c:pt>
                <c:pt idx="2">
                  <c:v>522.1</c:v>
                </c:pt>
                <c:pt idx="3">
                  <c:v>547.4</c:v>
                </c:pt>
              </c:numCache>
            </c:numRef>
          </c:val>
          <c:smooth val="0"/>
          <c:extLst>
            <c:ext xmlns:c16="http://schemas.microsoft.com/office/drawing/2014/chart" uri="{C3380CC4-5D6E-409C-BE32-E72D297353CC}">
              <c16:uniqueId val="{00000000-ECC6-491B-B3FB-C71C64ADAFAE}"/>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multiLvlStrRef>
              <c:f>_CDAP25_INT_!$C$2:$D$5</c:f>
            </c:multiLvlStrRef>
          </c:cat>
          <c:val>
            <c:numRef>
              <c:f>_CDAP25_INT_!$F$2:$F$5</c:f>
              <c:numCache>
                <c:formatCode>General</c:formatCode>
                <c:ptCount val="4"/>
                <c:pt idx="0">
                  <c:v>450.7</c:v>
                </c:pt>
                <c:pt idx="1">
                  <c:v>474</c:v>
                </c:pt>
                <c:pt idx="2">
                  <c:v>515.5</c:v>
                </c:pt>
                <c:pt idx="3">
                  <c:v>541</c:v>
                </c:pt>
              </c:numCache>
            </c:numRef>
          </c:val>
          <c:smooth val="0"/>
          <c:extLst>
            <c:ext xmlns:c16="http://schemas.microsoft.com/office/drawing/2014/chart" uri="{C3380CC4-5D6E-409C-BE32-E72D297353CC}">
              <c16:uniqueId val="{00000001-ECC6-491B-B3FB-C71C64ADAFAE}"/>
            </c:ext>
          </c:extLst>
        </c:ser>
        <c:ser>
          <c:idx val="2"/>
          <c:order val="2"/>
          <c:tx>
            <c:v>Indígena</c:v>
          </c:tx>
          <c:spPr>
            <a:ln w="19050">
              <a:solidFill>
                <a:srgbClr val="C8A8C8"/>
              </a:solidFill>
            </a:ln>
          </c:spPr>
          <c:marker>
            <c:symbol val="star"/>
            <c:size val="7"/>
            <c:spPr>
              <a:noFill/>
              <a:ln w="15875">
                <a:solidFill>
                  <a:srgbClr val="C8A8C8"/>
                </a:solidFill>
              </a:ln>
            </c:spPr>
          </c:marker>
          <c:cat>
            <c:multiLvlStrRef>
              <c:f>_CDAP25_INT_!$C$2:$D$5</c:f>
            </c:multiLvlStrRef>
          </c:cat>
          <c:val>
            <c:numRef>
              <c:f>_CDAP25_INT_!$G$2:$G$5</c:f>
              <c:numCache>
                <c:formatCode>General</c:formatCode>
                <c:ptCount val="4"/>
                <c:pt idx="0">
                  <c:v>401.9</c:v>
                </c:pt>
                <c:pt idx="1">
                  <c:v>411.3</c:v>
                </c:pt>
                <c:pt idx="2">
                  <c:v>449.8</c:v>
                </c:pt>
                <c:pt idx="3">
                  <c:v>474.8</c:v>
                </c:pt>
              </c:numCache>
            </c:numRef>
          </c:val>
          <c:smooth val="0"/>
          <c:extLst>
            <c:ext xmlns:c16="http://schemas.microsoft.com/office/drawing/2014/chart" uri="{C3380CC4-5D6E-409C-BE32-E72D297353CC}">
              <c16:uniqueId val="{00000002-ECC6-491B-B3FB-C71C64ADAFAE}"/>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multiLvlStrRef>
              <c:f>_CDAP25_INT_!$C$2:$D$5</c:f>
            </c:multiLvlStrRef>
          </c:cat>
          <c:val>
            <c:numRef>
              <c:f>_CDAP25_INT_!$H$2:$H$5</c:f>
              <c:numCache>
                <c:formatCode>General</c:formatCode>
                <c:ptCount val="4"/>
                <c:pt idx="0">
                  <c:v>411</c:v>
                </c:pt>
                <c:pt idx="1">
                  <c:v>433.8</c:v>
                </c:pt>
                <c:pt idx="2">
                  <c:v>460</c:v>
                </c:pt>
                <c:pt idx="3">
                  <c:v>487.9</c:v>
                </c:pt>
              </c:numCache>
            </c:numRef>
          </c:val>
          <c:smooth val="0"/>
          <c:extLst>
            <c:ext xmlns:c16="http://schemas.microsoft.com/office/drawing/2014/chart" uri="{C3380CC4-5D6E-409C-BE32-E72D297353CC}">
              <c16:uniqueId val="{00000003-ECC6-491B-B3FB-C71C64ADAFAE}"/>
            </c:ext>
          </c:extLst>
        </c:ser>
        <c:ser>
          <c:idx val="4"/>
          <c:order val="4"/>
          <c:tx>
            <c:v>Privada</c:v>
          </c:tx>
          <c:spPr>
            <a:ln w="19050">
              <a:solidFill>
                <a:srgbClr val="B07CAA"/>
              </a:solidFill>
            </a:ln>
          </c:spPr>
          <c:marker>
            <c:symbol val="circle"/>
            <c:size val="7"/>
            <c:spPr>
              <a:noFill/>
              <a:ln w="15875">
                <a:solidFill>
                  <a:srgbClr val="B07CAA"/>
                </a:solidFill>
              </a:ln>
            </c:spPr>
          </c:marker>
          <c:cat>
            <c:multiLvlStrRef>
              <c:f>_CDAP25_INT_!$C$2:$D$5</c:f>
            </c:multiLvlStrRef>
          </c:cat>
          <c:val>
            <c:numRef>
              <c:f>_CDAP25_INT_!$I$2:$I$5</c:f>
              <c:numCache>
                <c:formatCode>General</c:formatCode>
                <c:ptCount val="4"/>
                <c:pt idx="0">
                  <c:v>557</c:v>
                </c:pt>
                <c:pt idx="1">
                  <c:v>577.1</c:v>
                </c:pt>
                <c:pt idx="2">
                  <c:v>607.9</c:v>
                </c:pt>
                <c:pt idx="3">
                  <c:v>622.29999999999995</c:v>
                </c:pt>
              </c:numCache>
            </c:numRef>
          </c:val>
          <c:smooth val="0"/>
          <c:extLst>
            <c:ext xmlns:c16="http://schemas.microsoft.com/office/drawing/2014/chart" uri="{C3380CC4-5D6E-409C-BE32-E72D297353CC}">
              <c16:uniqueId val="{00000004-ECC6-491B-B3FB-C71C64ADAFAE}"/>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solidFill>
                      <a:srgbClr val="595959"/>
                    </a:solidFill>
                  </a:rPr>
                  <a:t>Clima de participación y respeto en el</a:t>
                </a:r>
                <a:r>
                  <a:rPr lang="es-MX" baseline="0">
                    <a:solidFill>
                      <a:srgbClr val="595959"/>
                    </a:solidFill>
                  </a:rPr>
                  <a:t> aula</a:t>
                </a:r>
                <a:endParaRPr lang="es-MX">
                  <a:solidFill>
                    <a:srgbClr val="595959"/>
                  </a:solidFill>
                </a:endParaRP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solidFill>
                      <a:srgbClr val="595959"/>
                    </a:solidFill>
                  </a:rPr>
                  <a:t>Puntaje promedio de</a:t>
                </a:r>
                <a:r>
                  <a:rPr lang="es-MX" baseline="0" dirty="0">
                    <a:solidFill>
                      <a:srgbClr val="595959"/>
                    </a:solidFill>
                  </a:rPr>
                  <a:t> Lenguaje y Comunicación</a:t>
                </a:r>
                <a:endParaRPr lang="es-MX" dirty="0">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45682079226433"/>
          <c:y val="3.1832507108670118E-2"/>
          <c:w val="0.81444649232933553"/>
          <c:h val="0.72545941585880658"/>
        </c:manualLayout>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_CDAP25_INT_!$C$27:$C$30</c:f>
              <c:numCache>
                <c:formatCode>General</c:formatCode>
                <c:ptCount val="4"/>
              </c:numCache>
            </c:numRef>
          </c:cat>
          <c:val>
            <c:numRef>
              <c:f>_CDAP25_INT_!$E$27:$E$30</c:f>
              <c:numCache>
                <c:formatCode>General</c:formatCode>
                <c:ptCount val="4"/>
                <c:pt idx="0">
                  <c:v>460.3</c:v>
                </c:pt>
                <c:pt idx="1">
                  <c:v>482.5</c:v>
                </c:pt>
                <c:pt idx="2">
                  <c:v>522</c:v>
                </c:pt>
                <c:pt idx="3">
                  <c:v>544.79999999999995</c:v>
                </c:pt>
              </c:numCache>
            </c:numRef>
          </c:val>
          <c:smooth val="0"/>
          <c:extLst>
            <c:ext xmlns:c16="http://schemas.microsoft.com/office/drawing/2014/chart" uri="{C3380CC4-5D6E-409C-BE32-E72D297353CC}">
              <c16:uniqueId val="{00000000-CA73-48CF-81E4-B43F3D192CA2}"/>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_CDAP25_INT_!$C$27:$C$30</c:f>
              <c:numCache>
                <c:formatCode>General</c:formatCode>
                <c:ptCount val="4"/>
              </c:numCache>
            </c:numRef>
          </c:cat>
          <c:val>
            <c:numRef>
              <c:f>_CDAP25_INT_!$F$27:$F$30</c:f>
              <c:numCache>
                <c:formatCode>General</c:formatCode>
                <c:ptCount val="4"/>
                <c:pt idx="0">
                  <c:v>457.9</c:v>
                </c:pt>
                <c:pt idx="1">
                  <c:v>479.8</c:v>
                </c:pt>
                <c:pt idx="2">
                  <c:v>517.1</c:v>
                </c:pt>
                <c:pt idx="3">
                  <c:v>538.9</c:v>
                </c:pt>
              </c:numCache>
            </c:numRef>
          </c:val>
          <c:smooth val="0"/>
          <c:extLst>
            <c:ext xmlns:c16="http://schemas.microsoft.com/office/drawing/2014/chart" uri="{C3380CC4-5D6E-409C-BE32-E72D297353CC}">
              <c16:uniqueId val="{00000001-CA73-48CF-81E4-B43F3D192CA2}"/>
            </c:ext>
          </c:extLst>
        </c:ser>
        <c:ser>
          <c:idx val="2"/>
          <c:order val="2"/>
          <c:tx>
            <c:v>Indígena</c:v>
          </c:tx>
          <c:spPr>
            <a:ln w="19050">
              <a:solidFill>
                <a:srgbClr val="C8A8C8"/>
              </a:solidFill>
            </a:ln>
          </c:spPr>
          <c:marker>
            <c:symbol val="star"/>
            <c:size val="7"/>
            <c:spPr>
              <a:noFill/>
              <a:ln w="15875">
                <a:solidFill>
                  <a:srgbClr val="C8A8C8"/>
                </a:solidFill>
              </a:ln>
            </c:spPr>
          </c:marker>
          <c:cat>
            <c:numRef>
              <c:f>_CDAP25_INT_!$C$27:$C$30</c:f>
              <c:numCache>
                <c:formatCode>General</c:formatCode>
                <c:ptCount val="4"/>
              </c:numCache>
            </c:numRef>
          </c:cat>
          <c:val>
            <c:numRef>
              <c:f>_CDAP25_INT_!$G$27:$G$30</c:f>
              <c:numCache>
                <c:formatCode>General</c:formatCode>
                <c:ptCount val="4"/>
                <c:pt idx="0">
                  <c:v>420.6</c:v>
                </c:pt>
                <c:pt idx="1">
                  <c:v>432.7</c:v>
                </c:pt>
                <c:pt idx="2">
                  <c:v>466</c:v>
                </c:pt>
                <c:pt idx="3">
                  <c:v>515.6</c:v>
                </c:pt>
              </c:numCache>
            </c:numRef>
          </c:val>
          <c:smooth val="0"/>
          <c:extLst>
            <c:ext xmlns:c16="http://schemas.microsoft.com/office/drawing/2014/chart" uri="{C3380CC4-5D6E-409C-BE32-E72D297353CC}">
              <c16:uniqueId val="{00000002-CA73-48CF-81E4-B43F3D192CA2}"/>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_CDAP25_INT_!$C$27:$C$30</c:f>
              <c:numCache>
                <c:formatCode>General</c:formatCode>
                <c:ptCount val="4"/>
              </c:numCache>
            </c:numRef>
          </c:cat>
          <c:val>
            <c:numRef>
              <c:f>_CDAP25_INT_!$H$27:$H$30</c:f>
              <c:numCache>
                <c:formatCode>General</c:formatCode>
                <c:ptCount val="4"/>
                <c:pt idx="0">
                  <c:v>423.5</c:v>
                </c:pt>
                <c:pt idx="1">
                  <c:v>439.5</c:v>
                </c:pt>
                <c:pt idx="2">
                  <c:v>469</c:v>
                </c:pt>
                <c:pt idx="3">
                  <c:v>494.5</c:v>
                </c:pt>
              </c:numCache>
            </c:numRef>
          </c:val>
          <c:smooth val="0"/>
          <c:extLst>
            <c:ext xmlns:c16="http://schemas.microsoft.com/office/drawing/2014/chart" uri="{C3380CC4-5D6E-409C-BE32-E72D297353CC}">
              <c16:uniqueId val="{00000003-CA73-48CF-81E4-B43F3D192CA2}"/>
            </c:ext>
          </c:extLst>
        </c:ser>
        <c:ser>
          <c:idx val="4"/>
          <c:order val="4"/>
          <c:tx>
            <c:v>Privada</c:v>
          </c:tx>
          <c:spPr>
            <a:ln w="19050">
              <a:solidFill>
                <a:srgbClr val="B07CAA"/>
              </a:solidFill>
            </a:ln>
          </c:spPr>
          <c:marker>
            <c:symbol val="circle"/>
            <c:size val="7"/>
            <c:spPr>
              <a:noFill/>
              <a:ln w="15875">
                <a:solidFill>
                  <a:srgbClr val="B07CAA"/>
                </a:solidFill>
              </a:ln>
            </c:spPr>
          </c:marker>
          <c:cat>
            <c:numRef>
              <c:f>_CDAP25_INT_!$C$27:$C$30</c:f>
              <c:numCache>
                <c:formatCode>General</c:formatCode>
                <c:ptCount val="4"/>
              </c:numCache>
            </c:numRef>
          </c:cat>
          <c:val>
            <c:numRef>
              <c:f>_CDAP25_INT_!$I$27:$I$30</c:f>
              <c:numCache>
                <c:formatCode>General</c:formatCode>
                <c:ptCount val="4"/>
                <c:pt idx="0">
                  <c:v>541.5</c:v>
                </c:pt>
                <c:pt idx="1">
                  <c:v>557.70000000000005</c:v>
                </c:pt>
                <c:pt idx="2">
                  <c:v>587.5</c:v>
                </c:pt>
                <c:pt idx="3">
                  <c:v>600.29999999999995</c:v>
                </c:pt>
              </c:numCache>
            </c:numRef>
          </c:val>
          <c:smooth val="0"/>
          <c:extLst>
            <c:ext xmlns:c16="http://schemas.microsoft.com/office/drawing/2014/chart" uri="{C3380CC4-5D6E-409C-BE32-E72D297353CC}">
              <c16:uniqueId val="{00000004-CA73-48CF-81E4-B43F3D192CA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Clima de participación y respeto en el aula</a:t>
                </a: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1"/>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427.4</c:v>
                </c:pt>
                <c:pt idx="1">
                  <c:v>454.9</c:v>
                </c:pt>
                <c:pt idx="2">
                  <c:v>497.5</c:v>
                </c:pt>
                <c:pt idx="3">
                  <c:v>540.1</c:v>
                </c:pt>
              </c:numCache>
            </c:numRef>
          </c:val>
          <c:smooth val="0"/>
          <c:extLst>
            <c:ext xmlns:c16="http://schemas.microsoft.com/office/drawing/2014/chart" uri="{C3380CC4-5D6E-409C-BE32-E72D297353CC}">
              <c16:uniqueId val="{00000000-147B-4B95-8489-22271FF8F793}"/>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a:t>
                </a:r>
                <a:r>
                  <a:rPr lang="es-MX" baseline="0" dirty="0"/>
                  <a:t> de Lenguaje y Comunicación</a:t>
                </a:r>
                <a:endParaRPr lang="es-MX" dirty="0"/>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850085-1DBC-4C1B-A917-CD04A6D0CC9E}"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s-ES"/>
        </a:p>
      </dgm:t>
    </dgm:pt>
    <dgm:pt modelId="{AB38DACE-D709-4C40-8FAE-DB45B4C36796}">
      <dgm:prSet/>
      <dgm:spPr>
        <a:ln w="19050">
          <a:solidFill>
            <a:srgbClr val="C80069"/>
          </a:solidFill>
        </a:ln>
      </dgm:spPr>
      <dgm:t>
        <a:bodyPr/>
        <a:lstStyle/>
        <a:p>
          <a:pPr rtl="0"/>
          <a:r>
            <a:rPr lang="es-MX" dirty="0">
              <a:solidFill>
                <a:srgbClr val="7030A0"/>
              </a:solidFill>
            </a:rPr>
            <a:t>Características generales de Planea 6</a:t>
          </a:r>
          <a:r>
            <a:rPr lang="es-ES_tradnl" dirty="0">
              <a:solidFill>
                <a:srgbClr val="7030A0"/>
              </a:solidFill>
            </a:rPr>
            <a:t>º de primaria 2018</a:t>
          </a:r>
          <a:endParaRPr lang="es-MX" dirty="0">
            <a:solidFill>
              <a:srgbClr val="7030A0"/>
            </a:solidFill>
          </a:endParaRPr>
        </a:p>
      </dgm:t>
    </dgm:pt>
    <dgm:pt modelId="{53C27E7A-F1D0-4779-AA92-4367A60C2494}" type="parTrans" cxnId="{01EC39E6-F823-420D-90AD-DF3C12BE0F04}">
      <dgm:prSet/>
      <dgm:spPr/>
      <dgm:t>
        <a:bodyPr/>
        <a:lstStyle/>
        <a:p>
          <a:endParaRPr lang="es-ES"/>
        </a:p>
      </dgm:t>
    </dgm:pt>
    <dgm:pt modelId="{030BE838-7D8B-4ECC-A588-26BF913324AE}" type="sibTrans" cxnId="{01EC39E6-F823-420D-90AD-DF3C12BE0F04}">
      <dgm:prSet/>
      <dgm:spPr/>
      <dgm:t>
        <a:bodyPr/>
        <a:lstStyle/>
        <a:p>
          <a:endParaRPr lang="es-ES"/>
        </a:p>
      </dgm:t>
    </dgm:pt>
    <dgm:pt modelId="{5B5740C2-AFF7-48B0-BF02-A3CCE704D420}">
      <dgm:prSet/>
      <dgm:spPr>
        <a:ln w="19050">
          <a:solidFill>
            <a:srgbClr val="C80069"/>
          </a:solidFill>
        </a:ln>
      </dgm:spPr>
      <dgm:t>
        <a:bodyPr/>
        <a:lstStyle/>
        <a:p>
          <a:pPr rtl="0"/>
          <a:r>
            <a:rPr lang="es-MX" dirty="0">
              <a:solidFill>
                <a:srgbClr val="7030A0"/>
              </a:solidFill>
            </a:rPr>
            <a:t>Resultados nacionales</a:t>
          </a:r>
        </a:p>
      </dgm:t>
    </dgm:pt>
    <dgm:pt modelId="{0FD305D6-8E4E-4FC4-BA80-E4C2446945D3}" type="parTrans" cxnId="{4F7461B3-8ED4-49DD-AA7C-8D31546CE3F1}">
      <dgm:prSet/>
      <dgm:spPr/>
      <dgm:t>
        <a:bodyPr/>
        <a:lstStyle/>
        <a:p>
          <a:endParaRPr lang="es-ES"/>
        </a:p>
      </dgm:t>
    </dgm:pt>
    <dgm:pt modelId="{829204CE-8233-4A7F-915C-31CD34E84110}" type="sibTrans" cxnId="{4F7461B3-8ED4-49DD-AA7C-8D31546CE3F1}">
      <dgm:prSet/>
      <dgm:spPr/>
      <dgm:t>
        <a:bodyPr/>
        <a:lstStyle/>
        <a:p>
          <a:endParaRPr lang="es-ES"/>
        </a:p>
      </dgm:t>
    </dgm:pt>
    <dgm:pt modelId="{44DA3573-FC46-4955-B522-AF8C35660037}">
      <dgm:prSet/>
      <dgm:spPr>
        <a:ln w="19050">
          <a:solidFill>
            <a:srgbClr val="C80069"/>
          </a:solidFill>
        </a:ln>
      </dgm:spPr>
      <dgm:t>
        <a:bodyPr/>
        <a:lstStyle/>
        <a:p>
          <a:pPr rtl="0"/>
          <a:r>
            <a:rPr lang="es-MX" dirty="0">
              <a:solidFill>
                <a:srgbClr val="7030A0"/>
              </a:solidFill>
            </a:rPr>
            <a:t>Resultados de las entidades</a:t>
          </a:r>
        </a:p>
      </dgm:t>
    </dgm:pt>
    <dgm:pt modelId="{E6BF9803-962E-4792-8B2C-6275948ABA0E}" type="parTrans" cxnId="{1C85A6E8-8EC1-41A1-9533-17C70753B507}">
      <dgm:prSet/>
      <dgm:spPr/>
      <dgm:t>
        <a:bodyPr/>
        <a:lstStyle/>
        <a:p>
          <a:endParaRPr lang="es-ES"/>
        </a:p>
      </dgm:t>
    </dgm:pt>
    <dgm:pt modelId="{9DCF3E6F-37F2-420D-BBE7-7F215F36D1EC}" type="sibTrans" cxnId="{1C85A6E8-8EC1-41A1-9533-17C70753B507}">
      <dgm:prSet/>
      <dgm:spPr/>
      <dgm:t>
        <a:bodyPr/>
        <a:lstStyle/>
        <a:p>
          <a:endParaRPr lang="es-ES"/>
        </a:p>
      </dgm:t>
    </dgm:pt>
    <dgm:pt modelId="{0C59C681-0627-46FE-AD6D-8442B70B35F8}">
      <dgm:prSet/>
      <dgm:spPr>
        <a:ln w="19050">
          <a:solidFill>
            <a:srgbClr val="C80069"/>
          </a:solidFill>
        </a:ln>
      </dgm:spPr>
      <dgm:t>
        <a:bodyPr/>
        <a:lstStyle/>
        <a:p>
          <a:pPr rtl="0"/>
          <a:r>
            <a:rPr lang="es-MX" dirty="0">
              <a:solidFill>
                <a:srgbClr val="7030A0"/>
              </a:solidFill>
            </a:rPr>
            <a:t>El aprendizaje y su relación con variables personales, del contexto escolar y familiar</a:t>
          </a:r>
        </a:p>
      </dgm:t>
    </dgm:pt>
    <dgm:pt modelId="{DD2B8D85-9E76-4781-A406-AF07E0151E31}" type="parTrans" cxnId="{68C07002-090A-4DB2-BB3C-4F6BC25F6269}">
      <dgm:prSet/>
      <dgm:spPr/>
      <dgm:t>
        <a:bodyPr/>
        <a:lstStyle/>
        <a:p>
          <a:endParaRPr lang="es-ES"/>
        </a:p>
      </dgm:t>
    </dgm:pt>
    <dgm:pt modelId="{85544D5F-19E3-4F8A-9223-41AB3E199EBA}" type="sibTrans" cxnId="{68C07002-090A-4DB2-BB3C-4F6BC25F6269}">
      <dgm:prSet/>
      <dgm:spPr/>
      <dgm:t>
        <a:bodyPr/>
        <a:lstStyle/>
        <a:p>
          <a:endParaRPr lang="es-ES"/>
        </a:p>
      </dgm:t>
    </dgm:pt>
    <dgm:pt modelId="{05D615BA-8403-4998-ABCA-335680DAE5EA}">
      <dgm:prSet/>
      <dgm:spPr>
        <a:ln w="19050">
          <a:solidFill>
            <a:srgbClr val="C80069"/>
          </a:solidFill>
        </a:ln>
      </dgm:spPr>
      <dgm:t>
        <a:bodyPr/>
        <a:lstStyle/>
        <a:p>
          <a:pPr rtl="0"/>
          <a:r>
            <a:rPr lang="es-MX" dirty="0">
              <a:solidFill>
                <a:srgbClr val="7030A0"/>
              </a:solidFill>
            </a:rPr>
            <a:t>Comparación de resultados 2015-2018</a:t>
          </a:r>
        </a:p>
      </dgm:t>
    </dgm:pt>
    <dgm:pt modelId="{2A07A61F-E9A2-4F43-9A74-810B595A0E24}" type="parTrans" cxnId="{6BCFF382-711A-4D20-B58F-D03F501354D6}">
      <dgm:prSet/>
      <dgm:spPr/>
      <dgm:t>
        <a:bodyPr/>
        <a:lstStyle/>
        <a:p>
          <a:endParaRPr lang="es-ES"/>
        </a:p>
      </dgm:t>
    </dgm:pt>
    <dgm:pt modelId="{2D8B869B-606B-4107-AE4E-9B830F0A5F32}" type="sibTrans" cxnId="{6BCFF382-711A-4D20-B58F-D03F501354D6}">
      <dgm:prSet/>
      <dgm:spPr/>
      <dgm:t>
        <a:bodyPr/>
        <a:lstStyle/>
        <a:p>
          <a:endParaRPr lang="es-ES"/>
        </a:p>
      </dgm:t>
    </dgm:pt>
    <dgm:pt modelId="{6F002950-47B1-4EB9-86BC-F3CFB7BE89DB}">
      <dgm:prSet/>
      <dgm:spPr>
        <a:ln w="19050">
          <a:solidFill>
            <a:srgbClr val="C80069"/>
          </a:solidFill>
        </a:ln>
      </dgm:spPr>
      <dgm:t>
        <a:bodyPr/>
        <a:lstStyle/>
        <a:p>
          <a:pPr rtl="0"/>
          <a:r>
            <a:rPr lang="es-MX" dirty="0" smtClean="0">
              <a:solidFill>
                <a:srgbClr val="7030A0"/>
              </a:solidFill>
            </a:rPr>
            <a:t>Conclusiones</a:t>
          </a:r>
        </a:p>
      </dgm:t>
    </dgm:pt>
    <dgm:pt modelId="{7D50488D-E722-49C5-BFC8-F224EA43A5FE}" type="parTrans" cxnId="{E16D5253-6FAE-4E6D-BE02-0EDA998847A7}">
      <dgm:prSet/>
      <dgm:spPr/>
      <dgm:t>
        <a:bodyPr/>
        <a:lstStyle/>
        <a:p>
          <a:endParaRPr lang="es-ES"/>
        </a:p>
      </dgm:t>
    </dgm:pt>
    <dgm:pt modelId="{575E8940-D319-42D5-9F2B-87E2F55E5161}" type="sibTrans" cxnId="{E16D5253-6FAE-4E6D-BE02-0EDA998847A7}">
      <dgm:prSet/>
      <dgm:spPr/>
      <dgm:t>
        <a:bodyPr/>
        <a:lstStyle/>
        <a:p>
          <a:endParaRPr lang="es-ES"/>
        </a:p>
      </dgm:t>
    </dgm:pt>
    <dgm:pt modelId="{6E5AEF74-E1D8-412C-AAAC-B19FDA96A2A8}">
      <dgm:prSet/>
      <dgm:spPr>
        <a:ln w="19050">
          <a:solidFill>
            <a:srgbClr val="C80069"/>
          </a:solidFill>
        </a:ln>
      </dgm:spPr>
      <dgm:t>
        <a:bodyPr/>
        <a:lstStyle/>
        <a:p>
          <a:pPr rtl="0"/>
          <a:r>
            <a:rPr lang="es-MX" dirty="0" smtClean="0">
              <a:solidFill>
                <a:srgbClr val="7030A0"/>
              </a:solidFill>
            </a:rPr>
            <a:t>Resultados de la entidad</a:t>
          </a:r>
        </a:p>
      </dgm:t>
    </dgm:pt>
    <dgm:pt modelId="{317DCF30-DCBC-4C1A-83E8-0F7A2A8085EB}" type="parTrans" cxnId="{07BE1A1D-86D6-4D15-B0CF-E529EE00ABFF}">
      <dgm:prSet/>
      <dgm:spPr/>
      <dgm:t>
        <a:bodyPr/>
        <a:lstStyle/>
        <a:p>
          <a:endParaRPr lang="es-ES"/>
        </a:p>
      </dgm:t>
    </dgm:pt>
    <dgm:pt modelId="{66C3DD9C-2638-422F-BE9F-3938506222D3}" type="sibTrans" cxnId="{07BE1A1D-86D6-4D15-B0CF-E529EE00ABFF}">
      <dgm:prSet/>
      <dgm:spPr/>
      <dgm:t>
        <a:bodyPr/>
        <a:lstStyle/>
        <a:p>
          <a:endParaRPr lang="es-ES"/>
        </a:p>
      </dgm:t>
    </dgm:pt>
    <dgm:pt modelId="{861F0976-D3CE-4BA2-B045-8E03CFDF41D3}" type="pres">
      <dgm:prSet presAssocID="{10850085-1DBC-4C1B-A917-CD04A6D0CC9E}" presName="linear" presStyleCnt="0">
        <dgm:presLayoutVars>
          <dgm:animLvl val="lvl"/>
          <dgm:resizeHandles val="exact"/>
        </dgm:presLayoutVars>
      </dgm:prSet>
      <dgm:spPr/>
      <dgm:t>
        <a:bodyPr/>
        <a:lstStyle/>
        <a:p>
          <a:endParaRPr lang="es-ES"/>
        </a:p>
      </dgm:t>
    </dgm:pt>
    <dgm:pt modelId="{833AFE55-A48A-4595-91B8-DD1BE8E05B3F}" type="pres">
      <dgm:prSet presAssocID="{AB38DACE-D709-4C40-8FAE-DB45B4C36796}" presName="parentText" presStyleLbl="node1" presStyleIdx="0" presStyleCnt="7">
        <dgm:presLayoutVars>
          <dgm:chMax val="0"/>
          <dgm:bulletEnabled val="1"/>
        </dgm:presLayoutVars>
      </dgm:prSet>
      <dgm:spPr/>
      <dgm:t>
        <a:bodyPr/>
        <a:lstStyle/>
        <a:p>
          <a:endParaRPr lang="es-ES"/>
        </a:p>
      </dgm:t>
    </dgm:pt>
    <dgm:pt modelId="{2CA13D7C-3476-463D-8A81-192B66B7BFC2}" type="pres">
      <dgm:prSet presAssocID="{030BE838-7D8B-4ECC-A588-26BF913324AE}" presName="spacer" presStyleCnt="0"/>
      <dgm:spPr/>
    </dgm:pt>
    <dgm:pt modelId="{E302E572-212E-428D-BE1A-A0FDFABC94F2}" type="pres">
      <dgm:prSet presAssocID="{5B5740C2-AFF7-48B0-BF02-A3CCE704D420}" presName="parentText" presStyleLbl="node1" presStyleIdx="1" presStyleCnt="7">
        <dgm:presLayoutVars>
          <dgm:chMax val="0"/>
          <dgm:bulletEnabled val="1"/>
        </dgm:presLayoutVars>
      </dgm:prSet>
      <dgm:spPr/>
      <dgm:t>
        <a:bodyPr/>
        <a:lstStyle/>
        <a:p>
          <a:endParaRPr lang="es-ES"/>
        </a:p>
      </dgm:t>
    </dgm:pt>
    <dgm:pt modelId="{E2DE94E4-251C-42F9-9181-B3167284C0F4}" type="pres">
      <dgm:prSet presAssocID="{829204CE-8233-4A7F-915C-31CD34E84110}" presName="spacer" presStyleCnt="0"/>
      <dgm:spPr/>
    </dgm:pt>
    <dgm:pt modelId="{70488791-D2A5-49F6-A65E-CB76F4DDFF26}" type="pres">
      <dgm:prSet presAssocID="{44DA3573-FC46-4955-B522-AF8C35660037}" presName="parentText" presStyleLbl="node1" presStyleIdx="2" presStyleCnt="7">
        <dgm:presLayoutVars>
          <dgm:chMax val="0"/>
          <dgm:bulletEnabled val="1"/>
        </dgm:presLayoutVars>
      </dgm:prSet>
      <dgm:spPr/>
      <dgm:t>
        <a:bodyPr/>
        <a:lstStyle/>
        <a:p>
          <a:endParaRPr lang="es-ES"/>
        </a:p>
      </dgm:t>
    </dgm:pt>
    <dgm:pt modelId="{47BB0A10-7073-4BD7-9D8E-A258198EAA9F}" type="pres">
      <dgm:prSet presAssocID="{9DCF3E6F-37F2-420D-BBE7-7F215F36D1EC}" presName="spacer" presStyleCnt="0"/>
      <dgm:spPr/>
    </dgm:pt>
    <dgm:pt modelId="{10F42E88-EA2B-4D92-AED3-3DD3828ECC99}" type="pres">
      <dgm:prSet presAssocID="{0C59C681-0627-46FE-AD6D-8442B70B35F8}" presName="parentText" presStyleLbl="node1" presStyleIdx="3" presStyleCnt="7">
        <dgm:presLayoutVars>
          <dgm:chMax val="0"/>
          <dgm:bulletEnabled val="1"/>
        </dgm:presLayoutVars>
      </dgm:prSet>
      <dgm:spPr/>
      <dgm:t>
        <a:bodyPr/>
        <a:lstStyle/>
        <a:p>
          <a:endParaRPr lang="es-ES"/>
        </a:p>
      </dgm:t>
    </dgm:pt>
    <dgm:pt modelId="{828419DC-209B-4BE6-984E-60F3D5C3CAA2}" type="pres">
      <dgm:prSet presAssocID="{85544D5F-19E3-4F8A-9223-41AB3E199EBA}" presName="spacer" presStyleCnt="0"/>
      <dgm:spPr/>
    </dgm:pt>
    <dgm:pt modelId="{5C33D005-5517-4858-BF0E-6B13DF284355}" type="pres">
      <dgm:prSet presAssocID="{05D615BA-8403-4998-ABCA-335680DAE5EA}" presName="parentText" presStyleLbl="node1" presStyleIdx="4" presStyleCnt="7">
        <dgm:presLayoutVars>
          <dgm:chMax val="0"/>
          <dgm:bulletEnabled val="1"/>
        </dgm:presLayoutVars>
      </dgm:prSet>
      <dgm:spPr/>
      <dgm:t>
        <a:bodyPr/>
        <a:lstStyle/>
        <a:p>
          <a:endParaRPr lang="es-ES"/>
        </a:p>
      </dgm:t>
    </dgm:pt>
    <dgm:pt modelId="{45E985D4-F965-469A-A059-9A7C36B01D1D}" type="pres">
      <dgm:prSet presAssocID="{2D8B869B-606B-4107-AE4E-9B830F0A5F32}" presName="spacer" presStyleCnt="0"/>
      <dgm:spPr/>
    </dgm:pt>
    <dgm:pt modelId="{62825A0E-863D-4B90-BA0A-438776CFC224}" type="pres">
      <dgm:prSet presAssocID="{6F002950-47B1-4EB9-86BC-F3CFB7BE89DB}" presName="parentText" presStyleLbl="node1" presStyleIdx="5" presStyleCnt="7">
        <dgm:presLayoutVars>
          <dgm:chMax val="0"/>
          <dgm:bulletEnabled val="1"/>
        </dgm:presLayoutVars>
      </dgm:prSet>
      <dgm:spPr/>
      <dgm:t>
        <a:bodyPr/>
        <a:lstStyle/>
        <a:p>
          <a:endParaRPr lang="es-ES"/>
        </a:p>
      </dgm:t>
    </dgm:pt>
    <dgm:pt modelId="{11BA4C86-FCA9-4BA6-82FB-14896058307F}" type="pres">
      <dgm:prSet presAssocID="{575E8940-D319-42D5-9F2B-87E2F55E5161}" presName="spacer" presStyleCnt="0"/>
      <dgm:spPr/>
    </dgm:pt>
    <dgm:pt modelId="{9B6A0636-3FA9-45AB-9F63-BF30391EC5C8}" type="pres">
      <dgm:prSet presAssocID="{6E5AEF74-E1D8-412C-AAAC-B19FDA96A2A8}" presName="parentText" presStyleLbl="node1" presStyleIdx="6" presStyleCnt="7">
        <dgm:presLayoutVars>
          <dgm:chMax val="0"/>
          <dgm:bulletEnabled val="1"/>
        </dgm:presLayoutVars>
      </dgm:prSet>
      <dgm:spPr/>
      <dgm:t>
        <a:bodyPr/>
        <a:lstStyle/>
        <a:p>
          <a:endParaRPr lang="es-ES"/>
        </a:p>
      </dgm:t>
    </dgm:pt>
  </dgm:ptLst>
  <dgm:cxnLst>
    <dgm:cxn modelId="{4CAED7D2-954A-46EC-A596-5A02D3FE8E4B}" type="presOf" srcId="{5B5740C2-AFF7-48B0-BF02-A3CCE704D420}" destId="{E302E572-212E-428D-BE1A-A0FDFABC94F2}" srcOrd="0" destOrd="0" presId="urn:microsoft.com/office/officeart/2005/8/layout/vList2"/>
    <dgm:cxn modelId="{B6E75B95-1342-4D5B-AAB4-B0E52C24E176}" type="presOf" srcId="{05D615BA-8403-4998-ABCA-335680DAE5EA}" destId="{5C33D005-5517-4858-BF0E-6B13DF284355}" srcOrd="0" destOrd="0" presId="urn:microsoft.com/office/officeart/2005/8/layout/vList2"/>
    <dgm:cxn modelId="{2A47D689-B834-45CD-8D04-205A5C376A97}" type="presOf" srcId="{6E5AEF74-E1D8-412C-AAAC-B19FDA96A2A8}" destId="{9B6A0636-3FA9-45AB-9F63-BF30391EC5C8}" srcOrd="0" destOrd="0" presId="urn:microsoft.com/office/officeart/2005/8/layout/vList2"/>
    <dgm:cxn modelId="{03406346-F2B6-4357-B1D5-730230F42A44}" type="presOf" srcId="{44DA3573-FC46-4955-B522-AF8C35660037}" destId="{70488791-D2A5-49F6-A65E-CB76F4DDFF26}" srcOrd="0" destOrd="0" presId="urn:microsoft.com/office/officeart/2005/8/layout/vList2"/>
    <dgm:cxn modelId="{479164D8-61C6-4672-ABD0-D19BB3DBE550}" type="presOf" srcId="{6F002950-47B1-4EB9-86BC-F3CFB7BE89DB}" destId="{62825A0E-863D-4B90-BA0A-438776CFC224}" srcOrd="0" destOrd="0" presId="urn:microsoft.com/office/officeart/2005/8/layout/vList2"/>
    <dgm:cxn modelId="{8F426903-2DE2-4393-BFB2-1E7B0E7B5BD3}" type="presOf" srcId="{0C59C681-0627-46FE-AD6D-8442B70B35F8}" destId="{10F42E88-EA2B-4D92-AED3-3DD3828ECC99}" srcOrd="0" destOrd="0" presId="urn:microsoft.com/office/officeart/2005/8/layout/vList2"/>
    <dgm:cxn modelId="{07BE1A1D-86D6-4D15-B0CF-E529EE00ABFF}" srcId="{10850085-1DBC-4C1B-A917-CD04A6D0CC9E}" destId="{6E5AEF74-E1D8-412C-AAAC-B19FDA96A2A8}" srcOrd="6" destOrd="0" parTransId="{317DCF30-DCBC-4C1A-83E8-0F7A2A8085EB}" sibTransId="{66C3DD9C-2638-422F-BE9F-3938506222D3}"/>
    <dgm:cxn modelId="{5569E6D6-D82B-4112-90DC-0AA2CABF51DB}" type="presOf" srcId="{10850085-1DBC-4C1B-A917-CD04A6D0CC9E}" destId="{861F0976-D3CE-4BA2-B045-8E03CFDF41D3}" srcOrd="0" destOrd="0" presId="urn:microsoft.com/office/officeart/2005/8/layout/vList2"/>
    <dgm:cxn modelId="{1C85A6E8-8EC1-41A1-9533-17C70753B507}" srcId="{10850085-1DBC-4C1B-A917-CD04A6D0CC9E}" destId="{44DA3573-FC46-4955-B522-AF8C35660037}" srcOrd="2" destOrd="0" parTransId="{E6BF9803-962E-4792-8B2C-6275948ABA0E}" sibTransId="{9DCF3E6F-37F2-420D-BBE7-7F215F36D1EC}"/>
    <dgm:cxn modelId="{2C06B3C7-3AE9-4F0B-8530-7181351E65A9}" type="presOf" srcId="{AB38DACE-D709-4C40-8FAE-DB45B4C36796}" destId="{833AFE55-A48A-4595-91B8-DD1BE8E05B3F}" srcOrd="0" destOrd="0" presId="urn:microsoft.com/office/officeart/2005/8/layout/vList2"/>
    <dgm:cxn modelId="{E16D5253-6FAE-4E6D-BE02-0EDA998847A7}" srcId="{10850085-1DBC-4C1B-A917-CD04A6D0CC9E}" destId="{6F002950-47B1-4EB9-86BC-F3CFB7BE89DB}" srcOrd="5" destOrd="0" parTransId="{7D50488D-E722-49C5-BFC8-F224EA43A5FE}" sibTransId="{575E8940-D319-42D5-9F2B-87E2F55E5161}"/>
    <dgm:cxn modelId="{4F7461B3-8ED4-49DD-AA7C-8D31546CE3F1}" srcId="{10850085-1DBC-4C1B-A917-CD04A6D0CC9E}" destId="{5B5740C2-AFF7-48B0-BF02-A3CCE704D420}" srcOrd="1" destOrd="0" parTransId="{0FD305D6-8E4E-4FC4-BA80-E4C2446945D3}" sibTransId="{829204CE-8233-4A7F-915C-31CD34E84110}"/>
    <dgm:cxn modelId="{01EC39E6-F823-420D-90AD-DF3C12BE0F04}" srcId="{10850085-1DBC-4C1B-A917-CD04A6D0CC9E}" destId="{AB38DACE-D709-4C40-8FAE-DB45B4C36796}" srcOrd="0" destOrd="0" parTransId="{53C27E7A-F1D0-4779-AA92-4367A60C2494}" sibTransId="{030BE838-7D8B-4ECC-A588-26BF913324AE}"/>
    <dgm:cxn modelId="{6BCFF382-711A-4D20-B58F-D03F501354D6}" srcId="{10850085-1DBC-4C1B-A917-CD04A6D0CC9E}" destId="{05D615BA-8403-4998-ABCA-335680DAE5EA}" srcOrd="4" destOrd="0" parTransId="{2A07A61F-E9A2-4F43-9A74-810B595A0E24}" sibTransId="{2D8B869B-606B-4107-AE4E-9B830F0A5F32}"/>
    <dgm:cxn modelId="{68C07002-090A-4DB2-BB3C-4F6BC25F6269}" srcId="{10850085-1DBC-4C1B-A917-CD04A6D0CC9E}" destId="{0C59C681-0627-46FE-AD6D-8442B70B35F8}" srcOrd="3" destOrd="0" parTransId="{DD2B8D85-9E76-4781-A406-AF07E0151E31}" sibTransId="{85544D5F-19E3-4F8A-9223-41AB3E199EBA}"/>
    <dgm:cxn modelId="{58428019-BC0F-42A9-B162-804D0DBF7273}" type="presParOf" srcId="{861F0976-D3CE-4BA2-B045-8E03CFDF41D3}" destId="{833AFE55-A48A-4595-91B8-DD1BE8E05B3F}" srcOrd="0" destOrd="0" presId="urn:microsoft.com/office/officeart/2005/8/layout/vList2"/>
    <dgm:cxn modelId="{774B02C6-B3E8-498F-9E5D-DE5DF7A2BE96}" type="presParOf" srcId="{861F0976-D3CE-4BA2-B045-8E03CFDF41D3}" destId="{2CA13D7C-3476-463D-8A81-192B66B7BFC2}" srcOrd="1" destOrd="0" presId="urn:microsoft.com/office/officeart/2005/8/layout/vList2"/>
    <dgm:cxn modelId="{CC0C8269-91C8-450B-A50C-167225B11641}" type="presParOf" srcId="{861F0976-D3CE-4BA2-B045-8E03CFDF41D3}" destId="{E302E572-212E-428D-BE1A-A0FDFABC94F2}" srcOrd="2" destOrd="0" presId="urn:microsoft.com/office/officeart/2005/8/layout/vList2"/>
    <dgm:cxn modelId="{366A9811-C24A-4868-B245-B7CDF8EF6BE8}" type="presParOf" srcId="{861F0976-D3CE-4BA2-B045-8E03CFDF41D3}" destId="{E2DE94E4-251C-42F9-9181-B3167284C0F4}" srcOrd="3" destOrd="0" presId="urn:microsoft.com/office/officeart/2005/8/layout/vList2"/>
    <dgm:cxn modelId="{DF072B0B-D329-4D7C-B13E-7E7931B6182E}" type="presParOf" srcId="{861F0976-D3CE-4BA2-B045-8E03CFDF41D3}" destId="{70488791-D2A5-49F6-A65E-CB76F4DDFF26}" srcOrd="4" destOrd="0" presId="urn:microsoft.com/office/officeart/2005/8/layout/vList2"/>
    <dgm:cxn modelId="{5ACA18FD-4BC6-4D78-9133-688E1520A582}" type="presParOf" srcId="{861F0976-D3CE-4BA2-B045-8E03CFDF41D3}" destId="{47BB0A10-7073-4BD7-9D8E-A258198EAA9F}" srcOrd="5" destOrd="0" presId="urn:microsoft.com/office/officeart/2005/8/layout/vList2"/>
    <dgm:cxn modelId="{58311D28-07E3-4F48-BC7E-4D417F4182CF}" type="presParOf" srcId="{861F0976-D3CE-4BA2-B045-8E03CFDF41D3}" destId="{10F42E88-EA2B-4D92-AED3-3DD3828ECC99}" srcOrd="6" destOrd="0" presId="urn:microsoft.com/office/officeart/2005/8/layout/vList2"/>
    <dgm:cxn modelId="{713AB691-C20C-46FE-A0B8-21D8B2966C60}" type="presParOf" srcId="{861F0976-D3CE-4BA2-B045-8E03CFDF41D3}" destId="{828419DC-209B-4BE6-984E-60F3D5C3CAA2}" srcOrd="7" destOrd="0" presId="urn:microsoft.com/office/officeart/2005/8/layout/vList2"/>
    <dgm:cxn modelId="{03D062B1-63C8-4023-A135-92AA0C8FD62F}" type="presParOf" srcId="{861F0976-D3CE-4BA2-B045-8E03CFDF41D3}" destId="{5C33D005-5517-4858-BF0E-6B13DF284355}" srcOrd="8" destOrd="0" presId="urn:microsoft.com/office/officeart/2005/8/layout/vList2"/>
    <dgm:cxn modelId="{9A5C1C29-40FD-4FC6-B10F-06415C97ED9C}" type="presParOf" srcId="{861F0976-D3CE-4BA2-B045-8E03CFDF41D3}" destId="{45E985D4-F965-469A-A059-9A7C36B01D1D}" srcOrd="9" destOrd="0" presId="urn:microsoft.com/office/officeart/2005/8/layout/vList2"/>
    <dgm:cxn modelId="{C6AA2610-959B-47F7-8133-0C4BAEE8D0AF}" type="presParOf" srcId="{861F0976-D3CE-4BA2-B045-8E03CFDF41D3}" destId="{62825A0E-863D-4B90-BA0A-438776CFC224}" srcOrd="10" destOrd="0" presId="urn:microsoft.com/office/officeart/2005/8/layout/vList2"/>
    <dgm:cxn modelId="{3CFA180E-6CBE-4B6A-9D36-D0E1B9546AF5}" type="presParOf" srcId="{861F0976-D3CE-4BA2-B045-8E03CFDF41D3}" destId="{11BA4C86-FCA9-4BA6-82FB-14896058307F}" srcOrd="11" destOrd="0" presId="urn:microsoft.com/office/officeart/2005/8/layout/vList2"/>
    <dgm:cxn modelId="{47048325-FD86-4401-BFA6-D6DF06B8E28A}" type="presParOf" srcId="{861F0976-D3CE-4BA2-B045-8E03CFDF41D3}" destId="{9B6A0636-3FA9-45AB-9F63-BF30391EC5C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AFE55-A48A-4595-91B8-DD1BE8E05B3F}">
      <dsp:nvSpPr>
        <dsp:cNvPr id="0" name=""/>
        <dsp:cNvSpPr/>
      </dsp:nvSpPr>
      <dsp:spPr>
        <a:xfrm>
          <a:off x="0" y="82024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Características generales de Planea 6</a:t>
          </a:r>
          <a:r>
            <a:rPr lang="es-ES_tradnl" sz="1800" kern="1200" dirty="0">
              <a:solidFill>
                <a:srgbClr val="7030A0"/>
              </a:solidFill>
            </a:rPr>
            <a:t>º de primaria 2018</a:t>
          </a:r>
          <a:endParaRPr lang="es-MX" sz="1800" kern="1200" dirty="0">
            <a:solidFill>
              <a:srgbClr val="7030A0"/>
            </a:solidFill>
          </a:endParaRPr>
        </a:p>
      </dsp:txBody>
      <dsp:txXfrm>
        <a:off x="21075" y="841319"/>
        <a:ext cx="7844550" cy="389580"/>
      </dsp:txXfrm>
    </dsp:sp>
    <dsp:sp modelId="{E302E572-212E-428D-BE1A-A0FDFABC94F2}">
      <dsp:nvSpPr>
        <dsp:cNvPr id="0" name=""/>
        <dsp:cNvSpPr/>
      </dsp:nvSpPr>
      <dsp:spPr>
        <a:xfrm>
          <a:off x="0" y="130381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nacionales</a:t>
          </a:r>
        </a:p>
      </dsp:txBody>
      <dsp:txXfrm>
        <a:off x="21075" y="1324889"/>
        <a:ext cx="7844550" cy="389580"/>
      </dsp:txXfrm>
    </dsp:sp>
    <dsp:sp modelId="{70488791-D2A5-49F6-A65E-CB76F4DDFF26}">
      <dsp:nvSpPr>
        <dsp:cNvPr id="0" name=""/>
        <dsp:cNvSpPr/>
      </dsp:nvSpPr>
      <dsp:spPr>
        <a:xfrm>
          <a:off x="0" y="178738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de las entidades</a:t>
          </a:r>
        </a:p>
      </dsp:txBody>
      <dsp:txXfrm>
        <a:off x="21075" y="1808459"/>
        <a:ext cx="7844550" cy="389580"/>
      </dsp:txXfrm>
    </dsp:sp>
    <dsp:sp modelId="{10F42E88-EA2B-4D92-AED3-3DD3828ECC99}">
      <dsp:nvSpPr>
        <dsp:cNvPr id="0" name=""/>
        <dsp:cNvSpPr/>
      </dsp:nvSpPr>
      <dsp:spPr>
        <a:xfrm>
          <a:off x="0" y="227095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El aprendizaje y su relación con variables personales, del contexto escolar y familiar</a:t>
          </a:r>
        </a:p>
      </dsp:txBody>
      <dsp:txXfrm>
        <a:off x="21075" y="2292029"/>
        <a:ext cx="7844550" cy="389580"/>
      </dsp:txXfrm>
    </dsp:sp>
    <dsp:sp modelId="{5C33D005-5517-4858-BF0E-6B13DF284355}">
      <dsp:nvSpPr>
        <dsp:cNvPr id="0" name=""/>
        <dsp:cNvSpPr/>
      </dsp:nvSpPr>
      <dsp:spPr>
        <a:xfrm>
          <a:off x="0" y="2754523"/>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Comparación de resultados 2015-2018</a:t>
          </a:r>
        </a:p>
      </dsp:txBody>
      <dsp:txXfrm>
        <a:off x="21075" y="2775598"/>
        <a:ext cx="7844550" cy="389580"/>
      </dsp:txXfrm>
    </dsp:sp>
    <dsp:sp modelId="{62825A0E-863D-4B90-BA0A-438776CFC224}">
      <dsp:nvSpPr>
        <dsp:cNvPr id="0" name=""/>
        <dsp:cNvSpPr/>
      </dsp:nvSpPr>
      <dsp:spPr>
        <a:xfrm>
          <a:off x="0" y="323809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Conclusiones</a:t>
          </a:r>
        </a:p>
      </dsp:txBody>
      <dsp:txXfrm>
        <a:off x="21075" y="3259169"/>
        <a:ext cx="7844550" cy="389580"/>
      </dsp:txXfrm>
    </dsp:sp>
    <dsp:sp modelId="{9B6A0636-3FA9-45AB-9F63-BF30391EC5C8}">
      <dsp:nvSpPr>
        <dsp:cNvPr id="0" name=""/>
        <dsp:cNvSpPr/>
      </dsp:nvSpPr>
      <dsp:spPr>
        <a:xfrm>
          <a:off x="0" y="372166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Resultados de la entidad</a:t>
          </a:r>
        </a:p>
      </dsp:txBody>
      <dsp:txXfrm>
        <a:off x="21075" y="3742739"/>
        <a:ext cx="7844550" cy="3895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0.06374</cdr:x>
      <cdr:y>1</cdr:y>
    </cdr:from>
    <cdr:to>
      <cdr:x>1</cdr:x>
      <cdr:y>1</cdr:y>
    </cdr:to>
    <cdr:cxnSp macro="">
      <cdr:nvCxnSpPr>
        <cdr:cNvPr id="2" name="Conector recto 1">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0.06374</cdr:x>
      <cdr:y>1</cdr:y>
    </cdr:from>
    <cdr:to>
      <cdr:x>1</cdr:x>
      <cdr:y>1</cdr:y>
    </cdr:to>
    <cdr:cxnSp macro="">
      <cdr:nvCxnSpPr>
        <cdr:cNvPr id="3" name="Conector recto 2">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endParaRPr lang="es-ES_tradnl" dirty="0"/>
          </a:p>
        </p:txBody>
      </p:sp>
      <p:sp>
        <p:nvSpPr>
          <p:cNvPr id="3" name="Marcador de fecha 2"/>
          <p:cNvSpPr>
            <a:spLocks noGrp="1"/>
          </p:cNvSpPr>
          <p:nvPr>
            <p:ph type="dt" sz="quarter" idx="1"/>
          </p:nvPr>
        </p:nvSpPr>
        <p:spPr>
          <a:xfrm>
            <a:off x="3849688" y="1"/>
            <a:ext cx="2946400" cy="498475"/>
          </a:xfrm>
          <a:prstGeom prst="rect">
            <a:avLst/>
          </a:prstGeom>
        </p:spPr>
        <p:txBody>
          <a:bodyPr vert="horz" lIns="91440" tIns="45720" rIns="91440" bIns="45720" rtlCol="0"/>
          <a:lstStyle>
            <a:lvl1pPr algn="r">
              <a:defRPr sz="1200"/>
            </a:lvl1pPr>
          </a:lstStyle>
          <a:p>
            <a:fld id="{0023BA56-172B-424A-8565-47093238E66D}" type="datetimeFigureOut">
              <a:rPr lang="es-ES_tradnl" smtClean="0"/>
              <a:t>30/11/2018</a:t>
            </a:fld>
            <a:endParaRPr lang="es-ES_tradnl" dirty="0"/>
          </a:p>
        </p:txBody>
      </p:sp>
      <p:sp>
        <p:nvSpPr>
          <p:cNvPr id="4" name="Marcador de pie de página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s-ES_tradnl" dirty="0"/>
          </a:p>
        </p:txBody>
      </p:sp>
      <p:sp>
        <p:nvSpPr>
          <p:cNvPr id="5" name="Marcador de número de diapositiva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653DD396-5056-5C4D-B871-0E0763C240A6}" type="slidenum">
              <a:rPr lang="es-ES_tradnl" smtClean="0"/>
              <a:t>‹Nº›</a:t>
            </a:fld>
            <a:endParaRPr lang="es-ES_tradnl" dirty="0"/>
          </a:p>
        </p:txBody>
      </p:sp>
    </p:spTree>
    <p:extLst>
      <p:ext uri="{BB962C8B-B14F-4D97-AF65-F5344CB8AC3E}">
        <p14:creationId xmlns:p14="http://schemas.microsoft.com/office/powerpoint/2010/main" val="144199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CFF6BCA-9B10-4B0A-99AD-F16AFA81228D}" type="datetimeFigureOut">
              <a:rPr lang="es-MX" smtClean="0"/>
              <a:t>30/11/2018</a:t>
            </a:fld>
            <a:endParaRPr lang="es-MX" dirty="0"/>
          </a:p>
        </p:txBody>
      </p:sp>
      <p:sp>
        <p:nvSpPr>
          <p:cNvPr id="4" name="Marcador de imagen d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9430092"/>
            <a:ext cx="2945659" cy="498134"/>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50443" y="9430092"/>
            <a:ext cx="2945659" cy="498134"/>
          </a:xfrm>
          <a:prstGeom prst="rect">
            <a:avLst/>
          </a:prstGeom>
        </p:spPr>
        <p:txBody>
          <a:bodyPr vert="horz" lIns="91440" tIns="45720" rIns="91440" bIns="45720" rtlCol="0" anchor="b"/>
          <a:lstStyle>
            <a:lvl1pPr algn="r">
              <a:defRPr sz="1200"/>
            </a:lvl1pPr>
          </a:lstStyle>
          <a:p>
            <a:fld id="{CE527D8A-6D8C-4E8D-83F9-0740D83DC384}" type="slidenum">
              <a:rPr lang="es-MX" smtClean="0"/>
              <a:t>‹Nº›</a:t>
            </a:fld>
            <a:endParaRPr lang="es-MX" dirty="0"/>
          </a:p>
        </p:txBody>
      </p:sp>
    </p:spTree>
    <p:extLst>
      <p:ext uri="{BB962C8B-B14F-4D97-AF65-F5344CB8AC3E}">
        <p14:creationId xmlns:p14="http://schemas.microsoft.com/office/powerpoint/2010/main" val="333000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a:t>
            </a:fld>
            <a:endParaRPr lang="es-MX" dirty="0"/>
          </a:p>
        </p:txBody>
      </p:sp>
    </p:spTree>
    <p:extLst>
      <p:ext uri="{BB962C8B-B14F-4D97-AF65-F5344CB8AC3E}">
        <p14:creationId xmlns:p14="http://schemas.microsoft.com/office/powerpoint/2010/main" val="119315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presenta la puntuación media en Lenguaje y comunicación que alcanzan los alumnos de sexto grado</a:t>
            </a:r>
            <a:r>
              <a:rPr lang="es-MX" baseline="0" dirty="0"/>
              <a:t> en</a:t>
            </a:r>
            <a:r>
              <a:rPr lang="es-MX" dirty="0"/>
              <a:t> cada </a:t>
            </a:r>
            <a:r>
              <a:rPr lang="es-MX" dirty="0" smtClean="0"/>
              <a:t>entidad. </a:t>
            </a:r>
            <a:r>
              <a:rPr lang="es-MX" dirty="0"/>
              <a:t>Además, se presentan los</a:t>
            </a:r>
            <a:r>
              <a:rPr lang="es-MX" baseline="0" dirty="0"/>
              <a:t> intervalos de confianza asociados a los promedios. Se puede decir que hay diferencias significativas entre dos entidades cuando sus intervalos de confianza no “se tocan</a:t>
            </a:r>
            <a:r>
              <a:rPr lang="es-MX" baseline="0" dirty="0" smtClean="0"/>
              <a:t>” verticalmente. </a:t>
            </a:r>
          </a:p>
          <a:p>
            <a:r>
              <a:rPr lang="es-MX" baseline="0" dirty="0" smtClean="0"/>
              <a:t>Como </a:t>
            </a:r>
            <a:r>
              <a:rPr lang="es-MX" baseline="0" dirty="0"/>
              <a:t>referencia, se proyectaron los intervalos de confianza del promedio nacional en forma de líneas punteadas azules. Las entidades cuyo intervalo de confianza está por encima de las líneas azules, obtuvieron  resultados significativamente mejores que la media nacional. Las entidades cuyo intervalo de confianza está por debajo de las líneas azules se encuentran significativamente por debajo de la media nacional.</a:t>
            </a:r>
          </a:p>
          <a:p>
            <a:r>
              <a:rPr lang="es-MX" b="1" dirty="0"/>
              <a:t>Debe</a:t>
            </a:r>
            <a:r>
              <a:rPr lang="es-MX" b="1" baseline="0" dirty="0"/>
              <a:t> recordarse que no se cuenta con datos de Chiapas, Michoacán y Oaxaca puesto que en estas entidades no se alcanzó la tasa de participación suficiente.</a:t>
            </a:r>
            <a:endParaRPr lang="es-MX" b="1"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15</a:t>
            </a:fld>
            <a:endParaRPr lang="es-MX" dirty="0"/>
          </a:p>
        </p:txBody>
      </p:sp>
    </p:spTree>
    <p:extLst>
      <p:ext uri="{BB962C8B-B14F-4D97-AF65-F5344CB8AC3E}">
        <p14:creationId xmlns:p14="http://schemas.microsoft.com/office/powerpoint/2010/main" val="4283361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es similar a la anterior. Muestra la puntuación media en</a:t>
            </a:r>
            <a:r>
              <a:rPr lang="es-MX" baseline="0" dirty="0"/>
              <a:t> Matemáticas obtenida por los alumnos de cada entidad, con sus respectivos intervalos de confianza. Como en la anterior, se trazó el intervalo de confianza de la media nacional, para identificar las entidades que se encuentran por arriba o por debajo de la misma </a:t>
            </a:r>
            <a:r>
              <a:rPr lang="es-MX" baseline="0" dirty="0" smtClean="0"/>
              <a:t>en términos </a:t>
            </a:r>
            <a:r>
              <a:rPr lang="es-MX" baseline="0" dirty="0"/>
              <a:t>estadísticamente </a:t>
            </a:r>
            <a:r>
              <a:rPr lang="es-MX" baseline="0" dirty="0" smtClean="0"/>
              <a:t>significativos.</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16</a:t>
            </a:fld>
            <a:endParaRPr lang="es-MX"/>
          </a:p>
        </p:txBody>
      </p:sp>
    </p:spTree>
    <p:extLst>
      <p:ext uri="{BB962C8B-B14F-4D97-AF65-F5344CB8AC3E}">
        <p14:creationId xmlns:p14="http://schemas.microsoft.com/office/powerpoint/2010/main" val="3600859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Hagamos un pequeño paréntesis en la información estatal para mostrar de </a:t>
            </a:r>
            <a:r>
              <a:rPr lang="es-MX" dirty="0"/>
              <a:t>qué manera se relacionan la puntuación promedio en Lenguaje y Comunicación con los recursos familiares asociados al bienestar,</a:t>
            </a:r>
            <a:r>
              <a:rPr lang="es-MX" baseline="0" dirty="0"/>
              <a:t> en una escala construida a partir de 14 preguntas que se incluyeron en el cuestionario de contexto de los estudiantes</a:t>
            </a:r>
            <a:r>
              <a:rPr lang="es-MX" dirty="0"/>
              <a:t>. Puede observarse que mientras mayor es el nivel de recursos familiares, mayores son las puntuaciones promedio en ambas asignaturas</a:t>
            </a:r>
            <a:r>
              <a:rPr lang="es-MX" dirty="0" smtClean="0"/>
              <a:t>. Esto es relevante porque sabemos que las condiciones</a:t>
            </a:r>
            <a:r>
              <a:rPr lang="es-MX" baseline="0" dirty="0" smtClean="0"/>
              <a:t> de bienestar en las entidades es distinta.</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17</a:t>
            </a:fld>
            <a:endParaRPr lang="es-MX" dirty="0"/>
          </a:p>
        </p:txBody>
      </p:sp>
    </p:spTree>
    <p:extLst>
      <p:ext uri="{BB962C8B-B14F-4D97-AF65-F5344CB8AC3E}">
        <p14:creationId xmlns:p14="http://schemas.microsoft.com/office/powerpoint/2010/main" val="107584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sirve para matizar </a:t>
            </a:r>
            <a:r>
              <a:rPr lang="es-MX" dirty="0" smtClean="0"/>
              <a:t>las previas, </a:t>
            </a:r>
            <a:r>
              <a:rPr lang="es-MX" dirty="0"/>
              <a:t>al considerar elementos </a:t>
            </a:r>
            <a:r>
              <a:rPr lang="es-MX" dirty="0" smtClean="0"/>
              <a:t>de desarrollo </a:t>
            </a:r>
            <a:r>
              <a:rPr lang="es-MX" dirty="0"/>
              <a:t>de las diferentes entidades para presentar los resultados. Cada punto en la gráfica representa a una entidad, siguiendo la clave de abreviaturas presentado en la tabla de la derecha.</a:t>
            </a:r>
            <a:r>
              <a:rPr lang="es-MX" baseline="0" dirty="0"/>
              <a:t> </a:t>
            </a:r>
          </a:p>
          <a:p>
            <a:r>
              <a:rPr lang="es-MX" dirty="0"/>
              <a:t>En el eje vertical se representan los resultados de Planea en Lenguaje y comunicación de manera que, mientras más arriba está un punto, quiere decir que en</a:t>
            </a:r>
            <a:r>
              <a:rPr lang="es-MX" baseline="0" dirty="0"/>
              <a:t> la entidad correspondiente los estudiantes obtuvieron un promedio más alto. </a:t>
            </a:r>
          </a:p>
          <a:p>
            <a:r>
              <a:rPr lang="es-MX" baseline="0" dirty="0"/>
              <a:t>En el eje horizontal se presenta el Índice de Desarrollo Humano (IDH), un indicador elaborado por el Programa de las Naciones Unidas para el Desarrollo (PNUD) que incluye elementos de salud, educación e ingresos. Mientras más hacia la derecha se encuentre un punto, quiere decir que la entidad correspondiente tiene un mejor Índice de Desarrollo Humano. </a:t>
            </a:r>
          </a:p>
          <a:p>
            <a:r>
              <a:rPr lang="es-MX" baseline="0" dirty="0"/>
              <a:t>El tercer componente relevante es la línea de regresión que atraviesa toda la gráfica. Los puntos de la gráfica que se encuentran dentro de las bandas de confianza de dicha línea tienen un promedio en Lenguaje que sería el esperado, considerando el IDH de la entidad. Los que se encuentran por arriba de las bandas de confianza tienen un promedio en Lenguaje por arriba de lo que cabría esperar a partir del IDH, y los que se encuentran por debajo, tienen un promedio en Lenguaje menor de lo que cabría esperar a partir de su IDH.</a:t>
            </a:r>
          </a:p>
          <a:p>
            <a:r>
              <a:rPr lang="es-MX" baseline="0" dirty="0"/>
              <a:t>Como ejemplos, la Ciudad de México (DF) y Veracruz (VZ) tienen resultados en Lenguaje conforme a lo esperado a partir de su IDH, mientras que Aguascalientes (AS) y Colima (CM) tiene resultados superiores a lo esperado; y Guerrero (GR) y Tabasco (TC) tienen resultados menores a lo esperado.</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18</a:t>
            </a:fld>
            <a:endParaRPr lang="es-MX" dirty="0"/>
          </a:p>
        </p:txBody>
      </p:sp>
    </p:spTree>
    <p:extLst>
      <p:ext uri="{BB962C8B-B14F-4D97-AF65-F5344CB8AC3E}">
        <p14:creationId xmlns:p14="http://schemas.microsoft.com/office/powerpoint/2010/main" val="3288669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se lee de manera similar a la anterior, pero se refiere a los resultados en Matemáticas.</a:t>
            </a:r>
            <a:r>
              <a:rPr lang="es-MX" baseline="0" dirty="0"/>
              <a:t> Nuevamente tenemos puntos que representan las entidades y se encuentran dispersos alrededor de las bandas de confianza.</a:t>
            </a:r>
          </a:p>
          <a:p>
            <a:r>
              <a:rPr lang="es-MX" baseline="0" dirty="0"/>
              <a:t>Podemos observar que, por ejemplo, Jalisco (JC) y la Ciudad de México (DF) tienen resultados similares, pero la Ciudad de México se encuentra conforme a lo esperado a partir de su IDH, mientras que Jalisco se encuentra muy por </a:t>
            </a:r>
            <a:r>
              <a:rPr lang="es-MX" baseline="0" dirty="0" smtClean="0"/>
              <a:t>arriba de </a:t>
            </a:r>
            <a:r>
              <a:rPr lang="es-MX" baseline="0" dirty="0"/>
              <a:t>lo esperado a partir de su IDH.</a:t>
            </a:r>
          </a:p>
          <a:p>
            <a:r>
              <a:rPr lang="es-MX" baseline="0" dirty="0"/>
              <a:t>Algo similar ocurre entre Morelos (MS) y Veracruz (VZ). Ambos tienen puntuaciones promedio similares en Matemáticas, pero el resultado de Veracruz está en la zona de lo esperado a partir del IDH, mientras que Morelos se encuentra por debajo de lo esperado.</a:t>
            </a:r>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19</a:t>
            </a:fld>
            <a:endParaRPr lang="es-MX" dirty="0"/>
          </a:p>
        </p:txBody>
      </p:sp>
    </p:spTree>
    <p:extLst>
      <p:ext uri="{BB962C8B-B14F-4D97-AF65-F5344CB8AC3E}">
        <p14:creationId xmlns:p14="http://schemas.microsoft.com/office/powerpoint/2010/main" val="2297123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Estar en un grupo </a:t>
            </a:r>
            <a:r>
              <a:rPr lang="es-MX" dirty="0" smtClean="0"/>
              <a:t>con </a:t>
            </a:r>
            <a:r>
              <a:rPr lang="es-MX" dirty="0"/>
              <a:t>estudiantes pertenecientes a diferentes grados escolares puede no ser una desventaja, sino incluso una oportunidad que enriquece el aprendizaje. Es desfavorable cuando los docentes no reciben una preparación pedagógica específicamente para esta </a:t>
            </a:r>
            <a:r>
              <a:rPr lang="es-MX" dirty="0" smtClean="0"/>
              <a:t>condición, ni cuentan con materiales</a:t>
            </a:r>
            <a:r>
              <a:rPr lang="es-MX" baseline="0" dirty="0" smtClean="0"/>
              <a:t> ni elementos curriculares adecuados para ello</a:t>
            </a:r>
            <a:r>
              <a:rPr lang="es-MX" dirty="0" smtClean="0"/>
              <a:t>. </a:t>
            </a:r>
            <a:endParaRPr lang="es-MX" dirty="0"/>
          </a:p>
          <a:p>
            <a:r>
              <a:rPr lang="es-MX" dirty="0"/>
              <a:t>Las escuelas multigrado muestran una puntuación menor que las de organización completa, tanto en Lenguaje como en Matemáticas. </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038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917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23</a:t>
            </a:fld>
            <a:endParaRPr lang="es-MX" dirty="0"/>
          </a:p>
        </p:txBody>
      </p:sp>
    </p:spTree>
    <p:extLst>
      <p:ext uri="{BB962C8B-B14F-4D97-AF65-F5344CB8AC3E}">
        <p14:creationId xmlns:p14="http://schemas.microsoft.com/office/powerpoint/2010/main" val="2811760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337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Cuando los estudiantes trabajan en negocios de familiares o como empleados, la relación con los aprendizajes es negativa, y empeora al aumentar el número de horas dedicado a estas actividades laborales, tanto en Lenguaje y Comunicación como en Matemáticas.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117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a:t>
            </a:fld>
            <a:endParaRPr lang="es-MX" dirty="0"/>
          </a:p>
        </p:txBody>
      </p:sp>
    </p:spTree>
    <p:extLst>
      <p:ext uri="{BB962C8B-B14F-4D97-AF65-F5344CB8AC3E}">
        <p14:creationId xmlns:p14="http://schemas.microsoft.com/office/powerpoint/2010/main" val="3870086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Se muestran las diferencias en los resultados nacionales entre las aplicaciones de Planea 2015 y 2018 en sexto de primaria. </a:t>
            </a:r>
            <a:endParaRPr lang="es-MX" dirty="0" smtClean="0"/>
          </a:p>
          <a:p>
            <a:r>
              <a:rPr lang="es-MX" dirty="0" smtClean="0"/>
              <a:t>Aunque </a:t>
            </a:r>
            <a:r>
              <a:rPr lang="es-MX" dirty="0"/>
              <a:t>tanto en Lenguaje como en Matemáticas las diferencias son a favor de 2018, no son estadísticamente significativas.</a:t>
            </a:r>
          </a:p>
          <a:p>
            <a:endParaRPr lang="es-MX" dirty="0"/>
          </a:p>
          <a:p>
            <a:r>
              <a:rPr lang="es-MX" dirty="0"/>
              <a:t>También se </a:t>
            </a:r>
            <a:r>
              <a:rPr lang="es-MX" dirty="0" smtClean="0"/>
              <a:t>presentan</a:t>
            </a:r>
            <a:r>
              <a:rPr lang="es-MX" baseline="0" dirty="0" smtClean="0"/>
              <a:t> </a:t>
            </a:r>
            <a:r>
              <a:rPr lang="es-MX" baseline="0" dirty="0"/>
              <a:t>las puntuaciones en 2015 y 2018 por tipo de </a:t>
            </a:r>
            <a:r>
              <a:rPr lang="es-MX" baseline="0" dirty="0" smtClean="0"/>
              <a:t>escuela; las </a:t>
            </a:r>
            <a:r>
              <a:rPr lang="es-MX" baseline="0" dirty="0"/>
              <a:t>diferencias </a:t>
            </a:r>
            <a:r>
              <a:rPr lang="es-MX" baseline="0" dirty="0" smtClean="0"/>
              <a:t>no son significativas</a:t>
            </a:r>
            <a:r>
              <a:rPr lang="es-MX" baseline="0" dirty="0"/>
              <a:t>.</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27</a:t>
            </a:fld>
            <a:endParaRPr lang="es-MX" dirty="0"/>
          </a:p>
        </p:txBody>
      </p:sp>
    </p:spTree>
    <p:extLst>
      <p:ext uri="{BB962C8B-B14F-4D97-AF65-F5344CB8AC3E}">
        <p14:creationId xmlns:p14="http://schemas.microsoft.com/office/powerpoint/2010/main" val="578654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 es otra manera de presentar</a:t>
            </a:r>
            <a:r>
              <a:rPr lang="es-MX" baseline="0" dirty="0" smtClean="0"/>
              <a:t> la información comparativa, aquí respecto al porcentaje de alumnos que se encuentran en cada nivel de logro en 2015 y 2018. Estas distribuciones son muy similares entre sí.</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28</a:t>
            </a:fld>
            <a:endParaRPr lang="es-MX" dirty="0"/>
          </a:p>
        </p:txBody>
      </p:sp>
    </p:spTree>
    <p:extLst>
      <p:ext uri="{BB962C8B-B14F-4D97-AF65-F5344CB8AC3E}">
        <p14:creationId xmlns:p14="http://schemas.microsoft.com/office/powerpoint/2010/main" val="3647712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En Matemáticas</a:t>
            </a:r>
            <a:r>
              <a:rPr lang="es-MX" baseline="0" dirty="0" smtClean="0"/>
              <a:t> se observan unas pequeñas diferencias en las distribuciones de los niveles de logro. Particularmente en educación indígena (donde hay un 6% menos de niños en el nivel de logro más bajo, y consecuentemente un pequeño aumento en el porcentaje de estudiantes en los otros tres niveles, que en el caso del nivel IV significa duplicar el porcentaje de niños respecto al que había en 2015).</a:t>
            </a:r>
          </a:p>
          <a:p>
            <a:r>
              <a:rPr lang="es-MX" baseline="0" dirty="0" smtClean="0"/>
              <a:t>También en las escuelas generales públicas disminuyó el porcentaje de alumnos en los niveles I y II,  y hubo un aumento en el porcentaje de alumnos en los niveles III y IV.</a:t>
            </a:r>
          </a:p>
          <a:p>
            <a:r>
              <a:rPr lang="es-MX" baseline="0" dirty="0" smtClean="0"/>
              <a:t>En cambio, en las Comunitarias y las Privadas, el porcentaje de alumnos en el nivel I aumentó, y disminuyó el porcentaje en los niveles II,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29</a:t>
            </a:fld>
            <a:endParaRPr lang="es-MX" dirty="0"/>
          </a:p>
        </p:txBody>
      </p:sp>
    </p:spTree>
    <p:extLst>
      <p:ext uri="{BB962C8B-B14F-4D97-AF65-F5344CB8AC3E}">
        <p14:creationId xmlns:p14="http://schemas.microsoft.com/office/powerpoint/2010/main" val="3296342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Considerando el sexo de</a:t>
            </a:r>
            <a:r>
              <a:rPr lang="es-MX" baseline="0" dirty="0" smtClean="0"/>
              <a:t> los estudiantes, encontramos que tanto en Lenguaje como en Matemáticas, en 2015 y en 2018, las mujeres tienen un promedio mejor que los hombres. Además, comparando los cambios en el tiempo de los estudiantes de un mismo sexo en ambas asignaturas, el único cambio estadísticamente significativo es el aumento en la puntuación de las mujeres en matemáticas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30</a:t>
            </a:fld>
            <a:endParaRPr lang="es-MX" dirty="0"/>
          </a:p>
        </p:txBody>
      </p:sp>
    </p:spTree>
    <p:extLst>
      <p:ext uri="{BB962C8B-B14F-4D97-AF65-F5344CB8AC3E}">
        <p14:creationId xmlns:p14="http://schemas.microsoft.com/office/powerpoint/2010/main" val="2896883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Los alumnos que se encuentran en condición de extra edad presentan dos circunstancias: ingresaron tardíamente al sistema educativo y/o han tenido una trayectoria irregular, ya sea por repetición de cursos o por abandono temporal de la escuela. Estos casos y sus combinaciones resultan perjudiciales para el aprendizaje. </a:t>
            </a:r>
          </a:p>
          <a:p>
            <a:endParaRPr lang="es-MX" dirty="0" smtClean="0"/>
          </a:p>
          <a:p>
            <a:r>
              <a:rPr lang="es-MX" dirty="0" smtClean="0"/>
              <a:t>Uno de los datos más consistentes que han tenido las evaluaciones del aprendizaje en más de una década es que la diferencia de puntuación entre estudiantes que tienen una trayectoria escolar regular y los que se encuentran en situación de extra edad es bastante grande y siempre a favor de los estudiantes en edad típica.</a:t>
            </a:r>
          </a:p>
          <a:p>
            <a:endParaRPr lang="es-MX" dirty="0" smtClean="0"/>
          </a:p>
          <a:p>
            <a:r>
              <a:rPr lang="es-MX" dirty="0" smtClean="0"/>
              <a:t>Entre 2015 y 2018 esta situación no presenta cambios estadísticamente</a:t>
            </a:r>
            <a:r>
              <a:rPr lang="es-MX" baseline="0" dirty="0" smtClean="0"/>
              <a:t> significativos.</a:t>
            </a:r>
            <a:endParaRPr lang="es-MX" dirty="0" smtClean="0"/>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31</a:t>
            </a:fld>
            <a:endParaRPr lang="es-MX" dirty="0"/>
          </a:p>
        </p:txBody>
      </p:sp>
    </p:spTree>
    <p:extLst>
      <p:ext uri="{BB962C8B-B14F-4D97-AF65-F5344CB8AC3E}">
        <p14:creationId xmlns:p14="http://schemas.microsoft.com/office/powerpoint/2010/main" val="3703637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Otra brecha</a:t>
            </a:r>
            <a:r>
              <a:rPr lang="es-MX" baseline="0" dirty="0" smtClean="0"/>
              <a:t> importante es la que existe entre los estudiantes que van a escuelas en zonas urbanas y los que van a escuelas en zonas rurales.</a:t>
            </a:r>
          </a:p>
          <a:p>
            <a:r>
              <a:rPr lang="es-MX" baseline="0" dirty="0" smtClean="0"/>
              <a:t>Estas brechas no han tenido cambios importantes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32</a:t>
            </a:fld>
            <a:endParaRPr lang="es-MX" dirty="0"/>
          </a:p>
        </p:txBody>
      </p:sp>
    </p:spTree>
    <p:extLst>
      <p:ext uri="{BB962C8B-B14F-4D97-AF65-F5344CB8AC3E}">
        <p14:creationId xmlns:p14="http://schemas.microsoft.com/office/powerpoint/2010/main" val="2883821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tabla muestra la diferencia de resultados</a:t>
            </a:r>
            <a:r>
              <a:rPr lang="es-MX" baseline="0" dirty="0"/>
              <a:t> que hubo entre 2015 y 2018 en las puntuaciones de Lenguaje y comunicación por entidad.</a:t>
            </a:r>
          </a:p>
          <a:p>
            <a:endParaRPr lang="es-MX" dirty="0"/>
          </a:p>
          <a:p>
            <a:r>
              <a:rPr lang="es-MX" dirty="0"/>
              <a:t>Jalisco, Sonora y Yucatán muestran aumentos importantes y estadísticamente significativos</a:t>
            </a:r>
            <a:r>
              <a:rPr lang="es-MX" dirty="0" smtClean="0"/>
              <a:t>.</a:t>
            </a:r>
            <a:endParaRPr lang="es-MX" dirty="0"/>
          </a:p>
          <a:p>
            <a:endParaRPr lang="es-MX" dirty="0"/>
          </a:p>
          <a:p>
            <a:r>
              <a:rPr lang="es-MX" dirty="0"/>
              <a:t>En contraparte, Veracruz y Tamaulipas muestran importantes disminuciones en las puntuaciones en Lenguaje en 2018. </a:t>
            </a:r>
            <a:endParaRPr lang="es-MX" dirty="0" smtClean="0"/>
          </a:p>
          <a:p>
            <a:endParaRPr lang="es-MX" dirty="0" smtClean="0"/>
          </a:p>
          <a:p>
            <a:r>
              <a:rPr lang="es-MX" dirty="0" smtClean="0"/>
              <a:t>Estos resultados requieren análisis a profundidad en colaboración con las entidades.</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33</a:t>
            </a:fld>
            <a:endParaRPr lang="es-MX" dirty="0"/>
          </a:p>
        </p:txBody>
      </p:sp>
    </p:spTree>
    <p:extLst>
      <p:ext uri="{BB962C8B-B14F-4D97-AF65-F5344CB8AC3E}">
        <p14:creationId xmlns:p14="http://schemas.microsoft.com/office/powerpoint/2010/main" val="3784579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Estas gráficas muestran un “zoom” a las entidades que mejoraron significativamente en Lenguaje,</a:t>
            </a:r>
            <a:r>
              <a:rPr lang="es-MX" baseline="0" dirty="0" smtClean="0"/>
              <a:t> respecto a los cambios en sus niveles de logro. </a:t>
            </a:r>
          </a:p>
          <a:p>
            <a:endParaRPr lang="es-MX" baseline="0" dirty="0" smtClean="0"/>
          </a:p>
          <a:p>
            <a:r>
              <a:rPr lang="es-MX" baseline="0" dirty="0" smtClean="0"/>
              <a:t>Puede observarse que hay algunos pequeños cambios en la proporción de estudiantes en los dos niveles de logro bajos (I y II) que implican el correspondiente aumento en los niveles de logro altos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34</a:t>
            </a:fld>
            <a:endParaRPr lang="es-MX" dirty="0"/>
          </a:p>
        </p:txBody>
      </p:sp>
    </p:spTree>
    <p:extLst>
      <p:ext uri="{BB962C8B-B14F-4D97-AF65-F5344CB8AC3E}">
        <p14:creationId xmlns:p14="http://schemas.microsoft.com/office/powerpoint/2010/main" val="2574164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smtClean="0"/>
          </a:p>
          <a:p>
            <a:r>
              <a:rPr lang="es-MX" dirty="0" smtClean="0"/>
              <a:t>Jalisco </a:t>
            </a:r>
            <a:r>
              <a:rPr lang="es-MX" dirty="0"/>
              <a:t>y Sonora muestran importantes mejoras en sus puntaciones en 2018 en Matemáticas, como también sucedió en Lenguaje y Comunicación.</a:t>
            </a:r>
          </a:p>
          <a:p>
            <a:endParaRPr lang="es-MX" dirty="0"/>
          </a:p>
          <a:p>
            <a:r>
              <a:rPr lang="es-MX" dirty="0"/>
              <a:t>En contraparte, Zacatecas, Guerrero y Veracruz muestran importantes disminuciones en sus resultados.</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35</a:t>
            </a:fld>
            <a:endParaRPr lang="es-MX" dirty="0"/>
          </a:p>
        </p:txBody>
      </p:sp>
    </p:spTree>
    <p:extLst>
      <p:ext uri="{BB962C8B-B14F-4D97-AF65-F5344CB8AC3E}">
        <p14:creationId xmlns:p14="http://schemas.microsoft.com/office/powerpoint/2010/main" val="1035284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Nuevamente se muestra el</a:t>
            </a:r>
            <a:r>
              <a:rPr lang="es-MX" baseline="0" dirty="0" smtClean="0"/>
              <a:t> detalle de las entidades que mejoraron significativamente entre 2015 y 2018, ahora en Matemáticas. Aquí puede observarse muy claramente un cambio en las proporciones de alumnos en el nivel I, y aumentos importantes en las proporciones de alumnos en los niveles III y IV en Jalisco, y en los niveles II, III y IV en Sonora.</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36</a:t>
            </a:fld>
            <a:endParaRPr lang="es-MX" dirty="0"/>
          </a:p>
        </p:txBody>
      </p:sp>
    </p:spTree>
    <p:extLst>
      <p:ext uri="{BB962C8B-B14F-4D97-AF65-F5344CB8AC3E}">
        <p14:creationId xmlns:p14="http://schemas.microsoft.com/office/powerpoint/2010/main" val="165376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Son los</a:t>
            </a:r>
            <a:r>
              <a:rPr lang="es-MX" baseline="0" dirty="0"/>
              <a:t> aprendizajes que el Instituto ha presentado previamente como “aprendizajes clave”, pero en esta ocasión omitimos la denominación para evitar confusiones con la etiqueta utilizada por el currículo actual.</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a:t>
            </a:fld>
            <a:endParaRPr lang="es-MX" dirty="0"/>
          </a:p>
        </p:txBody>
      </p:sp>
    </p:spTree>
    <p:extLst>
      <p:ext uri="{BB962C8B-B14F-4D97-AF65-F5344CB8AC3E}">
        <p14:creationId xmlns:p14="http://schemas.microsoft.com/office/powerpoint/2010/main" val="685703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38</a:t>
            </a:fld>
            <a:endParaRPr lang="es-MX" dirty="0"/>
          </a:p>
        </p:txBody>
      </p:sp>
    </p:spTree>
    <p:extLst>
      <p:ext uri="{BB962C8B-B14F-4D97-AF65-F5344CB8AC3E}">
        <p14:creationId xmlns:p14="http://schemas.microsoft.com/office/powerpoint/2010/main" val="4044598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39</a:t>
            </a:fld>
            <a:endParaRPr lang="es-MX" dirty="0"/>
          </a:p>
        </p:txBody>
      </p:sp>
    </p:spTree>
    <p:extLst>
      <p:ext uri="{BB962C8B-B14F-4D97-AF65-F5344CB8AC3E}">
        <p14:creationId xmlns:p14="http://schemas.microsoft.com/office/powerpoint/2010/main" val="3380924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40</a:t>
            </a:fld>
            <a:endParaRPr lang="es-MX" dirty="0"/>
          </a:p>
        </p:txBody>
      </p:sp>
    </p:spTree>
    <p:extLst>
      <p:ext uri="{BB962C8B-B14F-4D97-AF65-F5344CB8AC3E}">
        <p14:creationId xmlns:p14="http://schemas.microsoft.com/office/powerpoint/2010/main" val="2083594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42</a:t>
            </a:fld>
            <a:endParaRPr lang="es-MX" dirty="0"/>
          </a:p>
        </p:txBody>
      </p:sp>
    </p:spTree>
    <p:extLst>
      <p:ext uri="{BB962C8B-B14F-4D97-AF65-F5344CB8AC3E}">
        <p14:creationId xmlns:p14="http://schemas.microsoft.com/office/powerpoint/2010/main" val="248815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44</a:t>
            </a:fld>
            <a:endParaRPr lang="es-MX" dirty="0"/>
          </a:p>
        </p:txBody>
      </p:sp>
    </p:spTree>
    <p:extLst>
      <p:ext uri="{BB962C8B-B14F-4D97-AF65-F5344CB8AC3E}">
        <p14:creationId xmlns:p14="http://schemas.microsoft.com/office/powerpoint/2010/main" val="2174174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45</a:t>
            </a:fld>
            <a:endParaRPr lang="es-MX" dirty="0"/>
          </a:p>
        </p:txBody>
      </p:sp>
    </p:spTree>
    <p:extLst>
      <p:ext uri="{BB962C8B-B14F-4D97-AF65-F5344CB8AC3E}">
        <p14:creationId xmlns:p14="http://schemas.microsoft.com/office/powerpoint/2010/main" val="4185017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48</a:t>
            </a:fld>
            <a:endParaRPr lang="es-MX" dirty="0"/>
          </a:p>
        </p:txBody>
      </p:sp>
    </p:spTree>
    <p:extLst>
      <p:ext uri="{BB962C8B-B14F-4D97-AF65-F5344CB8AC3E}">
        <p14:creationId xmlns:p14="http://schemas.microsoft.com/office/powerpoint/2010/main" val="3610938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49</a:t>
            </a:fld>
            <a:endParaRPr lang="es-MX" dirty="0"/>
          </a:p>
        </p:txBody>
      </p:sp>
    </p:spTree>
    <p:extLst>
      <p:ext uri="{BB962C8B-B14F-4D97-AF65-F5344CB8AC3E}">
        <p14:creationId xmlns:p14="http://schemas.microsoft.com/office/powerpoint/2010/main" val="813024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52</a:t>
            </a:fld>
            <a:endParaRPr lang="es-MX" dirty="0"/>
          </a:p>
        </p:txBody>
      </p:sp>
    </p:spTree>
    <p:extLst>
      <p:ext uri="{BB962C8B-B14F-4D97-AF65-F5344CB8AC3E}">
        <p14:creationId xmlns:p14="http://schemas.microsoft.com/office/powerpoint/2010/main" val="31452689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53</a:t>
            </a:fld>
            <a:endParaRPr lang="es-MX" dirty="0"/>
          </a:p>
        </p:txBody>
      </p:sp>
    </p:spTree>
    <p:extLst>
      <p:ext uri="{BB962C8B-B14F-4D97-AF65-F5344CB8AC3E}">
        <p14:creationId xmlns:p14="http://schemas.microsoft.com/office/powerpoint/2010/main" val="89045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a:t>
            </a:fld>
            <a:endParaRPr lang="es-MX" dirty="0"/>
          </a:p>
        </p:txBody>
      </p:sp>
    </p:spTree>
    <p:extLst>
      <p:ext uri="{BB962C8B-B14F-4D97-AF65-F5344CB8AC3E}">
        <p14:creationId xmlns:p14="http://schemas.microsoft.com/office/powerpoint/2010/main" val="743717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Resulta interesante comparar entre sí a las entidades de una misma región educativa, por lo que se prepararon ésta y las siguientes diapositivas. Aquí, las entidades de la región educativa del Noroeste, tanto en Lenguaje como en Matemáticas. Las entidades se ordenaron a partir de la proporción de estudiantes que tienen en el nivel de logro I. El ordenamiento cambia de manera importante entre las dos asignaturas. Es importante mirar también los otros niveles de logro; por ejemplo, aunque Sonora es el segundo estado de la región que tiene mayor proporción de estudiantes en el nivel I en Lenguaje, también es la entidad que tiene una mayor proporción de estudiantes en el nivel IV, por lo que tienen una diferencia favorable y significativa respecto a la media nacional. En cambio, Baja California Sur tiene la menor proporción de estudiantes en el nivel de logro I, pero su promedio estatal no es significativamente distinto de la media nacional.</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56</a:t>
            </a:fld>
            <a:endParaRPr lang="es-MX" dirty="0"/>
          </a:p>
        </p:txBody>
      </p:sp>
    </p:spTree>
    <p:extLst>
      <p:ext uri="{BB962C8B-B14F-4D97-AF65-F5344CB8AC3E}">
        <p14:creationId xmlns:p14="http://schemas.microsoft.com/office/powerpoint/2010/main" val="1804482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7770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59</a:t>
            </a:fld>
            <a:endParaRPr lang="es-MX" dirty="0"/>
          </a:p>
        </p:txBody>
      </p:sp>
    </p:spTree>
    <p:extLst>
      <p:ext uri="{BB962C8B-B14F-4D97-AF65-F5344CB8AC3E}">
        <p14:creationId xmlns:p14="http://schemas.microsoft.com/office/powerpoint/2010/main" val="1583637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32843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61</a:t>
            </a:fld>
            <a:endParaRPr lang="es-MX" dirty="0"/>
          </a:p>
        </p:txBody>
      </p:sp>
    </p:spTree>
    <p:extLst>
      <p:ext uri="{BB962C8B-B14F-4D97-AF65-F5344CB8AC3E}">
        <p14:creationId xmlns:p14="http://schemas.microsoft.com/office/powerpoint/2010/main" val="27834889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62</a:t>
            </a:fld>
            <a:endParaRPr lang="es-MX" dirty="0"/>
          </a:p>
        </p:txBody>
      </p:sp>
    </p:spTree>
    <p:extLst>
      <p:ext uri="{BB962C8B-B14F-4D97-AF65-F5344CB8AC3E}">
        <p14:creationId xmlns:p14="http://schemas.microsoft.com/office/powerpoint/2010/main" val="17461092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66</a:t>
            </a:fld>
            <a:endParaRPr lang="es-MX" dirty="0"/>
          </a:p>
        </p:txBody>
      </p:sp>
    </p:spTree>
    <p:extLst>
      <p:ext uri="{BB962C8B-B14F-4D97-AF65-F5344CB8AC3E}">
        <p14:creationId xmlns:p14="http://schemas.microsoft.com/office/powerpoint/2010/main" val="33172749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67</a:t>
            </a:fld>
            <a:endParaRPr lang="es-MX" dirty="0"/>
          </a:p>
        </p:txBody>
      </p:sp>
    </p:spTree>
    <p:extLst>
      <p:ext uri="{BB962C8B-B14F-4D97-AF65-F5344CB8AC3E}">
        <p14:creationId xmlns:p14="http://schemas.microsoft.com/office/powerpoint/2010/main" val="9415789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68</a:t>
            </a:fld>
            <a:endParaRPr lang="es-MX" dirty="0"/>
          </a:p>
        </p:txBody>
      </p:sp>
    </p:spTree>
    <p:extLst>
      <p:ext uri="{BB962C8B-B14F-4D97-AF65-F5344CB8AC3E}">
        <p14:creationId xmlns:p14="http://schemas.microsoft.com/office/powerpoint/2010/main" val="26706148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69</a:t>
            </a:fld>
            <a:endParaRPr lang="es-MX" dirty="0"/>
          </a:p>
        </p:txBody>
      </p:sp>
    </p:spTree>
    <p:extLst>
      <p:ext uri="{BB962C8B-B14F-4D97-AF65-F5344CB8AC3E}">
        <p14:creationId xmlns:p14="http://schemas.microsoft.com/office/powerpoint/2010/main" val="30729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a:t>
            </a:fld>
            <a:endParaRPr lang="es-MX" dirty="0"/>
          </a:p>
        </p:txBody>
      </p:sp>
    </p:spTree>
    <p:extLst>
      <p:ext uri="{BB962C8B-B14F-4D97-AF65-F5344CB8AC3E}">
        <p14:creationId xmlns:p14="http://schemas.microsoft.com/office/powerpoint/2010/main" val="36850167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70</a:t>
            </a:fld>
            <a:endParaRPr lang="es-MX" dirty="0"/>
          </a:p>
        </p:txBody>
      </p:sp>
    </p:spTree>
    <p:extLst>
      <p:ext uri="{BB962C8B-B14F-4D97-AF65-F5344CB8AC3E}">
        <p14:creationId xmlns:p14="http://schemas.microsoft.com/office/powerpoint/2010/main" val="11962254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71</a:t>
            </a:fld>
            <a:endParaRPr lang="es-MX" dirty="0"/>
          </a:p>
        </p:txBody>
      </p:sp>
    </p:spTree>
    <p:extLst>
      <p:ext uri="{BB962C8B-B14F-4D97-AF65-F5344CB8AC3E}">
        <p14:creationId xmlns:p14="http://schemas.microsoft.com/office/powerpoint/2010/main" val="13841425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72</a:t>
            </a:fld>
            <a:endParaRPr lang="es-MX" dirty="0"/>
          </a:p>
        </p:txBody>
      </p:sp>
    </p:spTree>
    <p:extLst>
      <p:ext uri="{BB962C8B-B14F-4D97-AF65-F5344CB8AC3E}">
        <p14:creationId xmlns:p14="http://schemas.microsoft.com/office/powerpoint/2010/main" val="3332517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73</a:t>
            </a:fld>
            <a:endParaRPr lang="es-MX" dirty="0"/>
          </a:p>
        </p:txBody>
      </p:sp>
    </p:spTree>
    <p:extLst>
      <p:ext uri="{BB962C8B-B14F-4D97-AF65-F5344CB8AC3E}">
        <p14:creationId xmlns:p14="http://schemas.microsoft.com/office/powerpoint/2010/main" val="13742193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74</a:t>
            </a:fld>
            <a:endParaRPr lang="es-MX" dirty="0"/>
          </a:p>
        </p:txBody>
      </p:sp>
    </p:spTree>
    <p:extLst>
      <p:ext uri="{BB962C8B-B14F-4D97-AF65-F5344CB8AC3E}">
        <p14:creationId xmlns:p14="http://schemas.microsoft.com/office/powerpoint/2010/main" val="37329643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75</a:t>
            </a:fld>
            <a:endParaRPr lang="es-MX" dirty="0"/>
          </a:p>
        </p:txBody>
      </p:sp>
    </p:spTree>
    <p:extLst>
      <p:ext uri="{BB962C8B-B14F-4D97-AF65-F5344CB8AC3E}">
        <p14:creationId xmlns:p14="http://schemas.microsoft.com/office/powerpoint/2010/main" val="380912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8</a:t>
            </a:fld>
            <a:endParaRPr lang="es-MX" dirty="0"/>
          </a:p>
        </p:txBody>
      </p:sp>
    </p:spTree>
    <p:extLst>
      <p:ext uri="{BB962C8B-B14F-4D97-AF65-F5344CB8AC3E}">
        <p14:creationId xmlns:p14="http://schemas.microsoft.com/office/powerpoint/2010/main" val="335210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Los niveles de logro son como una escalera, en que cada nivel requiere mayores aprendizajes que el anterior. El nivel I consta de aprendizajes que dominan prácticamente</a:t>
            </a:r>
            <a:r>
              <a:rPr lang="es-MX" baseline="0" dirty="0"/>
              <a:t> todos los estudiantes de sexto de primaria, pero que se consideran insuficientes con respecto a lo esperado al término de la primaria. Cada nivel incluye todos los aprendizajes de los niveles previos.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b="1" dirty="0">
                <a:solidFill>
                  <a:srgbClr val="FF0000"/>
                </a:solidFill>
              </a:rPr>
              <a:t>Para dar cumplimiento cabal</a:t>
            </a:r>
            <a:r>
              <a:rPr lang="es-MX" b="1" baseline="0" dirty="0">
                <a:solidFill>
                  <a:srgbClr val="FF0000"/>
                </a:solidFill>
              </a:rPr>
              <a:t> al derecho a la educación tendría que lograrse que todos los niños alcancen al menos el nivel II, de dominio básico.</a:t>
            </a:r>
            <a:endParaRPr lang="es-MX" b="1" dirty="0">
              <a:solidFill>
                <a:srgbClr val="FF0000"/>
              </a:solidFill>
            </a:endParaRP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10</a:t>
            </a:fld>
            <a:endParaRPr lang="es-MX" dirty="0"/>
          </a:p>
        </p:txBody>
      </p:sp>
    </p:spTree>
    <p:extLst>
      <p:ext uri="{BB962C8B-B14F-4D97-AF65-F5344CB8AC3E}">
        <p14:creationId xmlns:p14="http://schemas.microsoft.com/office/powerpoint/2010/main" val="3953981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En lenguaje</a:t>
            </a:r>
            <a:r>
              <a:rPr lang="es-MX" baseline="0" dirty="0"/>
              <a:t> y comunicación, el 49% de los estudiantes se encuentran en el nivel I; 33 % en el nivel II; 15% en el nivel III y 3 % en el nivel IV.</a:t>
            </a:r>
            <a:r>
              <a:rPr lang="es-MX" b="1" dirty="0">
                <a:solidFill>
                  <a:srgbClr val="FF0000"/>
                </a:solidFill>
              </a:rPr>
              <a:t> </a:t>
            </a:r>
            <a:endParaRPr lang="es-MX" dirty="0"/>
          </a:p>
          <a:p>
            <a:r>
              <a:rPr lang="es-MX" dirty="0"/>
              <a:t>Para ejemplificar estos</a:t>
            </a:r>
            <a:r>
              <a:rPr lang="es-MX" baseline="0" dirty="0"/>
              <a:t> niveles de logro, se </a:t>
            </a:r>
            <a:r>
              <a:rPr lang="es-MX" baseline="0" dirty="0" smtClean="0"/>
              <a:t>presentan </a:t>
            </a:r>
            <a:r>
              <a:rPr lang="es-MX" baseline="0" dirty="0"/>
              <a:t>e</a:t>
            </a:r>
            <a:r>
              <a:rPr lang="es-MX" dirty="0"/>
              <a:t>n la diapositiva dos</a:t>
            </a:r>
            <a:r>
              <a:rPr lang="es-MX" baseline="0" dirty="0"/>
              <a:t> líneas de aprendizaje</a:t>
            </a:r>
            <a:r>
              <a:rPr lang="es-MX" dirty="0"/>
              <a:t> de lenguaje y comunicación. En el anexo del dossier se incluyen los descriptores completos de los niveles de logro.</a:t>
            </a: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12</a:t>
            </a:fld>
            <a:endParaRPr lang="es-MX" dirty="0"/>
          </a:p>
        </p:txBody>
      </p:sp>
    </p:spTree>
    <p:extLst>
      <p:ext uri="{BB962C8B-B14F-4D97-AF65-F5344CB8AC3E}">
        <p14:creationId xmlns:p14="http://schemas.microsoft.com/office/powerpoint/2010/main" val="876959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Matemáticas, 59% de los estudiantes se encuentran en el nivel I;</a:t>
            </a:r>
            <a:r>
              <a:rPr lang="es-MX" baseline="0" dirty="0"/>
              <a:t> 18 % en el nivel II; 15 % en el nivel III y 8% en el nivel IV. </a:t>
            </a:r>
          </a:p>
          <a:p>
            <a:r>
              <a:rPr lang="es-MX" baseline="0" dirty="0"/>
              <a:t>Estos niveles se ejemplifican aquí con tres líneas de aprendizaje. Los descriptores de logro completos se encuentran en el anexo del dossier.</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13</a:t>
            </a:fld>
            <a:endParaRPr lang="es-MX" dirty="0"/>
          </a:p>
        </p:txBody>
      </p:sp>
    </p:spTree>
    <p:extLst>
      <p:ext uri="{BB962C8B-B14F-4D97-AF65-F5344CB8AC3E}">
        <p14:creationId xmlns:p14="http://schemas.microsoft.com/office/powerpoint/2010/main" val="2881502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solidFill>
                  <a:srgbClr val="8D5093"/>
                </a:solidFill>
              </a:defRPr>
            </a:lvl1pPr>
          </a:lstStyle>
          <a:p>
            <a:r>
              <a:rPr lang="es-ES_tradnl" dirty="0"/>
              <a:t>Haga clic para modificar el estilo de título del patrón</a:t>
            </a:r>
            <a:endParaRPr lang="en-US" dirty="0"/>
          </a:p>
        </p:txBody>
      </p:sp>
      <p:sp>
        <p:nvSpPr>
          <p:cNvPr id="3" name="Rectángulo 2"/>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087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10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727502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_tradnl"/>
              <a:t>Haga clic para modificar el estilo de título del patrón</a:t>
            </a:r>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los estilos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516333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832376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_tradnl"/>
              <a:t>Haga clic para modificar el estilo de título del patrón</a:t>
            </a:r>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3972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44648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556895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01909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74497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854222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775582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212728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783033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333835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456031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833151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extLst>
      <p:ext uri="{BB962C8B-B14F-4D97-AF65-F5344CB8AC3E}">
        <p14:creationId xmlns:p14="http://schemas.microsoft.com/office/powerpoint/2010/main" val="3159428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937411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4206843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3543578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1022673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s-ES_tradnl" dirty="0"/>
              <a:t>Haga clic para modificar el estilo de título del patrón</a:t>
            </a:r>
            <a:endParaRPr lang="en-US" dirty="0"/>
          </a:p>
        </p:txBody>
      </p:sp>
    </p:spTree>
    <p:extLst>
      <p:ext uri="{BB962C8B-B14F-4D97-AF65-F5344CB8AC3E}">
        <p14:creationId xmlns:p14="http://schemas.microsoft.com/office/powerpoint/2010/main" val="2388811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22712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extLst>
      <p:ext uri="{BB962C8B-B14F-4D97-AF65-F5344CB8AC3E}">
        <p14:creationId xmlns:p14="http://schemas.microsoft.com/office/powerpoint/2010/main" val="11836184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extLst>
      <p:ext uri="{BB962C8B-B14F-4D97-AF65-F5344CB8AC3E}">
        <p14:creationId xmlns:p14="http://schemas.microsoft.com/office/powerpoint/2010/main" val="63947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6"/>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187897596"/>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711" r:id="rId3"/>
    <p:sldLayoutId id="2147483686" r:id="rId4"/>
    <p:sldLayoutId id="2147483687" r:id="rId5"/>
    <p:sldLayoutId id="2147483688" r:id="rId6"/>
    <p:sldLayoutId id="2147483709" r:id="rId7"/>
    <p:sldLayoutId id="2147483689" r:id="rId8"/>
    <p:sldLayoutId id="2147483710" r:id="rId9"/>
    <p:sldLayoutId id="2147483690" r:id="rId10"/>
    <p:sldLayoutId id="2147483691" r:id="rId11"/>
    <p:sldLayoutId id="2147483692" r:id="rId12"/>
    <p:sldLayoutId id="2147483693" r:id="rId13"/>
    <p:sldLayoutId id="2147483727" r:id="rId14"/>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2664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5"/>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259579084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chart" Target="../charts/char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chart" Target="../charts/chart18.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chart" Target="../charts/chart20.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chart" Target="../charts/char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chart" Target="../charts/chart26.xml"/></Relationships>
</file>

<file path=ppt/slides/_rels/slide4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chart" Target="../charts/chart4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chart" Target="../charts/chart44.xml"/></Relationships>
</file>

<file path=ppt/slides/_rels/slide5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chart" Target="../charts/char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chart" Target="../charts/chart48.xml"/></Relationships>
</file>

<file path=ppt/slides/_rels/slide6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1478151"/>
            <a:ext cx="9144000" cy="24384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CuadroTexto 9"/>
          <p:cNvSpPr txBox="1"/>
          <p:nvPr/>
        </p:nvSpPr>
        <p:spPr>
          <a:xfrm>
            <a:off x="575988" y="1804543"/>
            <a:ext cx="4562686" cy="1631216"/>
          </a:xfrm>
          <a:prstGeom prst="rect">
            <a:avLst/>
          </a:prstGeom>
          <a:noFill/>
        </p:spPr>
        <p:txBody>
          <a:bodyPr wrap="square" rtlCol="0">
            <a:spAutoFit/>
          </a:bodyPr>
          <a:lstStyle/>
          <a:p>
            <a:r>
              <a:rPr lang="es-ES_tradnl" sz="10000" spc="300" dirty="0">
                <a:solidFill>
                  <a:schemeClr val="bg1">
                    <a:lumMod val="95000"/>
                  </a:schemeClr>
                </a:solidFill>
                <a:latin typeface="Tahoma" charset="0"/>
                <a:ea typeface="Tahoma" charset="0"/>
                <a:cs typeface="Tahoma" charset="0"/>
              </a:rPr>
              <a:t>Planea</a:t>
            </a:r>
          </a:p>
        </p:txBody>
      </p:sp>
      <p:sp>
        <p:nvSpPr>
          <p:cNvPr id="11" name="CuadroTexto 10"/>
          <p:cNvSpPr txBox="1"/>
          <p:nvPr/>
        </p:nvSpPr>
        <p:spPr>
          <a:xfrm>
            <a:off x="649005" y="3280077"/>
            <a:ext cx="6583510" cy="523220"/>
          </a:xfrm>
          <a:prstGeom prst="rect">
            <a:avLst/>
          </a:prstGeom>
          <a:noFill/>
        </p:spPr>
        <p:txBody>
          <a:bodyPr wrap="square" rtlCol="0">
            <a:spAutoFit/>
          </a:bodyPr>
          <a:lstStyle/>
          <a:p>
            <a:r>
              <a:rPr lang="es-ES_tradnl" sz="2800" dirty="0" smtClean="0">
                <a:solidFill>
                  <a:schemeClr val="bg1"/>
                </a:solidFill>
                <a:latin typeface="Tahoma" charset="0"/>
                <a:ea typeface="Tahoma" charset="0"/>
                <a:cs typeface="Tahoma" charset="0"/>
              </a:rPr>
              <a:t>Resultados </a:t>
            </a:r>
            <a:r>
              <a:rPr lang="es-ES_tradnl" sz="2800" dirty="0">
                <a:solidFill>
                  <a:schemeClr val="bg1"/>
                </a:solidFill>
                <a:latin typeface="Tahoma" charset="0"/>
                <a:ea typeface="Tahoma" charset="0"/>
                <a:cs typeface="Tahoma" charset="0"/>
              </a:rPr>
              <a:t>2018</a:t>
            </a:r>
          </a:p>
        </p:txBody>
      </p:sp>
      <p:sp>
        <p:nvSpPr>
          <p:cNvPr id="12" name="Rectángulo 11"/>
          <p:cNvSpPr/>
          <p:nvPr/>
        </p:nvSpPr>
        <p:spPr>
          <a:xfrm>
            <a:off x="0" y="3916551"/>
            <a:ext cx="9144000" cy="701169"/>
          </a:xfrm>
          <a:prstGeom prst="rect">
            <a:avLst/>
          </a:prstGeom>
          <a:solidFill>
            <a:srgbClr val="6B1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CuadroTexto 12"/>
          <p:cNvSpPr txBox="1"/>
          <p:nvPr/>
        </p:nvSpPr>
        <p:spPr>
          <a:xfrm>
            <a:off x="503090" y="4008992"/>
            <a:ext cx="3008206" cy="461665"/>
          </a:xfrm>
          <a:prstGeom prst="rect">
            <a:avLst/>
          </a:prstGeom>
          <a:noFill/>
        </p:spPr>
        <p:txBody>
          <a:bodyPr wrap="square" rtlCol="0">
            <a:spAutoFit/>
          </a:bodyPr>
          <a:lstStyle/>
          <a:p>
            <a:r>
              <a:rPr lang="es-ES_tradnl" sz="2400" dirty="0">
                <a:solidFill>
                  <a:schemeClr val="bg1"/>
                </a:solidFill>
                <a:latin typeface="Tahoma" charset="0"/>
                <a:ea typeface="Tahoma" charset="0"/>
                <a:cs typeface="Tahoma" charset="0"/>
              </a:rPr>
              <a:t>6º de primaria</a:t>
            </a:r>
          </a:p>
        </p:txBody>
      </p:sp>
      <p:cxnSp>
        <p:nvCxnSpPr>
          <p:cNvPr id="15" name="Conector recto 14"/>
          <p:cNvCxnSpPr/>
          <p:nvPr/>
        </p:nvCxnSpPr>
        <p:spPr>
          <a:xfrm>
            <a:off x="2978682" y="4014216"/>
            <a:ext cx="0" cy="5158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3171113" y="3969910"/>
            <a:ext cx="2491388" cy="584775"/>
          </a:xfrm>
          <a:prstGeom prst="rect">
            <a:avLst/>
          </a:prstGeom>
          <a:noFill/>
        </p:spPr>
        <p:txBody>
          <a:bodyPr wrap="none" rtlCol="0">
            <a:spAutoFit/>
          </a:bodyPr>
          <a:lstStyle/>
          <a:p>
            <a:r>
              <a:rPr lang="es-ES_tradnl" sz="1600" dirty="0">
                <a:solidFill>
                  <a:schemeClr val="bg1"/>
                </a:solidFill>
                <a:latin typeface="Tahoma" charset="0"/>
                <a:ea typeface="Tahoma" charset="0"/>
                <a:cs typeface="Tahoma" charset="0"/>
              </a:rPr>
              <a:t>Lenguaje y Comunicación</a:t>
            </a:r>
          </a:p>
          <a:p>
            <a:r>
              <a:rPr lang="es-ES_tradnl" sz="1600" dirty="0">
                <a:solidFill>
                  <a:schemeClr val="bg1"/>
                </a:solidFill>
                <a:latin typeface="Tahoma" charset="0"/>
                <a:ea typeface="Tahoma" charset="0"/>
                <a:cs typeface="Tahoma" charset="0"/>
              </a:rPr>
              <a:t>Matemáticas</a:t>
            </a:r>
          </a:p>
        </p:txBody>
      </p:sp>
      <p:pic>
        <p:nvPicPr>
          <p:cNvPr id="18" name="Imagen 17"/>
          <p:cNvPicPr>
            <a:picLocks noChangeAspect="1"/>
          </p:cNvPicPr>
          <p:nvPr/>
        </p:nvPicPr>
        <p:blipFill>
          <a:blip r:embed="rId3"/>
          <a:stretch>
            <a:fillRect/>
          </a:stretch>
        </p:blipFill>
        <p:spPr>
          <a:xfrm>
            <a:off x="7600696" y="5839968"/>
            <a:ext cx="965200" cy="609600"/>
          </a:xfrm>
          <a:prstGeom prst="rect">
            <a:avLst/>
          </a:prstGeom>
        </p:spPr>
      </p:pic>
      <p:sp>
        <p:nvSpPr>
          <p:cNvPr id="19" name="CuadroTexto 18"/>
          <p:cNvSpPr txBox="1"/>
          <p:nvPr/>
        </p:nvSpPr>
        <p:spPr>
          <a:xfrm>
            <a:off x="503090" y="6111014"/>
            <a:ext cx="1482778" cy="307777"/>
          </a:xfrm>
          <a:prstGeom prst="rect">
            <a:avLst/>
          </a:prstGeom>
          <a:noFill/>
        </p:spPr>
        <p:txBody>
          <a:bodyPr wrap="none" rtlCol="0">
            <a:spAutoFit/>
          </a:bodyPr>
          <a:lstStyle/>
          <a:p>
            <a:r>
              <a:rPr lang="es-ES_tradnl" sz="1400" dirty="0">
                <a:solidFill>
                  <a:schemeClr val="bg2">
                    <a:lumMod val="50000"/>
                  </a:schemeClr>
                </a:solidFill>
                <a:latin typeface="Tahoma" charset="0"/>
                <a:ea typeface="Tahoma" charset="0"/>
                <a:cs typeface="Tahoma" charset="0"/>
              </a:rPr>
              <a:t>Noviembre </a:t>
            </a:r>
            <a:r>
              <a:rPr lang="es-ES_tradnl" sz="1400" dirty="0" smtClean="0">
                <a:solidFill>
                  <a:schemeClr val="bg2">
                    <a:lumMod val="50000"/>
                  </a:schemeClr>
                </a:solidFill>
                <a:latin typeface="Tahoma" charset="0"/>
                <a:ea typeface="Tahoma" charset="0"/>
                <a:cs typeface="Tahoma" charset="0"/>
              </a:rPr>
              <a:t>2018</a:t>
            </a:r>
            <a:endParaRPr lang="es-ES_tradnl" sz="1400" dirty="0">
              <a:solidFill>
                <a:schemeClr val="bg2">
                  <a:lumMod val="50000"/>
                </a:schemeClr>
              </a:solidFill>
              <a:latin typeface="Tahoma" charset="0"/>
              <a:ea typeface="Tahoma" charset="0"/>
              <a:cs typeface="Tahoma" charset="0"/>
            </a:endParaRPr>
          </a:p>
        </p:txBody>
      </p:sp>
      <p:pic>
        <p:nvPicPr>
          <p:cNvPr id="22" name="Imagen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 y="1307699"/>
            <a:ext cx="9144000" cy="172746"/>
          </a:xfrm>
          <a:prstGeom prst="rect">
            <a:avLst/>
          </a:prstGeom>
        </p:spPr>
      </p:pic>
    </p:spTree>
    <p:extLst>
      <p:ext uri="{BB962C8B-B14F-4D97-AF65-F5344CB8AC3E}">
        <p14:creationId xmlns:p14="http://schemas.microsoft.com/office/powerpoint/2010/main" val="1397875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¿Cómo se expresan los resultados de Planea?</a:t>
            </a:r>
          </a:p>
        </p:txBody>
      </p:sp>
      <p:sp>
        <p:nvSpPr>
          <p:cNvPr id="3" name="Marcador de contenido 2"/>
          <p:cNvSpPr>
            <a:spLocks noGrp="1"/>
          </p:cNvSpPr>
          <p:nvPr>
            <p:ph sz="half" idx="1"/>
          </p:nvPr>
        </p:nvSpPr>
        <p:spPr>
          <a:xfrm>
            <a:off x="628650" y="979030"/>
            <a:ext cx="7886700" cy="5012193"/>
          </a:xfrm>
        </p:spPr>
        <p:txBody>
          <a:bodyPr/>
          <a:lstStyle/>
          <a:p>
            <a:pPr marL="0" indent="0">
              <a:buNone/>
            </a:pPr>
            <a:r>
              <a:rPr lang="es-ES_tradnl" dirty="0"/>
              <a:t>De dos maneras:</a:t>
            </a:r>
          </a:p>
          <a:p>
            <a:r>
              <a:rPr lang="es-ES_tradnl" dirty="0"/>
              <a:t>En una escala de 200 a 800 puntos, con una media de 500 puntos </a:t>
            </a:r>
            <a:br>
              <a:rPr lang="es-ES_tradnl" dirty="0"/>
            </a:br>
            <a:r>
              <a:rPr lang="es-ES_tradnl" dirty="0"/>
              <a:t>que se estableció a partir de 2015.  </a:t>
            </a:r>
          </a:p>
          <a:p>
            <a:r>
              <a:rPr lang="es-ES_tradnl" dirty="0"/>
              <a:t>En cuatro niveles de logro que describen:</a:t>
            </a:r>
          </a:p>
        </p:txBody>
      </p:sp>
      <p:sp>
        <p:nvSpPr>
          <p:cNvPr id="7" name="Rectángulo 6"/>
          <p:cNvSpPr/>
          <p:nvPr/>
        </p:nvSpPr>
        <p:spPr>
          <a:xfrm>
            <a:off x="0" y="816669"/>
            <a:ext cx="799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9" name="Grupo 8"/>
          <p:cNvGrpSpPr/>
          <p:nvPr/>
        </p:nvGrpSpPr>
        <p:grpSpPr>
          <a:xfrm>
            <a:off x="127322" y="2476983"/>
            <a:ext cx="8819909" cy="1913764"/>
            <a:chOff x="23465" y="2723938"/>
            <a:chExt cx="9120535" cy="2136475"/>
          </a:xfrm>
        </p:grpSpPr>
        <p:grpSp>
          <p:nvGrpSpPr>
            <p:cNvPr id="10" name="Grupo 9"/>
            <p:cNvGrpSpPr/>
            <p:nvPr/>
          </p:nvGrpSpPr>
          <p:grpSpPr>
            <a:xfrm>
              <a:off x="23465" y="3833878"/>
              <a:ext cx="2100933" cy="957948"/>
              <a:chOff x="210464" y="2732311"/>
              <a:chExt cx="2801244" cy="1277264"/>
            </a:xfrm>
            <a:solidFill>
              <a:srgbClr val="8E1E9A"/>
            </a:solidFill>
          </p:grpSpPr>
          <p:sp>
            <p:nvSpPr>
              <p:cNvPr id="28" name="Forma en L 27"/>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Triángulo isósceles 28"/>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1" name="Grupo 10"/>
            <p:cNvGrpSpPr/>
            <p:nvPr/>
          </p:nvGrpSpPr>
          <p:grpSpPr>
            <a:xfrm>
              <a:off x="2301956" y="3528004"/>
              <a:ext cx="2100933" cy="957948"/>
              <a:chOff x="210464" y="2732311"/>
              <a:chExt cx="2801244" cy="1277264"/>
            </a:xfrm>
            <a:solidFill>
              <a:srgbClr val="8E1E9A"/>
            </a:solidFill>
          </p:grpSpPr>
          <p:sp>
            <p:nvSpPr>
              <p:cNvPr id="26" name="Forma en L 25"/>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Triángulo isósceles 26"/>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2" name="Grupo 11"/>
            <p:cNvGrpSpPr/>
            <p:nvPr/>
          </p:nvGrpSpPr>
          <p:grpSpPr>
            <a:xfrm>
              <a:off x="4676077" y="3049030"/>
              <a:ext cx="2100933" cy="957948"/>
              <a:chOff x="210464" y="2732311"/>
              <a:chExt cx="2801244" cy="1277264"/>
            </a:xfrm>
            <a:solidFill>
              <a:srgbClr val="8E1E9A"/>
            </a:solidFill>
          </p:grpSpPr>
          <p:sp>
            <p:nvSpPr>
              <p:cNvPr id="24" name="Forma en L 23"/>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Triángulo isósceles 24"/>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3" name="Grupo 12"/>
            <p:cNvGrpSpPr/>
            <p:nvPr/>
          </p:nvGrpSpPr>
          <p:grpSpPr>
            <a:xfrm>
              <a:off x="7043067" y="2738666"/>
              <a:ext cx="2100933" cy="957948"/>
              <a:chOff x="210464" y="2732311"/>
              <a:chExt cx="2801244" cy="1277264"/>
            </a:xfrm>
            <a:solidFill>
              <a:srgbClr val="8E1E9A"/>
            </a:solidFill>
          </p:grpSpPr>
          <p:sp>
            <p:nvSpPr>
              <p:cNvPr id="22" name="Forma en L 21"/>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Triángulo isósceles 22"/>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4" name="CuadroTexto 13"/>
            <p:cNvSpPr txBox="1"/>
            <p:nvPr/>
          </p:nvSpPr>
          <p:spPr>
            <a:xfrm>
              <a:off x="23465" y="3766544"/>
              <a:ext cx="1821572" cy="461665"/>
            </a:xfrm>
            <a:prstGeom prst="rect">
              <a:avLst/>
            </a:prstGeom>
            <a:noFill/>
          </p:spPr>
          <p:txBody>
            <a:bodyPr wrap="square" rtlCol="0">
              <a:spAutoFit/>
            </a:bodyPr>
            <a:lstStyle/>
            <a:p>
              <a:r>
                <a:rPr lang="es-MX" sz="2400" b="1" dirty="0"/>
                <a:t>Nivel I 	</a:t>
              </a:r>
            </a:p>
          </p:txBody>
        </p:sp>
        <p:sp>
          <p:nvSpPr>
            <p:cNvPr id="15" name="CuadroTexto 14"/>
            <p:cNvSpPr txBox="1"/>
            <p:nvPr/>
          </p:nvSpPr>
          <p:spPr>
            <a:xfrm>
              <a:off x="2280892" y="3486210"/>
              <a:ext cx="1577414" cy="461665"/>
            </a:xfrm>
            <a:prstGeom prst="rect">
              <a:avLst/>
            </a:prstGeom>
            <a:noFill/>
          </p:spPr>
          <p:txBody>
            <a:bodyPr wrap="square" rtlCol="0">
              <a:spAutoFit/>
            </a:bodyPr>
            <a:lstStyle/>
            <a:p>
              <a:r>
                <a:rPr lang="es-MX" sz="2400" b="1" dirty="0"/>
                <a:t>Nivel II </a:t>
              </a:r>
            </a:p>
          </p:txBody>
        </p:sp>
        <p:sp>
          <p:nvSpPr>
            <p:cNvPr id="16" name="CuadroTexto 15"/>
            <p:cNvSpPr txBox="1"/>
            <p:nvPr/>
          </p:nvSpPr>
          <p:spPr>
            <a:xfrm>
              <a:off x="4644065" y="2985376"/>
              <a:ext cx="1907519" cy="461665"/>
            </a:xfrm>
            <a:prstGeom prst="rect">
              <a:avLst/>
            </a:prstGeom>
            <a:noFill/>
          </p:spPr>
          <p:txBody>
            <a:bodyPr wrap="square" rtlCol="0">
              <a:spAutoFit/>
            </a:bodyPr>
            <a:lstStyle/>
            <a:p>
              <a:r>
                <a:rPr lang="es-MX" sz="2400" b="1" dirty="0"/>
                <a:t>Nivel III</a:t>
              </a:r>
            </a:p>
          </p:txBody>
        </p:sp>
        <p:sp>
          <p:nvSpPr>
            <p:cNvPr id="17" name="CuadroTexto 16"/>
            <p:cNvSpPr txBox="1"/>
            <p:nvPr/>
          </p:nvSpPr>
          <p:spPr>
            <a:xfrm>
              <a:off x="7001795" y="2723938"/>
              <a:ext cx="2100934" cy="461665"/>
            </a:xfrm>
            <a:prstGeom prst="rect">
              <a:avLst/>
            </a:prstGeom>
            <a:noFill/>
          </p:spPr>
          <p:txBody>
            <a:bodyPr wrap="square" rtlCol="0">
              <a:spAutoFit/>
            </a:bodyPr>
            <a:lstStyle/>
            <a:p>
              <a:r>
                <a:rPr lang="es-MX" sz="2400" b="1" dirty="0"/>
                <a:t>Nivel IV</a:t>
              </a:r>
            </a:p>
          </p:txBody>
        </p:sp>
        <p:sp>
          <p:nvSpPr>
            <p:cNvPr id="18" name="Rectángulo 17"/>
            <p:cNvSpPr/>
            <p:nvPr/>
          </p:nvSpPr>
          <p:spPr>
            <a:xfrm>
              <a:off x="166915" y="4448101"/>
              <a:ext cx="2407270" cy="412312"/>
            </a:xfrm>
            <a:prstGeom prst="rect">
              <a:avLst/>
            </a:prstGeom>
          </p:spPr>
          <p:txBody>
            <a:bodyPr wrap="square">
              <a:spAutoFit/>
            </a:bodyPr>
            <a:lstStyle/>
            <a:p>
              <a:pPr defTabSz="914400">
                <a:defRPr/>
              </a:pPr>
              <a:r>
                <a:rPr lang="es-ES_tradnl" b="1" dirty="0"/>
                <a:t>Dominio insuficiente</a:t>
              </a:r>
              <a:r>
                <a:rPr lang="es-ES_tradnl" dirty="0"/>
                <a:t>.</a:t>
              </a:r>
            </a:p>
          </p:txBody>
        </p:sp>
        <p:sp>
          <p:nvSpPr>
            <p:cNvPr id="19" name="Rectángulo 18"/>
            <p:cNvSpPr/>
            <p:nvPr/>
          </p:nvSpPr>
          <p:spPr>
            <a:xfrm>
              <a:off x="2445428" y="4163329"/>
              <a:ext cx="1836286" cy="412312"/>
            </a:xfrm>
            <a:prstGeom prst="rect">
              <a:avLst/>
            </a:prstGeom>
          </p:spPr>
          <p:txBody>
            <a:bodyPr wrap="square">
              <a:spAutoFit/>
            </a:bodyPr>
            <a:lstStyle/>
            <a:p>
              <a:r>
                <a:rPr lang="es-ES_tradnl" b="1" dirty="0"/>
                <a:t>Dominio básico</a:t>
              </a:r>
              <a:r>
                <a:rPr lang="es-ES_tradnl" dirty="0"/>
                <a:t>.</a:t>
              </a:r>
            </a:p>
          </p:txBody>
        </p:sp>
        <p:sp>
          <p:nvSpPr>
            <p:cNvPr id="20" name="Rectángulo 19"/>
            <p:cNvSpPr/>
            <p:nvPr/>
          </p:nvSpPr>
          <p:spPr>
            <a:xfrm>
              <a:off x="4816086" y="3595180"/>
              <a:ext cx="1744222" cy="721547"/>
            </a:xfrm>
            <a:prstGeom prst="rect">
              <a:avLst/>
            </a:prstGeom>
          </p:spPr>
          <p:txBody>
            <a:bodyPr wrap="square">
              <a:spAutoFit/>
            </a:bodyPr>
            <a:lstStyle/>
            <a:p>
              <a:r>
                <a:rPr lang="es-ES_tradnl" b="1" dirty="0"/>
                <a:t>Dominio satisfactorio</a:t>
              </a:r>
              <a:r>
                <a:rPr lang="es-ES_tradnl" dirty="0"/>
                <a:t>.</a:t>
              </a:r>
            </a:p>
          </p:txBody>
        </p:sp>
        <p:sp>
          <p:nvSpPr>
            <p:cNvPr id="21" name="Rectángulo 20"/>
            <p:cNvSpPr/>
            <p:nvPr/>
          </p:nvSpPr>
          <p:spPr>
            <a:xfrm>
              <a:off x="7124057" y="3300534"/>
              <a:ext cx="1811621" cy="721546"/>
            </a:xfrm>
            <a:prstGeom prst="rect">
              <a:avLst/>
            </a:prstGeom>
          </p:spPr>
          <p:txBody>
            <a:bodyPr wrap="square">
              <a:spAutoFit/>
            </a:bodyPr>
            <a:lstStyle/>
            <a:p>
              <a:pPr defTabSz="914400">
                <a:defRPr/>
              </a:pPr>
              <a:r>
                <a:rPr lang="es-ES_tradnl" b="1" dirty="0"/>
                <a:t>Dominio sobresaliente</a:t>
              </a:r>
              <a:r>
                <a:rPr lang="es-ES_tradnl" dirty="0"/>
                <a:t>.</a:t>
              </a:r>
            </a:p>
          </p:txBody>
        </p:sp>
      </p:grpSp>
      <p:cxnSp>
        <p:nvCxnSpPr>
          <p:cNvPr id="30" name="Conector recto de flecha 29"/>
          <p:cNvCxnSpPr/>
          <p:nvPr/>
        </p:nvCxnSpPr>
        <p:spPr>
          <a:xfrm>
            <a:off x="1428501" y="6454718"/>
            <a:ext cx="5853994" cy="0"/>
          </a:xfrm>
          <a:prstGeom prst="straightConnector1">
            <a:avLst/>
          </a:prstGeom>
          <a:ln w="47625">
            <a:solidFill>
              <a:srgbClr val="6B1C73"/>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087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43869" y="2156206"/>
            <a:ext cx="5656262" cy="1421384"/>
          </a:xfrm>
        </p:spPr>
        <p:txBody>
          <a:bodyPr/>
          <a:lstStyle/>
          <a:p>
            <a:pPr algn="ctr"/>
            <a:r>
              <a:rPr lang="es-ES_tradnl" sz="4400" b="0" dirty="0">
                <a:latin typeface="Tahoma" charset="0"/>
                <a:ea typeface="Tahoma" charset="0"/>
                <a:cs typeface="Tahoma" charset="0"/>
              </a:rPr>
              <a:t>Resultados nacionales </a:t>
            </a:r>
          </a:p>
        </p:txBody>
      </p:sp>
      <p:sp>
        <p:nvSpPr>
          <p:cNvPr id="3" name="Marcador de texto 2"/>
          <p:cNvSpPr>
            <a:spLocks noGrp="1"/>
          </p:cNvSpPr>
          <p:nvPr>
            <p:ph type="body" idx="1"/>
          </p:nvPr>
        </p:nvSpPr>
        <p:spPr>
          <a:xfrm>
            <a:off x="3312319" y="3830258"/>
            <a:ext cx="2519362" cy="506791"/>
          </a:xfrm>
        </p:spPr>
        <p:txBody>
          <a:bodyPr/>
          <a:lstStyle/>
          <a:p>
            <a:r>
              <a:rPr lang="es-ES_tradnl" dirty="0"/>
              <a:t>6º de primaria</a:t>
            </a:r>
          </a:p>
        </p:txBody>
      </p:sp>
      <p:sp>
        <p:nvSpPr>
          <p:cNvPr id="4" name="Rectángulo 3"/>
          <p:cNvSpPr/>
          <p:nvPr/>
        </p:nvSpPr>
        <p:spPr>
          <a:xfrm>
            <a:off x="1451760" y="365441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730039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537954" y="1093714"/>
            <a:ext cx="7818255"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Lenguaje y Comunicación? </a:t>
            </a:r>
            <a:r>
              <a:rPr lang="es-ES" sz="1688" dirty="0">
                <a:latin typeface="Tahoma" charset="0"/>
                <a:ea typeface="Tahoma" charset="0"/>
                <a:cs typeface="Tahoma" charset="0"/>
              </a:rPr>
              <a:t>Algunos ejemplos</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6"/>
                <a:ext cx="2201369" cy="937088"/>
                <a:chOff x="76550" y="2732311"/>
                <a:chExt cx="2935158" cy="1249450"/>
              </a:xfrm>
              <a:solidFill>
                <a:srgbClr val="8E1E9A"/>
              </a:solidFill>
            </p:grpSpPr>
            <p:sp>
              <p:nvSpPr>
                <p:cNvPr id="47" name="Forma en L 46"/>
                <p:cNvSpPr/>
                <p:nvPr/>
              </p:nvSpPr>
              <p:spPr>
                <a:xfrm rot="5400000">
                  <a:off x="1117507" y="2230983"/>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2" y="1394401"/>
                <a:ext cx="2100933" cy="957948"/>
                <a:chOff x="210464" y="2732311"/>
                <a:chExt cx="2801244" cy="1277264"/>
              </a:xfrm>
              <a:solidFill>
                <a:srgbClr val="8E1E9A"/>
              </a:solidFill>
            </p:grpSpPr>
            <p:sp>
              <p:nvSpPr>
                <p:cNvPr id="45" name="Forma en L 44"/>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30" cy="2101020"/>
            </a:xfrm>
          </p:grpSpPr>
          <p:sp>
            <p:nvSpPr>
              <p:cNvPr id="53" name="Rectángulo 52"/>
              <p:cNvSpPr/>
              <p:nvPr/>
            </p:nvSpPr>
            <p:spPr>
              <a:xfrm>
                <a:off x="1336348" y="1486948"/>
                <a:ext cx="762923" cy="615553"/>
              </a:xfrm>
              <a:prstGeom prst="rect">
                <a:avLst/>
              </a:prstGeom>
            </p:spPr>
            <p:txBody>
              <a:bodyPr wrap="none">
                <a:spAutoFit/>
              </a:bodyPr>
              <a:lstStyle/>
              <a:p>
                <a:r>
                  <a:rPr lang="es-MX" sz="2400" b="1" dirty="0">
                    <a:solidFill>
                      <a:srgbClr val="9B0054"/>
                    </a:solidFill>
                  </a:rPr>
                  <a:t>49% </a:t>
                </a:r>
              </a:p>
            </p:txBody>
          </p:sp>
          <p:sp>
            <p:nvSpPr>
              <p:cNvPr id="54" name="Rectángulo 53"/>
              <p:cNvSpPr/>
              <p:nvPr/>
            </p:nvSpPr>
            <p:spPr>
              <a:xfrm>
                <a:off x="3438015" y="850341"/>
                <a:ext cx="762923" cy="615553"/>
              </a:xfrm>
              <a:prstGeom prst="rect">
                <a:avLst/>
              </a:prstGeom>
            </p:spPr>
            <p:txBody>
              <a:bodyPr wrap="none">
                <a:spAutoFit/>
              </a:bodyPr>
              <a:lstStyle/>
              <a:p>
                <a:r>
                  <a:rPr lang="es-MX" sz="2400" b="1" dirty="0">
                    <a:solidFill>
                      <a:srgbClr val="9B0054"/>
                    </a:solidFill>
                  </a:rPr>
                  <a:t>33% </a:t>
                </a:r>
              </a:p>
            </p:txBody>
          </p:sp>
          <p:sp>
            <p:nvSpPr>
              <p:cNvPr id="55" name="Rectángulo 54"/>
              <p:cNvSpPr/>
              <p:nvPr/>
            </p:nvSpPr>
            <p:spPr>
              <a:xfrm>
                <a:off x="5604551" y="396390"/>
                <a:ext cx="762923"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70" cy="615553"/>
              </a:xfrm>
              <a:prstGeom prst="rect">
                <a:avLst/>
              </a:prstGeom>
            </p:spPr>
            <p:txBody>
              <a:bodyPr wrap="none">
                <a:spAutoFit/>
              </a:bodyPr>
              <a:lstStyle/>
              <a:p>
                <a:r>
                  <a:rPr lang="es-MX" sz="2400" b="1" dirty="0">
                    <a:solidFill>
                      <a:srgbClr val="9B0054"/>
                    </a:solidFill>
                  </a:rPr>
                  <a:t>3%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847258"/>
            <a:ext cx="9122033" cy="1873079"/>
            <a:chOff x="-52438" y="3030159"/>
            <a:chExt cx="12162710" cy="2497438"/>
          </a:xfrm>
        </p:grpSpPr>
        <p:sp>
          <p:nvSpPr>
            <p:cNvPr id="7" name="Rectángulo 6"/>
            <p:cNvSpPr/>
            <p:nvPr/>
          </p:nvSpPr>
          <p:spPr>
            <a:xfrm>
              <a:off x="6316630" y="3601980"/>
              <a:ext cx="2864079" cy="1354217"/>
            </a:xfrm>
            <a:prstGeom prst="rect">
              <a:avLst/>
            </a:prstGeom>
            <a:ln>
              <a:solidFill>
                <a:schemeClr val="bg1">
                  <a:lumMod val="50000"/>
                </a:schemeClr>
              </a:solidFill>
            </a:ln>
          </p:spPr>
          <p:txBody>
            <a:bodyPr wrap="square">
              <a:spAutoFit/>
            </a:bodyPr>
            <a:lstStyle/>
            <a:p>
              <a:pPr>
                <a:defRPr/>
              </a:pPr>
              <a:r>
                <a:rPr lang="es-MX" sz="1200" b="1" dirty="0"/>
                <a:t>Relacionar información</a:t>
              </a:r>
              <a:r>
                <a:rPr lang="es-MX" sz="1200" dirty="0"/>
                <a:t> explícita e implícita en textos </a:t>
              </a:r>
              <a:r>
                <a:rPr lang="es-MX" sz="1200" b="1" dirty="0"/>
                <a:t>narrativos</a:t>
              </a:r>
              <a:r>
                <a:rPr lang="es-MX" sz="1200" dirty="0"/>
                <a:t>, </a:t>
              </a:r>
              <a:r>
                <a:rPr lang="es-MX" sz="1200" b="1" dirty="0"/>
                <a:t>expositivos</a:t>
              </a:r>
              <a:r>
                <a:rPr lang="es-MX" sz="1200" dirty="0"/>
                <a:t> y </a:t>
              </a:r>
              <a:r>
                <a:rPr lang="es-MX" sz="1200" b="1" dirty="0"/>
                <a:t>argumentativos</a:t>
              </a:r>
              <a:r>
                <a:rPr lang="es-MX" sz="1200" dirty="0"/>
                <a:t> (p. ej. artículo de opinión).   </a:t>
              </a:r>
            </a:p>
          </p:txBody>
        </p:sp>
        <p:sp>
          <p:nvSpPr>
            <p:cNvPr id="57" name="Rectángulo 56"/>
            <p:cNvSpPr/>
            <p:nvPr/>
          </p:nvSpPr>
          <p:spPr>
            <a:xfrm>
              <a:off x="-52438" y="4419601"/>
              <a:ext cx="3184533" cy="1107996"/>
            </a:xfrm>
            <a:prstGeom prst="rect">
              <a:avLst/>
            </a:prstGeom>
            <a:ln>
              <a:solidFill>
                <a:schemeClr val="bg1">
                  <a:lumMod val="50000"/>
                </a:schemeClr>
              </a:solidFill>
            </a:ln>
          </p:spPr>
          <p:txBody>
            <a:bodyPr wrap="square">
              <a:spAutoFit/>
            </a:bodyPr>
            <a:lstStyle/>
            <a:p>
              <a:r>
                <a:rPr lang="es-MX" sz="1200" b="1" dirty="0">
                  <a:solidFill>
                    <a:schemeClr val="dk1"/>
                  </a:solidFill>
                </a:rPr>
                <a:t>Localizar información </a:t>
              </a:r>
              <a:r>
                <a:rPr lang="es-MX" sz="1200" dirty="0">
                  <a:solidFill>
                    <a:schemeClr val="dk1"/>
                  </a:solidFill>
                </a:rPr>
                <a:t>explícita (p. ej. una fecha, un nombre) en textos </a:t>
              </a:r>
              <a:r>
                <a:rPr lang="es-MX" sz="1200" b="1" dirty="0">
                  <a:solidFill>
                    <a:schemeClr val="dk1"/>
                  </a:solidFill>
                </a:rPr>
                <a:t>narrativos</a:t>
              </a:r>
              <a:r>
                <a:rPr lang="es-MX" sz="1200" dirty="0">
                  <a:solidFill>
                    <a:schemeClr val="dk1"/>
                  </a:solidFill>
                </a:rPr>
                <a:t> (p. ej. un cuento) y </a:t>
              </a:r>
              <a:r>
                <a:rPr lang="es-MX" sz="1200" b="1" dirty="0">
                  <a:solidFill>
                    <a:schemeClr val="dk1"/>
                  </a:solidFill>
                </a:rPr>
                <a:t>expositivos</a:t>
              </a:r>
              <a:r>
                <a:rPr lang="es-MX" sz="1200" dirty="0">
                  <a:solidFill>
                    <a:schemeClr val="dk1"/>
                  </a:solidFill>
                </a:rPr>
                <a:t> (p. ej. una monografía).</a:t>
              </a:r>
            </a:p>
          </p:txBody>
        </p:sp>
        <p:sp>
          <p:nvSpPr>
            <p:cNvPr id="9" name="Rectángulo 8"/>
            <p:cNvSpPr/>
            <p:nvPr/>
          </p:nvSpPr>
          <p:spPr>
            <a:xfrm>
              <a:off x="3132095" y="4089869"/>
              <a:ext cx="3184532" cy="1354217"/>
            </a:xfrm>
            <a:prstGeom prst="rect">
              <a:avLst/>
            </a:prstGeom>
            <a:ln>
              <a:solidFill>
                <a:schemeClr val="bg1">
                  <a:lumMod val="50000"/>
                </a:schemeClr>
              </a:solidFill>
            </a:ln>
          </p:spPr>
          <p:txBody>
            <a:bodyPr wrap="square">
              <a:spAutoFit/>
            </a:bodyPr>
            <a:lstStyle/>
            <a:p>
              <a:pPr>
                <a:defRPr/>
              </a:pPr>
              <a:r>
                <a:rPr lang="es-ES" sz="1200" b="1" dirty="0"/>
                <a:t>Relacionar entre sí</a:t>
              </a:r>
              <a:r>
                <a:rPr lang="es-ES" sz="1200" dirty="0"/>
                <a:t> segmentos de información explícita y establecer el significado de elementos no explícitos</a:t>
              </a:r>
            </a:p>
            <a:p>
              <a:pPr>
                <a:defRPr/>
              </a:pPr>
              <a:r>
                <a:rPr lang="es-ES" sz="1200" dirty="0"/>
                <a:t>en </a:t>
              </a:r>
              <a:r>
                <a:rPr lang="es-MX" sz="1200" dirty="0"/>
                <a:t>textos </a:t>
              </a:r>
              <a:r>
                <a:rPr lang="es-MX" sz="1200" b="1" dirty="0"/>
                <a:t>narrativos</a:t>
              </a:r>
              <a:r>
                <a:rPr lang="es-MX" sz="1200" dirty="0"/>
                <a:t> y </a:t>
              </a:r>
              <a:r>
                <a:rPr lang="es-MX" sz="1200" b="1" dirty="0"/>
                <a:t>expositivos</a:t>
              </a:r>
              <a:r>
                <a:rPr lang="es-MX" sz="1200" dirty="0"/>
                <a:t>.</a:t>
              </a:r>
              <a:r>
                <a:rPr lang="es-MX" sz="1200" dirty="0">
                  <a:solidFill>
                    <a:srgbClr val="FF0000"/>
                  </a:solidFill>
                </a:rPr>
                <a:t> </a:t>
              </a:r>
            </a:p>
          </p:txBody>
        </p:sp>
        <p:sp>
          <p:nvSpPr>
            <p:cNvPr id="11" name="Rectángulo 10"/>
            <p:cNvSpPr/>
            <p:nvPr/>
          </p:nvSpPr>
          <p:spPr>
            <a:xfrm>
              <a:off x="9191849" y="3030159"/>
              <a:ext cx="2918423" cy="1846660"/>
            </a:xfrm>
            <a:prstGeom prst="rect">
              <a:avLst/>
            </a:prstGeom>
            <a:ln>
              <a:solidFill>
                <a:schemeClr val="bg1">
                  <a:lumMod val="50000"/>
                </a:schemeClr>
              </a:solidFill>
            </a:ln>
          </p:spPr>
          <p:txBody>
            <a:bodyPr wrap="square">
              <a:spAutoFit/>
            </a:bodyPr>
            <a:lstStyle/>
            <a:p>
              <a:r>
                <a:rPr lang="es-ES" sz="1200" b="1" dirty="0"/>
                <a:t>Comparar y evaluar </a:t>
              </a:r>
              <a:r>
                <a:rPr lang="es-ES" sz="1200" dirty="0"/>
                <a:t>información en textos narrativos, expositivos,  argumentativos y dialógicos (p. ej. entrevista) que pueden incluir gráficas, tablas y esquemas. </a:t>
              </a:r>
            </a:p>
          </p:txBody>
        </p:sp>
      </p:grpSp>
      <p:grpSp>
        <p:nvGrpSpPr>
          <p:cNvPr id="58" name="Grupo 57"/>
          <p:cNvGrpSpPr/>
          <p:nvPr/>
        </p:nvGrpSpPr>
        <p:grpSpPr>
          <a:xfrm>
            <a:off x="25490" y="4622432"/>
            <a:ext cx="9122033" cy="1688413"/>
            <a:chOff x="-52438" y="3030159"/>
            <a:chExt cx="12162710" cy="2251218"/>
          </a:xfrm>
        </p:grpSpPr>
        <p:sp>
          <p:nvSpPr>
            <p:cNvPr id="59" name="Rectángulo 58"/>
            <p:cNvSpPr/>
            <p:nvPr/>
          </p:nvSpPr>
          <p:spPr>
            <a:xfrm>
              <a:off x="6316630" y="3601981"/>
              <a:ext cx="2864079" cy="1107996"/>
            </a:xfrm>
            <a:prstGeom prst="rect">
              <a:avLst/>
            </a:prstGeom>
            <a:ln>
              <a:solidFill>
                <a:schemeClr val="bg1">
                  <a:lumMod val="50000"/>
                </a:schemeClr>
              </a:solidFill>
            </a:ln>
          </p:spPr>
          <p:txBody>
            <a:bodyPr wrap="square">
              <a:spAutoFit/>
            </a:bodyPr>
            <a:lstStyle/>
            <a:p>
              <a:pPr>
                <a:defRPr/>
              </a:pPr>
              <a:r>
                <a:rPr lang="es-MX" sz="1200" b="1" dirty="0">
                  <a:latin typeface="Calibri" panose="020F0502020204030204" pitchFamily="34" charset="0"/>
                </a:rPr>
                <a:t>Utilizar</a:t>
              </a:r>
              <a:r>
                <a:rPr lang="es-MX" sz="1200" dirty="0">
                  <a:latin typeface="Calibri" panose="020F0502020204030204" pitchFamily="34" charset="0"/>
                </a:rPr>
                <a:t> </a:t>
              </a:r>
              <a:r>
                <a:rPr lang="es-MX" sz="1200" b="1" dirty="0">
                  <a:latin typeface="Calibri" panose="020F0502020204030204" pitchFamily="34" charset="0"/>
                </a:rPr>
                <a:t>nexos comparativos</a:t>
              </a:r>
              <a:r>
                <a:rPr lang="es-MX" sz="1200" dirty="0">
                  <a:latin typeface="Calibri" panose="020F0502020204030204" pitchFamily="34" charset="0"/>
                </a:rPr>
                <a:t> </a:t>
              </a:r>
              <a:r>
                <a:rPr lang="es-MX" sz="1200" i="1" dirty="0">
                  <a:latin typeface="Calibri" panose="020F0502020204030204" pitchFamily="34" charset="0"/>
                </a:rPr>
                <a:t>(a diferencia de)</a:t>
              </a:r>
              <a:r>
                <a:rPr lang="es-MX" sz="1200" dirty="0">
                  <a:latin typeface="Calibri" panose="020F0502020204030204" pitchFamily="34" charset="0"/>
                </a:rPr>
                <a:t> y de </a:t>
              </a:r>
              <a:r>
                <a:rPr lang="es-MX" sz="1200" b="1" dirty="0">
                  <a:latin typeface="Calibri" panose="020F0502020204030204" pitchFamily="34" charset="0"/>
                </a:rPr>
                <a:t>temporalidad</a:t>
              </a:r>
              <a:r>
                <a:rPr lang="es-MX" sz="1200" dirty="0">
                  <a:latin typeface="Calibri" panose="020F0502020204030204" pitchFamily="34" charset="0"/>
                </a:rPr>
                <a:t> (</a:t>
              </a:r>
              <a:r>
                <a:rPr lang="es-MX" sz="1200" i="1" dirty="0">
                  <a:latin typeface="Calibri" panose="020F0502020204030204" pitchFamily="34" charset="0"/>
                </a:rPr>
                <a:t>enseguida) </a:t>
              </a:r>
              <a:r>
                <a:rPr lang="es-MX" sz="1200" b="1" dirty="0">
                  <a:latin typeface="Calibri" panose="020F0502020204030204" pitchFamily="34" charset="0"/>
                </a:rPr>
                <a:t>en  párrafos</a:t>
              </a:r>
              <a:r>
                <a:rPr lang="es-MX" sz="1200" dirty="0">
                  <a:latin typeface="Calibri" panose="020F0502020204030204" pitchFamily="34" charset="0"/>
                </a:rPr>
                <a:t>.</a:t>
              </a:r>
              <a:endParaRPr lang="es-MX" sz="1200" dirty="0"/>
            </a:p>
          </p:txBody>
        </p:sp>
        <p:sp>
          <p:nvSpPr>
            <p:cNvPr id="60" name="Rectángulo 59"/>
            <p:cNvSpPr/>
            <p:nvPr/>
          </p:nvSpPr>
          <p:spPr>
            <a:xfrm>
              <a:off x="-52438" y="4419602"/>
              <a:ext cx="3184533" cy="861775"/>
            </a:xfrm>
            <a:prstGeom prst="rect">
              <a:avLst/>
            </a:prstGeom>
            <a:ln>
              <a:solidFill>
                <a:schemeClr val="bg1">
                  <a:lumMod val="50000"/>
                </a:schemeClr>
              </a:solidFill>
            </a:ln>
          </p:spPr>
          <p:txBody>
            <a:bodyPr wrap="square">
              <a:spAutoFit/>
            </a:bodyPr>
            <a:lstStyle/>
            <a:p>
              <a:r>
                <a:rPr lang="es-MX" sz="1200" b="1" dirty="0">
                  <a:solidFill>
                    <a:schemeClr val="dk1"/>
                  </a:solidFill>
                </a:rPr>
                <a:t>Comprender</a:t>
              </a:r>
              <a:r>
                <a:rPr lang="es-MX" sz="1200" dirty="0">
                  <a:solidFill>
                    <a:schemeClr val="dk1"/>
                  </a:solidFill>
                </a:rPr>
                <a:t> la estructura de </a:t>
              </a:r>
              <a:r>
                <a:rPr lang="es-MX" sz="1200" b="1" dirty="0">
                  <a:solidFill>
                    <a:schemeClr val="dk1"/>
                  </a:solidFill>
                </a:rPr>
                <a:t>oraciones simples </a:t>
              </a:r>
              <a:r>
                <a:rPr lang="es-MX" sz="1200" dirty="0">
                  <a:solidFill>
                    <a:schemeClr val="dk1"/>
                  </a:solidFill>
                </a:rPr>
                <a:t>(sujeto y predicado).</a:t>
              </a:r>
            </a:p>
          </p:txBody>
        </p:sp>
        <p:sp>
          <p:nvSpPr>
            <p:cNvPr id="61" name="Rectángulo 60"/>
            <p:cNvSpPr/>
            <p:nvPr/>
          </p:nvSpPr>
          <p:spPr>
            <a:xfrm>
              <a:off x="3132095" y="4089870"/>
              <a:ext cx="3184532" cy="861775"/>
            </a:xfrm>
            <a:prstGeom prst="rect">
              <a:avLst/>
            </a:prstGeom>
            <a:ln>
              <a:solidFill>
                <a:schemeClr val="bg1">
                  <a:lumMod val="50000"/>
                </a:schemeClr>
              </a:solidFill>
            </a:ln>
          </p:spPr>
          <p:txBody>
            <a:bodyPr wrap="square">
              <a:spAutoFit/>
            </a:bodyPr>
            <a:lstStyle/>
            <a:p>
              <a:pPr>
                <a:defRPr/>
              </a:pPr>
              <a:r>
                <a:rPr lang="es-MX" sz="1200" b="1" dirty="0"/>
                <a:t>Utilizar</a:t>
              </a:r>
              <a:r>
                <a:rPr lang="es-MX" sz="1200" dirty="0"/>
                <a:t> </a:t>
              </a:r>
              <a:r>
                <a:rPr lang="es-MX" sz="1200" b="1" dirty="0"/>
                <a:t>conjunciones</a:t>
              </a:r>
              <a:r>
                <a:rPr lang="es-MX" sz="1200" dirty="0"/>
                <a:t> (</a:t>
              </a:r>
              <a:r>
                <a:rPr lang="es-MX" sz="1200" i="1" dirty="0"/>
                <a:t>y, e</a:t>
              </a:r>
              <a:r>
                <a:rPr lang="es-MX" sz="1200" dirty="0"/>
                <a:t>) y </a:t>
              </a:r>
              <a:r>
                <a:rPr lang="es-MX" sz="1200" b="1" dirty="0"/>
                <a:t>nexos  de causa efecto</a:t>
              </a:r>
              <a:r>
                <a:rPr lang="es-MX" sz="1200" dirty="0"/>
                <a:t> (</a:t>
              </a:r>
              <a:r>
                <a:rPr lang="es-MX" sz="1200" i="1" dirty="0"/>
                <a:t>porque, pues</a:t>
              </a:r>
              <a:r>
                <a:rPr lang="es-MX" sz="1200" dirty="0"/>
                <a:t>) </a:t>
              </a:r>
              <a:r>
                <a:rPr lang="es-MX" sz="1200" b="1" dirty="0"/>
                <a:t>en oraciones complejas</a:t>
              </a:r>
              <a:r>
                <a:rPr lang="es-MX" sz="1200" dirty="0"/>
                <a:t>.</a:t>
              </a:r>
            </a:p>
          </p:txBody>
        </p:sp>
        <p:sp>
          <p:nvSpPr>
            <p:cNvPr id="62" name="Rectángulo 61"/>
            <p:cNvSpPr/>
            <p:nvPr/>
          </p:nvSpPr>
          <p:spPr>
            <a:xfrm>
              <a:off x="9191849" y="3030159"/>
              <a:ext cx="2918423" cy="1354218"/>
            </a:xfrm>
            <a:prstGeom prst="rect">
              <a:avLst/>
            </a:prstGeom>
            <a:ln>
              <a:solidFill>
                <a:schemeClr val="bg1">
                  <a:lumMod val="50000"/>
                </a:schemeClr>
              </a:solidFill>
            </a:ln>
          </p:spPr>
          <p:txBody>
            <a:bodyPr wrap="square">
              <a:spAutoFit/>
            </a:bodyPr>
            <a:lstStyle/>
            <a:p>
              <a:r>
                <a:rPr lang="es-ES" sz="1200" b="1" dirty="0"/>
                <a:t>Utilizar</a:t>
              </a:r>
              <a:r>
                <a:rPr lang="es-ES" sz="1200" dirty="0"/>
                <a:t> diferentes tipos de </a:t>
              </a:r>
              <a:r>
                <a:rPr lang="es-ES" sz="1200" b="1" dirty="0"/>
                <a:t>nexos de causa efecto</a:t>
              </a:r>
              <a:r>
                <a:rPr lang="es-ES" sz="1200" dirty="0"/>
                <a:t>, </a:t>
              </a:r>
              <a:r>
                <a:rPr lang="es-ES" sz="1200" b="1" dirty="0"/>
                <a:t>comparativos</a:t>
              </a:r>
              <a:r>
                <a:rPr lang="es-ES" sz="1200" dirty="0"/>
                <a:t>, de </a:t>
              </a:r>
              <a:r>
                <a:rPr lang="es-ES" sz="1200" b="1" dirty="0"/>
                <a:t>temporalidad</a:t>
              </a:r>
              <a:r>
                <a:rPr lang="es-ES" sz="1200" dirty="0"/>
                <a:t> y </a:t>
              </a:r>
              <a:r>
                <a:rPr lang="es-ES" sz="1200" b="1" dirty="0"/>
                <a:t>adversativos</a:t>
              </a:r>
              <a:r>
                <a:rPr lang="es-ES" sz="1200" dirty="0"/>
                <a:t> (</a:t>
              </a:r>
              <a:r>
                <a:rPr lang="es-ES" sz="1200" i="1" dirty="0"/>
                <a:t>por el contrario</a:t>
              </a:r>
              <a:r>
                <a:rPr lang="es-ES" sz="1200" dirty="0"/>
                <a:t>) </a:t>
              </a:r>
              <a:r>
                <a:rPr lang="es-ES" sz="1200" b="1" dirty="0"/>
                <a:t>en textos completos</a:t>
              </a:r>
              <a:r>
                <a:rPr lang="es-ES" sz="1200" dirty="0"/>
                <a:t>.</a:t>
              </a:r>
            </a:p>
          </p:txBody>
        </p:sp>
      </p:grpSp>
    </p:spTree>
    <p:extLst>
      <p:ext uri="{BB962C8B-B14F-4D97-AF65-F5344CB8AC3E}">
        <p14:creationId xmlns:p14="http://schemas.microsoft.com/office/powerpoint/2010/main" val="173042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413393" y="1156731"/>
            <a:ext cx="8071847"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Matemáticas</a:t>
            </a:r>
            <a:r>
              <a:rPr lang="es-ES" sz="1688" dirty="0">
                <a:latin typeface="Tahoma" charset="0"/>
                <a:ea typeface="Tahoma" charset="0"/>
                <a:cs typeface="Tahoma" charset="0"/>
              </a:rPr>
              <a:t>? Algunos ejemplos </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5"/>
                <a:ext cx="2201369" cy="937087"/>
                <a:chOff x="76550" y="2732311"/>
                <a:chExt cx="2935158" cy="1249449"/>
              </a:xfrm>
              <a:solidFill>
                <a:srgbClr val="8E1E9A"/>
              </a:solidFill>
            </p:grpSpPr>
            <p:sp>
              <p:nvSpPr>
                <p:cNvPr id="47" name="Forma en L 46"/>
                <p:cNvSpPr/>
                <p:nvPr/>
              </p:nvSpPr>
              <p:spPr>
                <a:xfrm rot="5400000">
                  <a:off x="1173083" y="2143137"/>
                  <a:ext cx="742090" cy="2935156"/>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3" y="1394402"/>
                <a:ext cx="2270440" cy="957949"/>
                <a:chOff x="210465" y="2732311"/>
                <a:chExt cx="3027253" cy="1277265"/>
              </a:xfrm>
              <a:solidFill>
                <a:srgbClr val="8E1E9A"/>
              </a:solidFill>
            </p:grpSpPr>
            <p:sp>
              <p:nvSpPr>
                <p:cNvPr id="45" name="Forma en L 44"/>
                <p:cNvSpPr/>
                <p:nvPr/>
              </p:nvSpPr>
              <p:spPr>
                <a:xfrm rot="5400000">
                  <a:off x="1351226" y="2123084"/>
                  <a:ext cx="745731" cy="3027253"/>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720601"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29" cy="2101020"/>
            </a:xfrm>
          </p:grpSpPr>
          <p:sp>
            <p:nvSpPr>
              <p:cNvPr id="53" name="Rectángulo 52"/>
              <p:cNvSpPr/>
              <p:nvPr/>
            </p:nvSpPr>
            <p:spPr>
              <a:xfrm>
                <a:off x="1336348" y="1486948"/>
                <a:ext cx="762922" cy="615553"/>
              </a:xfrm>
              <a:prstGeom prst="rect">
                <a:avLst/>
              </a:prstGeom>
            </p:spPr>
            <p:txBody>
              <a:bodyPr wrap="none">
                <a:spAutoFit/>
              </a:bodyPr>
              <a:lstStyle/>
              <a:p>
                <a:r>
                  <a:rPr lang="es-MX" sz="2400" b="1" dirty="0">
                    <a:solidFill>
                      <a:srgbClr val="9B0054"/>
                    </a:solidFill>
                  </a:rPr>
                  <a:t>59% </a:t>
                </a:r>
              </a:p>
            </p:txBody>
          </p:sp>
          <p:sp>
            <p:nvSpPr>
              <p:cNvPr id="54" name="Rectángulo 53"/>
              <p:cNvSpPr/>
              <p:nvPr/>
            </p:nvSpPr>
            <p:spPr>
              <a:xfrm>
                <a:off x="3438015" y="850341"/>
                <a:ext cx="762922" cy="615553"/>
              </a:xfrm>
              <a:prstGeom prst="rect">
                <a:avLst/>
              </a:prstGeom>
            </p:spPr>
            <p:txBody>
              <a:bodyPr wrap="none">
                <a:spAutoFit/>
              </a:bodyPr>
              <a:lstStyle/>
              <a:p>
                <a:r>
                  <a:rPr lang="es-MX" sz="2400" b="1" dirty="0">
                    <a:solidFill>
                      <a:srgbClr val="9B0054"/>
                    </a:solidFill>
                  </a:rPr>
                  <a:t>18% </a:t>
                </a:r>
              </a:p>
            </p:txBody>
          </p:sp>
          <p:sp>
            <p:nvSpPr>
              <p:cNvPr id="55" name="Rectángulo 54"/>
              <p:cNvSpPr/>
              <p:nvPr/>
            </p:nvSpPr>
            <p:spPr>
              <a:xfrm>
                <a:off x="5604551" y="396390"/>
                <a:ext cx="762922"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69" cy="615553"/>
              </a:xfrm>
              <a:prstGeom prst="rect">
                <a:avLst/>
              </a:prstGeom>
            </p:spPr>
            <p:txBody>
              <a:bodyPr wrap="none">
                <a:spAutoFit/>
              </a:bodyPr>
              <a:lstStyle/>
              <a:p>
                <a:r>
                  <a:rPr lang="es-MX" sz="2400" b="1" dirty="0">
                    <a:solidFill>
                      <a:srgbClr val="9B0054"/>
                    </a:solidFill>
                  </a:rPr>
                  <a:t>8%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694430"/>
            <a:ext cx="9122033" cy="1841241"/>
            <a:chOff x="-52438" y="2826389"/>
            <a:chExt cx="12162710" cy="2454989"/>
          </a:xfrm>
        </p:grpSpPr>
        <p:sp>
          <p:nvSpPr>
            <p:cNvPr id="7" name="Rectángulo 6"/>
            <p:cNvSpPr/>
            <p:nvPr/>
          </p:nvSpPr>
          <p:spPr>
            <a:xfrm>
              <a:off x="6316630" y="3215132"/>
              <a:ext cx="2864079" cy="1354218"/>
            </a:xfrm>
            <a:prstGeom prst="rect">
              <a:avLst/>
            </a:prstGeom>
            <a:ln>
              <a:solidFill>
                <a:schemeClr val="bg1">
                  <a:lumMod val="50000"/>
                </a:schemeClr>
              </a:solidFill>
            </a:ln>
          </p:spPr>
          <p:txBody>
            <a:bodyPr wrap="square">
              <a:spAutoFit/>
            </a:bodyPr>
            <a:lstStyle/>
            <a:p>
              <a:pPr>
                <a:defRPr/>
              </a:pPr>
              <a:r>
                <a:rPr lang="es-MX" sz="1200" dirty="0"/>
                <a:t>Resolver </a:t>
              </a:r>
              <a:r>
                <a:rPr lang="es-MX" sz="1200" b="1" dirty="0"/>
                <a:t>problemas </a:t>
              </a:r>
              <a:r>
                <a:rPr lang="es-MX" sz="1200" dirty="0"/>
                <a:t>que requieren operaciones básicas con números </a:t>
              </a:r>
              <a:r>
                <a:rPr lang="es-MX" sz="1200" b="1" dirty="0"/>
                <a:t>decimales</a:t>
              </a:r>
              <a:r>
                <a:rPr lang="es-MX" sz="1200" dirty="0"/>
                <a:t>; y multiplicar </a:t>
              </a:r>
              <a:r>
                <a:rPr lang="es-MX" sz="1200" b="1" dirty="0"/>
                <a:t>una fracción por un número natural.</a:t>
              </a:r>
              <a:endParaRPr lang="es-MX" sz="1200" dirty="0"/>
            </a:p>
          </p:txBody>
        </p:sp>
        <p:sp>
          <p:nvSpPr>
            <p:cNvPr id="57" name="Rectángulo 56"/>
            <p:cNvSpPr/>
            <p:nvPr/>
          </p:nvSpPr>
          <p:spPr>
            <a:xfrm>
              <a:off x="-52438" y="4419603"/>
              <a:ext cx="3184533" cy="861775"/>
            </a:xfrm>
            <a:prstGeom prst="rect">
              <a:avLst/>
            </a:prstGeom>
            <a:ln>
              <a:solidFill>
                <a:schemeClr val="bg1">
                  <a:lumMod val="50000"/>
                </a:schemeClr>
              </a:solidFill>
            </a:ln>
          </p:spPr>
          <p:txBody>
            <a:bodyPr wrap="square">
              <a:spAutoFit/>
            </a:bodyPr>
            <a:lstStyle/>
            <a:p>
              <a:r>
                <a:rPr lang="es-MX" sz="1200" dirty="0"/>
                <a:t>Resolver </a:t>
              </a:r>
              <a:r>
                <a:rPr lang="es-MX" sz="1200" b="1" dirty="0"/>
                <a:t>operaciones </a:t>
              </a:r>
              <a:r>
                <a:rPr lang="es-MX" sz="1200" dirty="0"/>
                <a:t>básicas (suma, resta, multiplicación y división) con números </a:t>
              </a:r>
              <a:r>
                <a:rPr lang="es-MX" sz="1200" b="1" dirty="0"/>
                <a:t>naturales.</a:t>
              </a:r>
              <a:endParaRPr lang="es-MX" sz="1200" b="1" dirty="0">
                <a:solidFill>
                  <a:schemeClr val="dk1"/>
                </a:solidFill>
              </a:endParaRPr>
            </a:p>
          </p:txBody>
        </p:sp>
        <p:sp>
          <p:nvSpPr>
            <p:cNvPr id="9" name="Rectángulo 8"/>
            <p:cNvSpPr/>
            <p:nvPr/>
          </p:nvSpPr>
          <p:spPr>
            <a:xfrm>
              <a:off x="3132095" y="3553559"/>
              <a:ext cx="3184532" cy="1354218"/>
            </a:xfrm>
            <a:prstGeom prst="rect">
              <a:avLst/>
            </a:prstGeom>
            <a:ln>
              <a:solidFill>
                <a:schemeClr val="bg1">
                  <a:lumMod val="50000"/>
                </a:schemeClr>
              </a:solidFill>
            </a:ln>
          </p:spPr>
          <p:txBody>
            <a:bodyPr wrap="square">
              <a:spAutoFit/>
            </a:bodyPr>
            <a:lstStyle/>
            <a:p>
              <a:pPr>
                <a:defRPr/>
              </a:pPr>
              <a:r>
                <a:rPr lang="es-MX" sz="1200" b="1" dirty="0"/>
                <a:t>Resolver problemas</a:t>
              </a:r>
              <a:r>
                <a:rPr lang="es-MX" sz="1200" dirty="0"/>
                <a:t> que requieren operaciones básicas con números </a:t>
              </a:r>
              <a:r>
                <a:rPr lang="es-MX" sz="1200" b="1" dirty="0"/>
                <a:t>naturales;</a:t>
              </a:r>
              <a:r>
                <a:rPr lang="es-MX" sz="1200" dirty="0"/>
                <a:t>  </a:t>
              </a:r>
              <a:r>
                <a:rPr lang="es-MX" sz="1200" b="1" dirty="0"/>
                <a:t>resolver</a:t>
              </a:r>
              <a:r>
                <a:rPr lang="es-MX" sz="1200" dirty="0"/>
                <a:t> operaciones básicas de números </a:t>
              </a:r>
              <a:r>
                <a:rPr lang="es-MX" sz="1200" b="1" dirty="0"/>
                <a:t>decimales con naturales.</a:t>
              </a:r>
              <a:endParaRPr lang="es-MX" sz="1200" dirty="0">
                <a:solidFill>
                  <a:srgbClr val="FF0000"/>
                </a:solidFill>
              </a:endParaRPr>
            </a:p>
          </p:txBody>
        </p:sp>
        <p:sp>
          <p:nvSpPr>
            <p:cNvPr id="11" name="Rectángulo 10"/>
            <p:cNvSpPr/>
            <p:nvPr/>
          </p:nvSpPr>
          <p:spPr>
            <a:xfrm>
              <a:off x="9191849" y="2826389"/>
              <a:ext cx="2918423" cy="1354218"/>
            </a:xfrm>
            <a:prstGeom prst="rect">
              <a:avLst/>
            </a:prstGeom>
            <a:ln>
              <a:solidFill>
                <a:schemeClr val="bg1">
                  <a:lumMod val="50000"/>
                </a:schemeClr>
              </a:solidFill>
            </a:ln>
          </p:spPr>
          <p:txBody>
            <a:bodyPr wrap="square">
              <a:spAutoFit/>
            </a:bodyPr>
            <a:lstStyle/>
            <a:p>
              <a:r>
                <a:rPr lang="es-MX" sz="1200" dirty="0"/>
                <a:t>Resolver </a:t>
              </a:r>
              <a:r>
                <a:rPr lang="es-MX" sz="1200" b="1" dirty="0"/>
                <a:t>problemas</a:t>
              </a:r>
              <a:r>
                <a:rPr lang="es-MX" sz="1200" dirty="0"/>
                <a:t> que requieren operaciones básicas con números </a:t>
              </a:r>
              <a:r>
                <a:rPr lang="es-MX" sz="1200" b="1" dirty="0"/>
                <a:t>decimales y fraccionarios, que implican conversiones.</a:t>
              </a:r>
              <a:endParaRPr lang="es-ES" sz="1200" dirty="0"/>
            </a:p>
          </p:txBody>
        </p:sp>
      </p:grpSp>
      <p:grpSp>
        <p:nvGrpSpPr>
          <p:cNvPr id="58" name="Grupo 57"/>
          <p:cNvGrpSpPr/>
          <p:nvPr/>
        </p:nvGrpSpPr>
        <p:grpSpPr>
          <a:xfrm>
            <a:off x="25490" y="4154883"/>
            <a:ext cx="9122033" cy="1225119"/>
            <a:chOff x="-52438" y="3396973"/>
            <a:chExt cx="12162710" cy="1641018"/>
          </a:xfrm>
        </p:grpSpPr>
        <p:sp>
          <p:nvSpPr>
            <p:cNvPr id="59" name="Rectángulo 58"/>
            <p:cNvSpPr/>
            <p:nvPr/>
          </p:nvSpPr>
          <p:spPr>
            <a:xfrm>
              <a:off x="6316630" y="3803567"/>
              <a:ext cx="2864079" cy="865745"/>
            </a:xfrm>
            <a:prstGeom prst="rect">
              <a:avLst/>
            </a:prstGeom>
            <a:ln>
              <a:solidFill>
                <a:schemeClr val="bg1">
                  <a:lumMod val="50000"/>
                </a:schemeClr>
              </a:solidFill>
            </a:ln>
          </p:spPr>
          <p:txBody>
            <a:bodyPr wrap="square">
              <a:spAutoFit/>
            </a:bodyPr>
            <a:lstStyle/>
            <a:p>
              <a:pPr>
                <a:defRPr/>
              </a:pPr>
              <a:r>
                <a:rPr lang="es-MX" sz="1200" b="1" dirty="0"/>
                <a:t>Reconocer situaciones </a:t>
              </a:r>
              <a:r>
                <a:rPr lang="es-MX" sz="1200" dirty="0"/>
                <a:t>en que se requiere calcular el </a:t>
              </a:r>
              <a:r>
                <a:rPr lang="es-MX" sz="1200" b="1" dirty="0"/>
                <a:t>perímetro o el área.</a:t>
              </a:r>
              <a:endParaRPr lang="es-MX" sz="1200" dirty="0"/>
            </a:p>
          </p:txBody>
        </p:sp>
        <p:sp>
          <p:nvSpPr>
            <p:cNvPr id="60" name="Rectángulo 59"/>
            <p:cNvSpPr/>
            <p:nvPr/>
          </p:nvSpPr>
          <p:spPr>
            <a:xfrm>
              <a:off x="-52438" y="4419602"/>
              <a:ext cx="3184533" cy="618389"/>
            </a:xfrm>
            <a:prstGeom prst="rect">
              <a:avLst/>
            </a:prstGeom>
            <a:ln>
              <a:solidFill>
                <a:schemeClr val="bg1">
                  <a:lumMod val="50000"/>
                </a:schemeClr>
              </a:solidFill>
            </a:ln>
          </p:spPr>
          <p:txBody>
            <a:bodyPr wrap="square">
              <a:spAutoFit/>
            </a:bodyPr>
            <a:lstStyle/>
            <a:p>
              <a:r>
                <a:rPr lang="es-MX" sz="1200" b="1" dirty="0"/>
                <a:t>Calcular perímetros </a:t>
              </a:r>
              <a:r>
                <a:rPr lang="es-MX" sz="1200" dirty="0"/>
                <a:t>en </a:t>
              </a:r>
              <a:r>
                <a:rPr lang="es-MX" sz="1200" b="1" dirty="0"/>
                <a:t>figuras regulares.</a:t>
              </a:r>
              <a:endParaRPr lang="es-MX" sz="1200" dirty="0">
                <a:solidFill>
                  <a:schemeClr val="dk1"/>
                </a:solidFill>
              </a:endParaRPr>
            </a:p>
          </p:txBody>
        </p:sp>
        <p:sp>
          <p:nvSpPr>
            <p:cNvPr id="61" name="Rectángulo 60"/>
            <p:cNvSpPr/>
            <p:nvPr/>
          </p:nvSpPr>
          <p:spPr>
            <a:xfrm>
              <a:off x="3132095" y="4210409"/>
              <a:ext cx="3184532" cy="618389"/>
            </a:xfrm>
            <a:prstGeom prst="rect">
              <a:avLst/>
            </a:prstGeom>
            <a:ln>
              <a:solidFill>
                <a:schemeClr val="bg1">
                  <a:lumMod val="50000"/>
                </a:schemeClr>
              </a:solidFill>
            </a:ln>
          </p:spPr>
          <p:txBody>
            <a:bodyPr wrap="square">
              <a:spAutoFit/>
            </a:bodyPr>
            <a:lstStyle/>
            <a:p>
              <a:pPr>
                <a:defRPr/>
              </a:pPr>
              <a:r>
                <a:rPr lang="es-MX" sz="1200" b="1" dirty="0"/>
                <a:t>Calcular perímetros </a:t>
              </a:r>
              <a:r>
                <a:rPr lang="es-MX" sz="1200" dirty="0"/>
                <a:t>en </a:t>
              </a:r>
              <a:r>
                <a:rPr lang="es-MX" sz="1200" b="1" dirty="0"/>
                <a:t>figuras irregulares.</a:t>
              </a:r>
              <a:endParaRPr lang="es-MX" sz="1200" dirty="0"/>
            </a:p>
          </p:txBody>
        </p:sp>
        <p:sp>
          <p:nvSpPr>
            <p:cNvPr id="62" name="Rectángulo 61"/>
            <p:cNvSpPr/>
            <p:nvPr/>
          </p:nvSpPr>
          <p:spPr>
            <a:xfrm>
              <a:off x="9191849" y="3396973"/>
              <a:ext cx="2918423" cy="1113101"/>
            </a:xfrm>
            <a:prstGeom prst="rect">
              <a:avLst/>
            </a:prstGeom>
            <a:ln>
              <a:solidFill>
                <a:schemeClr val="bg1">
                  <a:lumMod val="50000"/>
                </a:schemeClr>
              </a:solidFill>
            </a:ln>
          </p:spPr>
          <p:txBody>
            <a:bodyPr wrap="square">
              <a:spAutoFit/>
            </a:bodyPr>
            <a:lstStyle/>
            <a:p>
              <a:r>
                <a:rPr lang="es-MX" sz="1200" b="1" dirty="0"/>
                <a:t>Resolver problemas</a:t>
              </a:r>
              <a:r>
                <a:rPr lang="es-MX" sz="1200" dirty="0"/>
                <a:t> en que se requiere</a:t>
              </a:r>
              <a:r>
                <a:rPr lang="es-MX" sz="1200" b="1" dirty="0"/>
                <a:t> calcular el perímetro o el área de figuras regulares e irregulares.</a:t>
              </a:r>
              <a:endParaRPr lang="es-ES" sz="1200" dirty="0"/>
            </a:p>
          </p:txBody>
        </p:sp>
      </p:grpSp>
      <p:grpSp>
        <p:nvGrpSpPr>
          <p:cNvPr id="51" name="Grupo 50"/>
          <p:cNvGrpSpPr/>
          <p:nvPr/>
        </p:nvGrpSpPr>
        <p:grpSpPr>
          <a:xfrm>
            <a:off x="27691" y="5389210"/>
            <a:ext cx="9122033" cy="867067"/>
            <a:chOff x="-52438" y="3629220"/>
            <a:chExt cx="12162710" cy="1161415"/>
          </a:xfrm>
        </p:grpSpPr>
        <p:sp>
          <p:nvSpPr>
            <p:cNvPr id="63" name="Rectángulo 62"/>
            <p:cNvSpPr/>
            <p:nvPr/>
          </p:nvSpPr>
          <p:spPr>
            <a:xfrm>
              <a:off x="6316630" y="3900722"/>
              <a:ext cx="2864079" cy="618389"/>
            </a:xfrm>
            <a:prstGeom prst="rect">
              <a:avLst/>
            </a:prstGeom>
            <a:ln>
              <a:solidFill>
                <a:schemeClr val="bg1">
                  <a:lumMod val="50000"/>
                </a:schemeClr>
              </a:solidFill>
            </a:ln>
          </p:spPr>
          <p:txBody>
            <a:bodyPr wrap="square">
              <a:spAutoFit/>
            </a:bodyPr>
            <a:lstStyle/>
            <a:p>
              <a:pPr>
                <a:defRPr/>
              </a:pPr>
              <a:r>
                <a:rPr lang="es-MX" sz="1200" b="1" dirty="0"/>
                <a:t>Identificar</a:t>
              </a:r>
              <a:r>
                <a:rPr lang="es-MX" sz="1200" dirty="0"/>
                <a:t> la </a:t>
              </a:r>
              <a:r>
                <a:rPr lang="es-MX" sz="1200" b="1" dirty="0"/>
                <a:t>moda</a:t>
              </a:r>
              <a:r>
                <a:rPr lang="es-MX" sz="1200" dirty="0"/>
                <a:t> a partir de un </a:t>
              </a:r>
              <a:r>
                <a:rPr lang="es-MX" sz="1200" b="1" dirty="0"/>
                <a:t>conjunto de datos</a:t>
              </a:r>
              <a:r>
                <a:rPr lang="es-MX" sz="1200" dirty="0"/>
                <a:t>.</a:t>
              </a:r>
            </a:p>
          </p:txBody>
        </p:sp>
        <p:sp>
          <p:nvSpPr>
            <p:cNvPr id="64" name="Rectángulo 63"/>
            <p:cNvSpPr/>
            <p:nvPr/>
          </p:nvSpPr>
          <p:spPr>
            <a:xfrm>
              <a:off x="-52438" y="4419602"/>
              <a:ext cx="3184533" cy="371033"/>
            </a:xfrm>
            <a:prstGeom prst="rect">
              <a:avLst/>
            </a:prstGeom>
            <a:ln>
              <a:solidFill>
                <a:schemeClr val="bg1">
                  <a:lumMod val="50000"/>
                </a:schemeClr>
              </a:solidFill>
            </a:ln>
          </p:spPr>
          <p:txBody>
            <a:bodyPr wrap="square">
              <a:spAutoFit/>
            </a:bodyPr>
            <a:lstStyle/>
            <a:p>
              <a:r>
                <a:rPr lang="es-MX" sz="1200" b="1" dirty="0"/>
                <a:t>Interpretar</a:t>
              </a:r>
              <a:r>
                <a:rPr lang="es-MX" sz="1200" dirty="0"/>
                <a:t> </a:t>
              </a:r>
              <a:r>
                <a:rPr lang="es-MX" sz="1200" b="1" dirty="0"/>
                <a:t>gráficas de barras</a:t>
              </a:r>
              <a:r>
                <a:rPr lang="es-MX" sz="1200" dirty="0"/>
                <a:t>.</a:t>
              </a:r>
              <a:endParaRPr lang="es-MX" sz="1200" dirty="0">
                <a:solidFill>
                  <a:schemeClr val="dk1"/>
                </a:solidFill>
              </a:endParaRPr>
            </a:p>
          </p:txBody>
        </p:sp>
        <p:sp>
          <p:nvSpPr>
            <p:cNvPr id="65" name="Rectángulo 64"/>
            <p:cNvSpPr/>
            <p:nvPr/>
          </p:nvSpPr>
          <p:spPr>
            <a:xfrm>
              <a:off x="3132095" y="4266520"/>
              <a:ext cx="3184532" cy="371033"/>
            </a:xfrm>
            <a:prstGeom prst="rect">
              <a:avLst/>
            </a:prstGeom>
            <a:ln>
              <a:solidFill>
                <a:schemeClr val="bg1">
                  <a:lumMod val="50000"/>
                </a:schemeClr>
              </a:solidFill>
            </a:ln>
          </p:spPr>
          <p:txBody>
            <a:bodyPr wrap="square">
              <a:spAutoFit/>
            </a:bodyPr>
            <a:lstStyle/>
            <a:p>
              <a:pPr>
                <a:defRPr/>
              </a:pPr>
              <a:r>
                <a:rPr lang="es-MX" sz="1200" b="1" dirty="0"/>
                <a:t>Calcular porcentajes</a:t>
              </a:r>
              <a:r>
                <a:rPr lang="es-MX" sz="1200" dirty="0"/>
                <a:t>.</a:t>
              </a:r>
            </a:p>
          </p:txBody>
        </p:sp>
        <p:sp>
          <p:nvSpPr>
            <p:cNvPr id="66" name="Rectángulo 65"/>
            <p:cNvSpPr/>
            <p:nvPr/>
          </p:nvSpPr>
          <p:spPr>
            <a:xfrm>
              <a:off x="9191849" y="3629220"/>
              <a:ext cx="2918423" cy="865745"/>
            </a:xfrm>
            <a:prstGeom prst="rect">
              <a:avLst/>
            </a:prstGeom>
            <a:ln>
              <a:solidFill>
                <a:schemeClr val="bg1">
                  <a:lumMod val="50000"/>
                </a:schemeClr>
              </a:solidFill>
            </a:ln>
          </p:spPr>
          <p:txBody>
            <a:bodyPr wrap="square">
              <a:spAutoFit/>
            </a:bodyPr>
            <a:lstStyle/>
            <a:p>
              <a:r>
                <a:rPr lang="es-MX" sz="1200" dirty="0"/>
                <a:t>Calcular la </a:t>
              </a:r>
              <a:r>
                <a:rPr lang="es-MX" sz="1200" b="1" dirty="0"/>
                <a:t>media</a:t>
              </a:r>
              <a:r>
                <a:rPr lang="es-MX" sz="1200" dirty="0"/>
                <a:t> y la </a:t>
              </a:r>
              <a:r>
                <a:rPr lang="es-MX" sz="1200" b="1" dirty="0"/>
                <a:t>mediana</a:t>
              </a:r>
              <a:r>
                <a:rPr lang="es-MX" sz="1200" dirty="0"/>
                <a:t> a partir de un </a:t>
              </a:r>
              <a:r>
                <a:rPr lang="es-MX" sz="1200" b="1" dirty="0"/>
                <a:t>conjunto de datos</a:t>
              </a:r>
              <a:r>
                <a:rPr lang="es-MX" sz="1200" dirty="0"/>
                <a:t>.</a:t>
              </a:r>
              <a:endParaRPr lang="es-ES" sz="1200" dirty="0"/>
            </a:p>
          </p:txBody>
        </p:sp>
      </p:grpSp>
    </p:spTree>
    <p:extLst>
      <p:ext uri="{BB962C8B-B14F-4D97-AF65-F5344CB8AC3E}">
        <p14:creationId xmlns:p14="http://schemas.microsoft.com/office/powerpoint/2010/main" val="2472951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7281C-2CCC-4835-9FE3-D8BF7224E101}"/>
              </a:ext>
            </a:extLst>
          </p:cNvPr>
          <p:cNvSpPr>
            <a:spLocks noGrp="1"/>
          </p:cNvSpPr>
          <p:nvPr>
            <p:ph type="title"/>
          </p:nvPr>
        </p:nvSpPr>
        <p:spPr>
          <a:xfrm>
            <a:off x="1974850" y="2156206"/>
            <a:ext cx="5195888" cy="1421384"/>
          </a:xfrm>
        </p:spPr>
        <p:txBody>
          <a:bodyPr/>
          <a:lstStyle/>
          <a:p>
            <a:pPr algn="ctr"/>
            <a:r>
              <a:rPr lang="es-MX" sz="4400" b="0" dirty="0">
                <a:latin typeface="Tahoma" charset="0"/>
                <a:ea typeface="Tahoma" charset="0"/>
                <a:cs typeface="Tahoma" charset="0"/>
              </a:rPr>
              <a:t>Resultados por entidad federativa </a:t>
            </a:r>
          </a:p>
        </p:txBody>
      </p:sp>
      <p:sp>
        <p:nvSpPr>
          <p:cNvPr id="4"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
        <p:nvSpPr>
          <p:cNvPr id="5" name="Rectángulo 4"/>
          <p:cNvSpPr/>
          <p:nvPr/>
        </p:nvSpPr>
        <p:spPr>
          <a:xfrm>
            <a:off x="1451760" y="366076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203580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8"/>
            <a:ext cx="7886700" cy="393998"/>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grpSp>
        <p:nvGrpSpPr>
          <p:cNvPr id="9" name="Grupo 8"/>
          <p:cNvGrpSpPr/>
          <p:nvPr/>
        </p:nvGrpSpPr>
        <p:grpSpPr>
          <a:xfrm>
            <a:off x="0" y="921600"/>
            <a:ext cx="8680822" cy="5670000"/>
            <a:chOff x="0" y="0"/>
            <a:chExt cx="8680822" cy="5670000"/>
          </a:xfrm>
        </p:grpSpPr>
        <p:graphicFrame>
          <p:nvGraphicFramePr>
            <p:cNvPr id="10" name="Chart 1"/>
            <p:cNvGraphicFramePr>
              <a:graphicFrameLocks/>
            </p:cNvGraphicFramePr>
            <p:nvPr>
              <p:extLst>
                <p:ext uri="{D42A27DB-BD31-4B8C-83A1-F6EECF244321}">
                  <p14:modId xmlns:p14="http://schemas.microsoft.com/office/powerpoint/2010/main" val="3821095238"/>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7689" y="2334885"/>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21644" y="2551428"/>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3615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7"/>
            <a:ext cx="7886700" cy="376745"/>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a:extLst>
              <a:ext uri="{FF2B5EF4-FFF2-40B4-BE49-F238E27FC236}">
                <a16:creationId xmlns:a16="http://schemas.microsoft.com/office/drawing/2014/main" id="{A30721A9-0A46-B84E-9296-F59CCC974DAA}"/>
              </a:ext>
            </a:extLst>
          </p:cNvPr>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defPPr>
              <a:defRPr lang="en-US"/>
            </a:defPPr>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Matemáticas</a:t>
            </a:r>
          </a:p>
        </p:txBody>
      </p:sp>
      <p:grpSp>
        <p:nvGrpSpPr>
          <p:cNvPr id="9" name="Grupo 8"/>
          <p:cNvGrpSpPr/>
          <p:nvPr/>
        </p:nvGrpSpPr>
        <p:grpSpPr>
          <a:xfrm>
            <a:off x="0" y="921600"/>
            <a:ext cx="8680822" cy="5670000"/>
            <a:chOff x="0" y="0"/>
            <a:chExt cx="8680822" cy="5670000"/>
          </a:xfrm>
        </p:grpSpPr>
        <p:graphicFrame>
          <p:nvGraphicFramePr>
            <p:cNvPr id="10" name="Chart 2"/>
            <p:cNvGraphicFramePr>
              <a:graphicFrameLocks/>
            </p:cNvGraphicFramePr>
            <p:nvPr>
              <p:extLst>
                <p:ext uri="{D42A27DB-BD31-4B8C-83A1-F6EECF244321}">
                  <p14:modId xmlns:p14="http://schemas.microsoft.com/office/powerpoint/2010/main" val="3768168465"/>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4029" y="2468313"/>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14895" y="2265686"/>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8777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7192" y="397130"/>
            <a:ext cx="8357616" cy="942465"/>
          </a:xfrm>
        </p:spPr>
        <p:txBody>
          <a:bodyPr/>
          <a:lstStyle/>
          <a:p>
            <a:r>
              <a:rPr lang="es-ES_tradnl" sz="2300" dirty="0">
                <a:solidFill>
                  <a:srgbClr val="6B1C73"/>
                </a:solidFill>
                <a:latin typeface="Tahoma" charset="0"/>
                <a:ea typeface="Tahoma" charset="0"/>
                <a:cs typeface="Tahoma" charset="0"/>
              </a:rPr>
              <a:t>Puntaje promedio de los estudiantes según Recursos familiares asociados al bienestar (RFAB)</a:t>
            </a:r>
          </a:p>
        </p:txBody>
      </p:sp>
      <p:sp>
        <p:nvSpPr>
          <p:cNvPr id="6" name="Marcador de texto 5"/>
          <p:cNvSpPr>
            <a:spLocks noGrp="1"/>
          </p:cNvSpPr>
          <p:nvPr>
            <p:ph type="body" idx="4294967295"/>
          </p:nvPr>
        </p:nvSpPr>
        <p:spPr>
          <a:xfrm>
            <a:off x="683905" y="1969836"/>
            <a:ext cx="3868738" cy="353943"/>
          </a:xfrm>
          <a:noFill/>
        </p:spPr>
        <p:txBody>
          <a:bodyPr vert="horz" wrap="square" lIns="91440" tIns="45720" rIns="91440" bIns="45720" rtlCol="0" anchor="t" anchorCtr="0">
            <a:spAutoFit/>
          </a:bodyPr>
          <a:lstStyle/>
          <a:p>
            <a:pPr marL="0" indent="0" defTabSz="457200">
              <a:lnSpc>
                <a:spcPct val="100000"/>
              </a:lnSpc>
              <a:buNone/>
            </a:pPr>
            <a:r>
              <a:rPr lang="es-ES_tradnl" sz="1700" dirty="0">
                <a:solidFill>
                  <a:srgbClr val="CC0671"/>
                </a:solidFill>
                <a:latin typeface="Tahoma" charset="0"/>
                <a:ea typeface="Tahoma" charset="0"/>
                <a:cs typeface="Tahoma" charset="0"/>
              </a:rPr>
              <a:t>Lenguaje y Comunicación</a:t>
            </a:r>
          </a:p>
        </p:txBody>
      </p:sp>
      <p:graphicFrame>
        <p:nvGraphicFramePr>
          <p:cNvPr id="9" name="Chart 1"/>
          <p:cNvGraphicFramePr>
            <a:graphicFrameLocks/>
          </p:cNvGraphicFramePr>
          <p:nvPr>
            <p:extLst>
              <p:ext uri="{D42A27DB-BD31-4B8C-83A1-F6EECF244321}">
                <p14:modId xmlns:p14="http://schemas.microsoft.com/office/powerpoint/2010/main" val="1251220966"/>
              </p:ext>
            </p:extLst>
          </p:nvPr>
        </p:nvGraphicFramePr>
        <p:xfrm>
          <a:off x="127530" y="2146808"/>
          <a:ext cx="4425113" cy="419038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0" y="1134420"/>
            <a:ext cx="813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CuadroTexto 7"/>
          <p:cNvSpPr txBox="1"/>
          <p:nvPr/>
        </p:nvSpPr>
        <p:spPr>
          <a:xfrm>
            <a:off x="34504" y="1193401"/>
            <a:ext cx="8904330" cy="64633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dirty="0">
                <a:solidFill>
                  <a:srgbClr val="C80069"/>
                </a:solidFill>
                <a:latin typeface="Calibri" panose="020F0502020204030204"/>
              </a:rPr>
              <a:t>Esta escala se construye a partir de 14 preguntas sobre bienes y servicios con que cuentan las familias de los estudiantes</a:t>
            </a:r>
            <a:r>
              <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10" name="Chart 2"/>
          <p:cNvGraphicFramePr>
            <a:graphicFrameLocks/>
          </p:cNvGraphicFramePr>
          <p:nvPr>
            <p:extLst>
              <p:ext uri="{D42A27DB-BD31-4B8C-83A1-F6EECF244321}">
                <p14:modId xmlns:p14="http://schemas.microsoft.com/office/powerpoint/2010/main" val="3038043198"/>
              </p:ext>
            </p:extLst>
          </p:nvPr>
        </p:nvGraphicFramePr>
        <p:xfrm>
          <a:off x="4788936" y="2076885"/>
          <a:ext cx="4215872" cy="4284981"/>
        </p:xfrm>
        <a:graphic>
          <a:graphicData uri="http://schemas.openxmlformats.org/drawingml/2006/chart">
            <c:chart xmlns:c="http://schemas.openxmlformats.org/drawingml/2006/chart" xmlns:r="http://schemas.openxmlformats.org/officeDocument/2006/relationships" r:id="rId4"/>
          </a:graphicData>
        </a:graphic>
      </p:graphicFrame>
      <p:sp>
        <p:nvSpPr>
          <p:cNvPr id="11" name="Marcador de texto 5"/>
          <p:cNvSpPr txBox="1">
            <a:spLocks/>
          </p:cNvSpPr>
          <p:nvPr/>
        </p:nvSpPr>
        <p:spPr>
          <a:xfrm>
            <a:off x="5294540" y="1976474"/>
            <a:ext cx="2598630" cy="353943"/>
          </a:xfrm>
          <a:prstGeom prst="rect">
            <a:avLst/>
          </a:prstGeom>
          <a:noFill/>
        </p:spPr>
        <p:txBody>
          <a:bodyPr vert="horz" wrap="square" lIns="91440" tIns="45720" rIns="91440" bIns="45720" rtlCol="0" anchor="t" anchorCtr="0">
            <a:spAutoFit/>
          </a:bodyPr>
          <a:lstStyle>
            <a:lvl1pPr indent="0" algn="ctr">
              <a:lnSpc>
                <a:spcPct val="100000"/>
              </a:lnSpc>
              <a:spcBef>
                <a:spcPts val="1000"/>
              </a:spcBef>
              <a:buFont typeface="Arial" panose="020B0604020202020204" pitchFamily="34" charset="0"/>
              <a:buNone/>
              <a:defRPr sz="2000">
                <a:solidFill>
                  <a:srgbClr val="B03D79"/>
                </a:solidFill>
                <a:latin typeface="+mj-lt"/>
              </a:defRPr>
            </a:lvl1pPr>
            <a:lvl2pPr marL="685800" indent="-228600" defTabSz="914400">
              <a:lnSpc>
                <a:spcPct val="90000"/>
              </a:lnSpc>
              <a:spcBef>
                <a:spcPts val="500"/>
              </a:spcBef>
              <a:buFont typeface="Arial" panose="020B0604020202020204" pitchFamily="34" charset="0"/>
              <a:buChar char="•"/>
              <a:defRPr sz="20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gn="l"/>
            <a:r>
              <a:rPr lang="es-ES_tradnl" sz="1700" dirty="0">
                <a:solidFill>
                  <a:srgbClr val="CC0671"/>
                </a:solidFill>
                <a:latin typeface="Tahoma" charset="0"/>
                <a:ea typeface="Tahoma" charset="0"/>
                <a:cs typeface="Tahoma" charset="0"/>
              </a:rPr>
              <a:t>Matemáticas</a:t>
            </a:r>
          </a:p>
        </p:txBody>
      </p:sp>
    </p:spTree>
    <p:extLst>
      <p:ext uri="{BB962C8B-B14F-4D97-AF65-F5344CB8AC3E}">
        <p14:creationId xmlns:p14="http://schemas.microsoft.com/office/powerpoint/2010/main" val="3365490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es-MX" dirty="0"/>
              <a:t>Relación entre Puntaje promedio en Planea e Índice de desarrollo humano (IDH), por entidad</a:t>
            </a:r>
          </a:p>
        </p:txBody>
      </p:sp>
      <p:sp>
        <p:nvSpPr>
          <p:cNvPr id="10" name="Marcador de texto 9"/>
          <p:cNvSpPr>
            <a:spLocks noGrp="1"/>
          </p:cNvSpPr>
          <p:nvPr>
            <p:ph type="body" idx="1"/>
          </p:nvPr>
        </p:nvSpPr>
        <p:spPr>
          <a:xfrm>
            <a:off x="629841" y="1220244"/>
            <a:ext cx="7886699" cy="466593"/>
          </a:xfrm>
        </p:spPr>
        <p:txBody>
          <a:bodyPr/>
          <a:lstStyle/>
          <a:p>
            <a:r>
              <a:rPr lang="es-MX" dirty="0"/>
              <a:t>Lenguaje y Comunicación</a:t>
            </a:r>
          </a:p>
        </p:txBody>
      </p:sp>
      <p:graphicFrame>
        <p:nvGraphicFramePr>
          <p:cNvPr id="6" name="Tabla 5"/>
          <p:cNvGraphicFramePr>
            <a:graphicFrameLocks noGrp="1"/>
          </p:cNvGraphicFramePr>
          <p:nvPr>
            <p:extLst>
              <p:ext uri="{D42A27DB-BD31-4B8C-83A1-F6EECF244321}">
                <p14:modId xmlns:p14="http://schemas.microsoft.com/office/powerpoint/2010/main" val="3980850708"/>
              </p:ext>
            </p:extLst>
          </p:nvPr>
        </p:nvGraphicFramePr>
        <p:xfrm>
          <a:off x="7228938" y="933132"/>
          <a:ext cx="1742538" cy="4976570"/>
        </p:xfrm>
        <a:graphic>
          <a:graphicData uri="http://schemas.openxmlformats.org/drawingml/2006/table">
            <a:tbl>
              <a:tblPr>
                <a:tableStyleId>{793D81CF-94F2-401A-BA57-92F5A7B2D0C5}</a:tableStyleId>
              </a:tblPr>
              <a:tblGrid>
                <a:gridCol w="1153152">
                  <a:extLst>
                    <a:ext uri="{9D8B030D-6E8A-4147-A177-3AD203B41FA5}">
                      <a16:colId xmlns:a16="http://schemas.microsoft.com/office/drawing/2014/main" val="3712277037"/>
                    </a:ext>
                  </a:extLst>
                </a:gridCol>
                <a:gridCol w="589386">
                  <a:extLst>
                    <a:ext uri="{9D8B030D-6E8A-4147-A177-3AD203B41FA5}">
                      <a16:colId xmlns:a16="http://schemas.microsoft.com/office/drawing/2014/main" val="4149179672"/>
                    </a:ext>
                  </a:extLst>
                </a:gridCol>
              </a:tblGrid>
              <a:tr h="359799">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50" u="none" strike="noStrike" dirty="0">
                          <a:effectLst/>
                        </a:rPr>
                        <a:t>Código RENAPO</a:t>
                      </a:r>
                      <a:endParaRPr lang="es-MX" sz="1050" b="1"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3689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3689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3689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3689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3689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3689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3689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3689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3689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3689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3689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3689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3689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3689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3689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3689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3689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36890">
                <a:tc>
                  <a:txBody>
                    <a:bodyPr/>
                    <a:lstStyle/>
                    <a:p>
                      <a:pPr algn="l" fontAlgn="b"/>
                      <a:r>
                        <a:rPr lang="es-MX" sz="1000" u="none" strike="noStrike" dirty="0">
                          <a:effectLst/>
                        </a:rPr>
                        <a:t>Puebla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3689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3689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3689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3689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3689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3689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3689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3689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3689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3689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3689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400" y="1767600"/>
            <a:ext cx="6854400" cy="4462245"/>
          </a:xfrm>
          <a:prstGeom prst="rect">
            <a:avLst/>
          </a:prstGeom>
        </p:spPr>
      </p:pic>
    </p:spTree>
    <p:extLst>
      <p:ext uri="{BB962C8B-B14F-4D97-AF65-F5344CB8AC3E}">
        <p14:creationId xmlns:p14="http://schemas.microsoft.com/office/powerpoint/2010/main" val="3099976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es-MX" dirty="0"/>
              <a:t>Relación entre Puntaje promedio en Planea e Índice de desarrollo humano (IDH), por entidad</a:t>
            </a:r>
          </a:p>
        </p:txBody>
      </p:sp>
      <p:sp>
        <p:nvSpPr>
          <p:cNvPr id="9" name="Marcador de texto 8"/>
          <p:cNvSpPr>
            <a:spLocks noGrp="1"/>
          </p:cNvSpPr>
          <p:nvPr>
            <p:ph type="body" idx="1"/>
          </p:nvPr>
        </p:nvSpPr>
        <p:spPr>
          <a:xfrm>
            <a:off x="629841" y="1188714"/>
            <a:ext cx="7886699" cy="398355"/>
          </a:xfrm>
        </p:spPr>
        <p:txBody>
          <a:bodyPr/>
          <a:lstStyle/>
          <a:p>
            <a:r>
              <a:rPr lang="es-MX" dirty="0"/>
              <a:t>Matemáticas</a:t>
            </a:r>
          </a:p>
        </p:txBody>
      </p:sp>
      <p:graphicFrame>
        <p:nvGraphicFramePr>
          <p:cNvPr id="6" name="Tabla 5"/>
          <p:cNvGraphicFramePr>
            <a:graphicFrameLocks noGrp="1"/>
          </p:cNvGraphicFramePr>
          <p:nvPr>
            <p:extLst>
              <p:ext uri="{D42A27DB-BD31-4B8C-83A1-F6EECF244321}">
                <p14:modId xmlns:p14="http://schemas.microsoft.com/office/powerpoint/2010/main" val="370611786"/>
              </p:ext>
            </p:extLst>
          </p:nvPr>
        </p:nvGraphicFramePr>
        <p:xfrm>
          <a:off x="7199162" y="932229"/>
          <a:ext cx="1814093" cy="5075262"/>
        </p:xfrm>
        <a:graphic>
          <a:graphicData uri="http://schemas.openxmlformats.org/drawingml/2006/table">
            <a:tbl>
              <a:tblPr>
                <a:tableStyleId>{793D81CF-94F2-401A-BA57-92F5A7B2D0C5}</a:tableStyleId>
              </a:tblPr>
              <a:tblGrid>
                <a:gridCol w="1200503">
                  <a:extLst>
                    <a:ext uri="{9D8B030D-6E8A-4147-A177-3AD203B41FA5}">
                      <a16:colId xmlns:a16="http://schemas.microsoft.com/office/drawing/2014/main" val="3712277037"/>
                    </a:ext>
                  </a:extLst>
                </a:gridCol>
                <a:gridCol w="613590">
                  <a:extLst>
                    <a:ext uri="{9D8B030D-6E8A-4147-A177-3AD203B41FA5}">
                      <a16:colId xmlns:a16="http://schemas.microsoft.com/office/drawing/2014/main" val="4149179672"/>
                    </a:ext>
                  </a:extLst>
                </a:gridCol>
              </a:tblGrid>
              <a:tr h="458491">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00" u="none" strike="noStrike">
                          <a:effectLst/>
                        </a:rPr>
                        <a:t>Código RENAPO</a:t>
                      </a:r>
                      <a:endParaRPr lang="es-MX" sz="1000" b="1"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5283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5283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5283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5283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5283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5283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5283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5283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5283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5283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5283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5283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5283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5283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5283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5283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5283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52830">
                <a:tc>
                  <a:txBody>
                    <a:bodyPr/>
                    <a:lstStyle/>
                    <a:p>
                      <a:pPr algn="l" fontAlgn="b"/>
                      <a:r>
                        <a:rPr lang="es-MX" sz="1000" u="none" strike="noStrike">
                          <a:effectLst/>
                        </a:rPr>
                        <a:t>Puebla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5283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5283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5283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5283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5283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5283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5283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5283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5283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5283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5283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000" y="1749600"/>
            <a:ext cx="6908400" cy="4497399"/>
          </a:xfrm>
          <a:prstGeom prst="rect">
            <a:avLst/>
          </a:prstGeom>
        </p:spPr>
      </p:pic>
    </p:spTree>
    <p:extLst>
      <p:ext uri="{BB962C8B-B14F-4D97-AF65-F5344CB8AC3E}">
        <p14:creationId xmlns:p14="http://schemas.microsoft.com/office/powerpoint/2010/main" val="1329502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BFABBC-E6A1-476E-B772-045234AC419A}"/>
              </a:ext>
            </a:extLst>
          </p:cNvPr>
          <p:cNvSpPr>
            <a:spLocks noGrp="1"/>
          </p:cNvSpPr>
          <p:nvPr>
            <p:ph type="title" idx="4294967295"/>
          </p:nvPr>
        </p:nvSpPr>
        <p:spPr>
          <a:xfrm>
            <a:off x="609594" y="345670"/>
            <a:ext cx="7886700" cy="490538"/>
          </a:xfrm>
        </p:spPr>
        <p:txBody>
          <a:bodyPr>
            <a:normAutofit/>
          </a:bodyPr>
          <a:lstStyle/>
          <a:p>
            <a:r>
              <a:rPr lang="es-MX" sz="2800" spc="300" dirty="0">
                <a:solidFill>
                  <a:srgbClr val="6B1C73"/>
                </a:solidFill>
                <a:latin typeface="Tahoma" charset="0"/>
                <a:ea typeface="Tahoma" charset="0"/>
                <a:cs typeface="Tahoma" charset="0"/>
              </a:rPr>
              <a:t>Contenido</a:t>
            </a:r>
          </a:p>
        </p:txBody>
      </p:sp>
      <p:graphicFrame>
        <p:nvGraphicFramePr>
          <p:cNvPr id="4" name="Marcador de contenido 3"/>
          <p:cNvGraphicFramePr>
            <a:graphicFrameLocks noGrp="1"/>
          </p:cNvGraphicFramePr>
          <p:nvPr>
            <p:ph idx="4294967295"/>
            <p:extLst>
              <p:ext uri="{D42A27DB-BD31-4B8C-83A1-F6EECF244321}">
                <p14:modId xmlns:p14="http://schemas.microsoft.com/office/powerpoint/2010/main" val="2205756927"/>
              </p:ext>
            </p:extLst>
          </p:nvPr>
        </p:nvGraphicFramePr>
        <p:xfrm>
          <a:off x="609594" y="1054168"/>
          <a:ext cx="7886700" cy="4973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0" y="823154"/>
            <a:ext cx="19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427016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Tree>
    <p:extLst>
      <p:ext uri="{BB962C8B-B14F-4D97-AF65-F5344CB8AC3E}">
        <p14:creationId xmlns:p14="http://schemas.microsoft.com/office/powerpoint/2010/main" val="1348653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050" y="396877"/>
            <a:ext cx="7886700" cy="942465"/>
          </a:xfrm>
        </p:spPr>
        <p:txBody>
          <a:bodyPr/>
          <a:lstStyle/>
          <a:p>
            <a:r>
              <a:rPr lang="es-MX" sz="2300" dirty="0">
                <a:solidFill>
                  <a:srgbClr val="6B1C73"/>
                </a:solidFill>
                <a:latin typeface="Tahoma" charset="0"/>
                <a:ea typeface="Tahoma" charset="0"/>
                <a:cs typeface="Tahoma" charset="0"/>
              </a:rPr>
              <a:t>Puntaje promedio de los estudiantes en escuelas multigrado y no multigrado</a:t>
            </a:r>
          </a:p>
        </p:txBody>
      </p:sp>
      <p:sp>
        <p:nvSpPr>
          <p:cNvPr id="5" name="CuadroTexto 4"/>
          <p:cNvSpPr txBox="1"/>
          <p:nvPr/>
        </p:nvSpPr>
        <p:spPr>
          <a:xfrm>
            <a:off x="805378" y="1794323"/>
            <a:ext cx="281262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Lenguaje y Comunicación</a:t>
            </a:r>
          </a:p>
        </p:txBody>
      </p:sp>
      <p:sp>
        <p:nvSpPr>
          <p:cNvPr id="7" name="CuadroTexto 6"/>
          <p:cNvSpPr txBox="1"/>
          <p:nvPr/>
        </p:nvSpPr>
        <p:spPr>
          <a:xfrm>
            <a:off x="5980828" y="1794323"/>
            <a:ext cx="178097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Matemáticas</a:t>
            </a:r>
          </a:p>
        </p:txBody>
      </p:sp>
      <p:sp>
        <p:nvSpPr>
          <p:cNvPr id="11" name="Rectángulo 10">
            <a:extLst>
              <a:ext uri="{FF2B5EF4-FFF2-40B4-BE49-F238E27FC236}">
                <a16:creationId xmlns:a16="http://schemas.microsoft.com/office/drawing/2014/main" id="{FB55FFD5-31D8-004D-9EA9-49F532F74016}"/>
              </a:ext>
            </a:extLst>
          </p:cNvPr>
          <p:cNvSpPr/>
          <p:nvPr/>
        </p:nvSpPr>
        <p:spPr>
          <a:xfrm>
            <a:off x="0" y="6428934"/>
            <a:ext cx="3249637" cy="2308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ángulo 14"/>
          <p:cNvSpPr/>
          <p:nvPr/>
        </p:nvSpPr>
        <p:spPr>
          <a:xfrm>
            <a:off x="0" y="1148486"/>
            <a:ext cx="72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uadroTexto 2"/>
          <p:cNvSpPr txBox="1"/>
          <p:nvPr/>
        </p:nvSpPr>
        <p:spPr>
          <a:xfrm>
            <a:off x="0" y="1293740"/>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dirty="0">
                <a:solidFill>
                  <a:srgbClr val="C80069"/>
                </a:solidFill>
                <a:latin typeface="Calibri" panose="020F0502020204030204"/>
              </a:rPr>
              <a:t>Se considera</a:t>
            </a:r>
            <a:r>
              <a:rPr kumimoji="0" lang="es-MX" sz="1750" b="0" i="0" u="none" strike="noStrike" kern="1200" cap="none" spc="0" normalizeH="0" baseline="0" noProof="0" dirty="0">
                <a:ln>
                  <a:noFill/>
                </a:ln>
                <a:solidFill>
                  <a:srgbClr val="C80069"/>
                </a:solidFill>
                <a:effectLst/>
                <a:uLnTx/>
                <a:uFillTx/>
                <a:latin typeface="Calibri" panose="020F0502020204030204"/>
              </a:rPr>
              <a:t> multigrado si al menos en un grupo de la escuela se imparte más de un grado escolar. </a:t>
            </a:r>
          </a:p>
        </p:txBody>
      </p:sp>
      <p:graphicFrame>
        <p:nvGraphicFramePr>
          <p:cNvPr id="4" name="Tabla 3"/>
          <p:cNvGraphicFramePr>
            <a:graphicFrameLocks noGrp="1"/>
          </p:cNvGraphicFramePr>
          <p:nvPr>
            <p:extLst>
              <p:ext uri="{D42A27DB-BD31-4B8C-83A1-F6EECF244321}">
                <p14:modId xmlns:p14="http://schemas.microsoft.com/office/powerpoint/2010/main" val="3879300095"/>
              </p:ext>
            </p:extLst>
          </p:nvPr>
        </p:nvGraphicFramePr>
        <p:xfrm>
          <a:off x="1135111" y="6069212"/>
          <a:ext cx="6127532" cy="397323"/>
        </p:xfrm>
        <a:graphic>
          <a:graphicData uri="http://schemas.openxmlformats.org/drawingml/2006/table">
            <a:tbl>
              <a:tblPr firstRow="1" bandRow="1">
                <a:tableStyleId>{5C22544A-7EE6-4342-B048-85BDC9FD1C3A}</a:tableStyleId>
              </a:tblPr>
              <a:tblGrid>
                <a:gridCol w="3063766">
                  <a:extLst>
                    <a:ext uri="{9D8B030D-6E8A-4147-A177-3AD203B41FA5}">
                      <a16:colId xmlns:a16="http://schemas.microsoft.com/office/drawing/2014/main" val="541807769"/>
                    </a:ext>
                  </a:extLst>
                </a:gridCol>
                <a:gridCol w="3063766">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Escuela de organización</a:t>
                      </a:r>
                      <a:r>
                        <a:rPr lang="es-MX" sz="1400" b="0" baseline="0" dirty="0">
                          <a:solidFill>
                            <a:srgbClr val="595959"/>
                          </a:solidFill>
                        </a:rPr>
                        <a:t> completa</a:t>
                      </a:r>
                      <a:endParaRPr lang="es-MX" sz="1400" b="0" dirty="0">
                        <a:solidFill>
                          <a:srgbClr val="59595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Escuela</a:t>
                      </a:r>
                      <a:r>
                        <a:rPr lang="es-MX" sz="1400" b="0" baseline="0" dirty="0">
                          <a:solidFill>
                            <a:srgbClr val="595959"/>
                          </a:solidFill>
                        </a:rPr>
                        <a:t> multigrado</a:t>
                      </a:r>
                      <a:endParaRPr lang="es-MX" sz="1400" b="0" dirty="0">
                        <a:solidFill>
                          <a:srgbClr val="595959"/>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graphicFrame>
        <p:nvGraphicFramePr>
          <p:cNvPr id="13" name="Chart 1"/>
          <p:cNvGraphicFramePr>
            <a:graphicFrameLocks/>
          </p:cNvGraphicFramePr>
          <p:nvPr>
            <p:extLst>
              <p:ext uri="{D42A27DB-BD31-4B8C-83A1-F6EECF244321}">
                <p14:modId xmlns:p14="http://schemas.microsoft.com/office/powerpoint/2010/main" val="2408404451"/>
              </p:ext>
            </p:extLst>
          </p:nvPr>
        </p:nvGraphicFramePr>
        <p:xfrm>
          <a:off x="78350" y="2159967"/>
          <a:ext cx="4519050" cy="39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2"/>
          <p:cNvGraphicFramePr>
            <a:graphicFrameLocks/>
          </p:cNvGraphicFramePr>
          <p:nvPr>
            <p:extLst>
              <p:ext uri="{D42A27DB-BD31-4B8C-83A1-F6EECF244321}">
                <p14:modId xmlns:p14="http://schemas.microsoft.com/office/powerpoint/2010/main" val="399864414"/>
              </p:ext>
            </p:extLst>
          </p:nvPr>
        </p:nvGraphicFramePr>
        <p:xfrm>
          <a:off x="4401084" y="2159967"/>
          <a:ext cx="4519050" cy="39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08131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aula por tipo de escuela</a:t>
            </a: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 name="Chart 1"/>
          <p:cNvGraphicFramePr>
            <a:graphicFrameLocks/>
          </p:cNvGraphicFramePr>
          <p:nvPr>
            <p:extLst>
              <p:ext uri="{D42A27DB-BD31-4B8C-83A1-F6EECF244321}">
                <p14:modId xmlns:p14="http://schemas.microsoft.com/office/powerpoint/2010/main" val="3693313248"/>
              </p:ext>
            </p:extLst>
          </p:nvPr>
        </p:nvGraphicFramePr>
        <p:xfrm>
          <a:off x="0" y="1833824"/>
          <a:ext cx="4455021"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2903146896"/>
              </p:ext>
            </p:extLst>
          </p:nvPr>
        </p:nvGraphicFramePr>
        <p:xfrm>
          <a:off x="4598589" y="1833824"/>
          <a:ext cx="4492440" cy="4673870"/>
        </p:xfrm>
        <a:graphic>
          <a:graphicData uri="http://schemas.openxmlformats.org/drawingml/2006/chart">
            <c:chart xmlns:c="http://schemas.openxmlformats.org/drawingml/2006/chart" xmlns:r="http://schemas.openxmlformats.org/officeDocument/2006/relationships" r:id="rId4"/>
          </a:graphicData>
        </a:graphic>
      </p:graphicFrame>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1154257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graphicFrame>
        <p:nvGraphicFramePr>
          <p:cNvPr id="6" name="Chart 1"/>
          <p:cNvGraphicFramePr>
            <a:graphicFrameLocks/>
          </p:cNvGraphicFramePr>
          <p:nvPr>
            <p:extLst/>
          </p:nvPr>
        </p:nvGraphicFramePr>
        <p:xfrm>
          <a:off x="0" y="1659600"/>
          <a:ext cx="45000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nvPr>
        </p:nvGraphicFramePr>
        <p:xfrm>
          <a:off x="4597200" y="1659600"/>
          <a:ext cx="45000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185939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escolares, por tipo de escuela</a:t>
            </a: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aphicFrame>
        <p:nvGraphicFramePr>
          <p:cNvPr id="10" name="Chart 1"/>
          <p:cNvGraphicFramePr>
            <a:graphicFrameLocks/>
          </p:cNvGraphicFramePr>
          <p:nvPr>
            <p:extLst>
              <p:ext uri="{D42A27DB-BD31-4B8C-83A1-F6EECF244321}">
                <p14:modId xmlns:p14="http://schemas.microsoft.com/office/powerpoint/2010/main" val="1654384385"/>
              </p:ext>
            </p:extLst>
          </p:nvPr>
        </p:nvGraphicFramePr>
        <p:xfrm>
          <a:off x="0" y="1871394"/>
          <a:ext cx="44928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4243032479"/>
              </p:ext>
            </p:extLst>
          </p:nvPr>
        </p:nvGraphicFramePr>
        <p:xfrm>
          <a:off x="4598409" y="1871394"/>
          <a:ext cx="44928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3971703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5241" y="387946"/>
            <a:ext cx="7886700" cy="843678"/>
          </a:xfrm>
        </p:spPr>
        <p:txBody>
          <a:bodyPr/>
          <a:lstStyle/>
          <a:p>
            <a:r>
              <a:rPr lang="es-ES_tradnl" sz="2300" dirty="0">
                <a:latin typeface="Tahoma" charset="0"/>
                <a:ea typeface="Tahoma" charset="0"/>
                <a:cs typeface="Tahoma" charset="0"/>
              </a:rPr>
              <a:t>Puntaje promedio de los estudiantes según condiciones </a:t>
            </a:r>
            <a:br>
              <a:rPr lang="es-ES_tradnl" sz="2300" dirty="0">
                <a:latin typeface="Tahoma" charset="0"/>
                <a:ea typeface="Tahoma" charset="0"/>
                <a:cs typeface="Tahoma" charset="0"/>
              </a:rPr>
            </a:br>
            <a:r>
              <a:rPr lang="es-ES_tradnl" sz="2300" dirty="0">
                <a:latin typeface="Tahoma" charset="0"/>
                <a:ea typeface="Tahoma" charset="0"/>
                <a:cs typeface="Tahoma" charset="0"/>
              </a:rPr>
              <a:t>de trabajo infantil y tiempo destinado al mismo</a:t>
            </a:r>
          </a:p>
        </p:txBody>
      </p:sp>
      <p:sp>
        <p:nvSpPr>
          <p:cNvPr id="3" name="Marcador de texto 2"/>
          <p:cNvSpPr>
            <a:spLocks noGrp="1"/>
          </p:cNvSpPr>
          <p:nvPr>
            <p:ph type="body" idx="1"/>
          </p:nvPr>
        </p:nvSpPr>
        <p:spPr>
          <a:xfrm>
            <a:off x="664241" y="1231624"/>
            <a:ext cx="2504648" cy="372434"/>
          </a:xfrm>
        </p:spPr>
        <p:txBody>
          <a:bodyPr>
            <a:normAutofit/>
          </a:bodyPr>
          <a:lstStyle/>
          <a:p>
            <a:pPr algn="ctr"/>
            <a:r>
              <a:rPr lang="es-ES_tradnl" sz="1600" dirty="0">
                <a:latin typeface="Tahoma" charset="0"/>
                <a:ea typeface="Tahoma" charset="0"/>
                <a:cs typeface="Tahoma" charset="0"/>
              </a:rPr>
              <a:t>Lenguaje y Comunicación</a:t>
            </a:r>
          </a:p>
        </p:txBody>
      </p:sp>
      <p:sp>
        <p:nvSpPr>
          <p:cNvPr id="21" name="Rectángulo 20">
            <a:extLst>
              <a:ext uri="{FF2B5EF4-FFF2-40B4-BE49-F238E27FC236}">
                <a16:creationId xmlns:a16="http://schemas.microsoft.com/office/drawing/2014/main" id="{FB55FFD5-31D8-004D-9EA9-49F532F74016}"/>
              </a:ext>
            </a:extLst>
          </p:cNvPr>
          <p:cNvSpPr/>
          <p:nvPr/>
        </p:nvSpPr>
        <p:spPr>
          <a:xfrm>
            <a:off x="664241" y="6316368"/>
            <a:ext cx="6718134" cy="2308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ángulo 10"/>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6037293" y="1231624"/>
            <a:ext cx="2504648" cy="372434"/>
          </a:xfrm>
          <a:prstGeom prst="rect">
            <a:avLst/>
          </a:prstGeom>
        </p:spPr>
        <p:txBody>
          <a:bodyPr vert="horz" lIns="91440" tIns="45720" rIns="91440" bIns="45720" rtlCol="0"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pSp>
        <p:nvGrpSpPr>
          <p:cNvPr id="35" name="Grupo 34"/>
          <p:cNvGrpSpPr/>
          <p:nvPr/>
        </p:nvGrpSpPr>
        <p:grpSpPr>
          <a:xfrm>
            <a:off x="248388" y="1871394"/>
            <a:ext cx="4500000" cy="4126310"/>
            <a:chOff x="278431" y="0"/>
            <a:chExt cx="5044290" cy="4126310"/>
          </a:xfrm>
        </p:grpSpPr>
        <p:graphicFrame>
          <p:nvGraphicFramePr>
            <p:cNvPr id="36" name="Chart 1"/>
            <p:cNvGraphicFramePr/>
            <p:nvPr>
              <p:extLst>
                <p:ext uri="{D42A27DB-BD31-4B8C-83A1-F6EECF244321}">
                  <p14:modId xmlns:p14="http://schemas.microsoft.com/office/powerpoint/2010/main" val="1353573142"/>
                </p:ext>
              </p:extLst>
            </p:nvPr>
          </p:nvGraphicFramePr>
          <p:xfrm>
            <a:off x="278431" y="187910"/>
            <a:ext cx="5044290" cy="3938400"/>
          </p:xfrm>
          <a:graphic>
            <a:graphicData uri="http://schemas.openxmlformats.org/drawingml/2006/chart">
              <c:chart xmlns:c="http://schemas.openxmlformats.org/drawingml/2006/chart" xmlns:r="http://schemas.openxmlformats.org/officeDocument/2006/relationships" r:id="rId3"/>
            </a:graphicData>
          </a:graphic>
        </p:graphicFrame>
        <p:cxnSp>
          <p:nvCxnSpPr>
            <p:cNvPr id="37" name="Conector recto 36"/>
            <p:cNvCxnSpPr>
              <a:cxnSpLocks/>
            </p:cNvCxnSpPr>
            <p:nvPr/>
          </p:nvCxnSpPr>
          <p:spPr>
            <a:xfrm>
              <a:off x="2957219" y="429986"/>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CuadroTexto 12">
              <a:extLst>
                <a:ext uri="{FF2B5EF4-FFF2-40B4-BE49-F238E27FC236}">
                  <a16:creationId xmlns:a16="http://schemas.microsoft.com/office/drawing/2014/main" id="{A66B3433-75DF-4586-9D61-F20F19F00F9D}"/>
                </a:ext>
              </a:extLst>
            </p:cNvPr>
            <p:cNvSpPr txBox="1"/>
            <p:nvPr/>
          </p:nvSpPr>
          <p:spPr>
            <a:xfrm>
              <a:off x="399248" y="0"/>
              <a:ext cx="215066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dirty="0">
                <a:ln>
                  <a:noFill/>
                </a:ln>
                <a:solidFill>
                  <a:srgbClr val="4F81BD"/>
                </a:solidFill>
                <a:effectLst/>
                <a:uLnTx/>
                <a:uFillTx/>
                <a:latin typeface="Calibri" panose="020F0502020204030204"/>
                <a:ea typeface="+mn-ea"/>
                <a:cs typeface="+mn-cs"/>
              </a:endParaRPr>
            </a:p>
          </p:txBody>
        </p:sp>
        <p:sp>
          <p:nvSpPr>
            <p:cNvPr id="39" name="CuadroTexto 12">
              <a:extLst>
                <a:ext uri="{FF2B5EF4-FFF2-40B4-BE49-F238E27FC236}">
                  <a16:creationId xmlns:a16="http://schemas.microsoft.com/office/drawing/2014/main" id="{A66B3433-75DF-4586-9D61-F20F19F00F9D}"/>
                </a:ext>
              </a:extLst>
            </p:cNvPr>
            <p:cNvSpPr txBox="1"/>
            <p:nvPr/>
          </p:nvSpPr>
          <p:spPr>
            <a:xfrm>
              <a:off x="2809218" y="5272"/>
              <a:ext cx="2226933"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grpSp>
        <p:nvGrpSpPr>
          <p:cNvPr id="40" name="Grupo 39"/>
          <p:cNvGrpSpPr/>
          <p:nvPr/>
        </p:nvGrpSpPr>
        <p:grpSpPr>
          <a:xfrm>
            <a:off x="4500000" y="1876710"/>
            <a:ext cx="4515874" cy="4164128"/>
            <a:chOff x="0" y="0"/>
            <a:chExt cx="5063122" cy="4164128"/>
          </a:xfrm>
        </p:grpSpPr>
        <p:graphicFrame>
          <p:nvGraphicFramePr>
            <p:cNvPr id="41" name="Chart 2"/>
            <p:cNvGraphicFramePr/>
            <p:nvPr>
              <p:extLst>
                <p:ext uri="{D42A27DB-BD31-4B8C-83A1-F6EECF244321}">
                  <p14:modId xmlns:p14="http://schemas.microsoft.com/office/powerpoint/2010/main" val="2679701067"/>
                </p:ext>
              </p:extLst>
            </p:nvPr>
          </p:nvGraphicFramePr>
          <p:xfrm>
            <a:off x="0" y="225728"/>
            <a:ext cx="5045324" cy="3938400"/>
          </p:xfrm>
          <a:graphic>
            <a:graphicData uri="http://schemas.openxmlformats.org/drawingml/2006/chart">
              <c:chart xmlns:c="http://schemas.openxmlformats.org/drawingml/2006/chart" xmlns:r="http://schemas.openxmlformats.org/officeDocument/2006/relationships" r:id="rId4"/>
            </a:graphicData>
          </a:graphic>
        </p:graphicFrame>
        <p:cxnSp>
          <p:nvCxnSpPr>
            <p:cNvPr id="42" name="Conector recto 41"/>
            <p:cNvCxnSpPr>
              <a:cxnSpLocks/>
            </p:cNvCxnSpPr>
            <p:nvPr/>
          </p:nvCxnSpPr>
          <p:spPr>
            <a:xfrm>
              <a:off x="2665321" y="469575"/>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3" name="CuadroTexto 12">
              <a:extLst>
                <a:ext uri="{FF2B5EF4-FFF2-40B4-BE49-F238E27FC236}">
                  <a16:creationId xmlns:a16="http://schemas.microsoft.com/office/drawing/2014/main" id="{A66B3433-75DF-4586-9D61-F20F19F00F9D}"/>
                </a:ext>
              </a:extLst>
            </p:cNvPr>
            <p:cNvSpPr txBox="1"/>
            <p:nvPr/>
          </p:nvSpPr>
          <p:spPr>
            <a:xfrm>
              <a:off x="493173" y="0"/>
              <a:ext cx="214422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sp>
          <p:nvSpPr>
            <p:cNvPr id="44" name="CuadroTexto 12">
              <a:extLst>
                <a:ext uri="{FF2B5EF4-FFF2-40B4-BE49-F238E27FC236}">
                  <a16:creationId xmlns:a16="http://schemas.microsoft.com/office/drawing/2014/main" id="{A66B3433-75DF-4586-9D61-F20F19F00F9D}"/>
                </a:ext>
              </a:extLst>
            </p:cNvPr>
            <p:cNvSpPr txBox="1"/>
            <p:nvPr/>
          </p:nvSpPr>
          <p:spPr>
            <a:xfrm>
              <a:off x="2805221" y="5272"/>
              <a:ext cx="2257901"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27480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8906"/>
            <a:ext cx="7886700" cy="1421384"/>
          </a:xfrm>
        </p:spPr>
        <p:txBody>
          <a:bodyPr/>
          <a:lstStyle/>
          <a:p>
            <a:pPr algn="ctr"/>
            <a:r>
              <a:rPr lang="es-MX" sz="4400" b="0" dirty="0">
                <a:latin typeface="Tahoma" charset="0"/>
                <a:ea typeface="Tahoma" charset="0"/>
                <a:cs typeface="Tahoma" charset="0"/>
              </a:rPr>
              <a:t>Comparación de resultados 2015-2018</a:t>
            </a:r>
          </a:p>
        </p:txBody>
      </p:sp>
      <p:sp>
        <p:nvSpPr>
          <p:cNvPr id="5" name="Rectángulo 4"/>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336214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8891" y="387946"/>
            <a:ext cx="7886700" cy="843678"/>
          </a:xfrm>
        </p:spPr>
        <p:txBody>
          <a:bodyPr/>
          <a:lstStyle/>
          <a:p>
            <a:r>
              <a:rPr lang="es-ES_tradnl" sz="2300" dirty="0">
                <a:latin typeface="Tahoma" charset="0"/>
                <a:ea typeface="Tahoma" charset="0"/>
                <a:cs typeface="Tahoma" charset="0"/>
              </a:rPr>
              <a:t>Planea 2015 y 2018</a:t>
            </a:r>
          </a:p>
        </p:txBody>
      </p:sp>
      <p:sp>
        <p:nvSpPr>
          <p:cNvPr id="6" name="Subtítulo 5"/>
          <p:cNvSpPr>
            <a:spLocks noGrp="1"/>
          </p:cNvSpPr>
          <p:nvPr>
            <p:ph type="body" idx="1"/>
          </p:nvPr>
        </p:nvSpPr>
        <p:spPr>
          <a:xfrm>
            <a:off x="661592" y="879696"/>
            <a:ext cx="7886699" cy="653056"/>
          </a:xfrm>
        </p:spPr>
        <p:txBody>
          <a:bodyPr>
            <a:normAutofit lnSpcReduction="10000"/>
          </a:bodyPr>
          <a:lstStyle/>
          <a:p>
            <a:pPr>
              <a:lnSpc>
                <a:spcPct val="110000"/>
              </a:lnSpc>
            </a:pPr>
            <a:r>
              <a:rPr lang="es-ES_tradnl" sz="1700" dirty="0">
                <a:latin typeface="Tahoma" charset="0"/>
                <a:ea typeface="Tahoma" charset="0"/>
                <a:cs typeface="Tahoma" charset="0"/>
              </a:rPr>
              <a:t>Puntaje promedio de los estudiantes en Lenguaje y Comunicación </a:t>
            </a:r>
            <a:br>
              <a:rPr lang="es-ES_tradnl" sz="1700" dirty="0">
                <a:latin typeface="Tahoma" charset="0"/>
                <a:ea typeface="Tahoma" charset="0"/>
                <a:cs typeface="Tahoma" charset="0"/>
              </a:rPr>
            </a:br>
            <a:r>
              <a:rPr lang="es-ES_tradnl" sz="1700" dirty="0">
                <a:latin typeface="Tahoma" charset="0"/>
                <a:ea typeface="Tahoma" charset="0"/>
                <a:cs typeface="Tahoma" charset="0"/>
              </a:rPr>
              <a:t>y en Matemáticas para 2015 y 2018</a:t>
            </a:r>
          </a:p>
          <a:p>
            <a:endParaRPr lang="es-ES_tradnl" dirty="0"/>
          </a:p>
        </p:txBody>
      </p:sp>
      <p:graphicFrame>
        <p:nvGraphicFramePr>
          <p:cNvPr id="9" name="Tabla 8"/>
          <p:cNvGraphicFramePr>
            <a:graphicFrameLocks noGrp="1"/>
          </p:cNvGraphicFramePr>
          <p:nvPr>
            <p:extLst>
              <p:ext uri="{D42A27DB-BD31-4B8C-83A1-F6EECF244321}">
                <p14:modId xmlns:p14="http://schemas.microsoft.com/office/powerpoint/2010/main" val="3320268182"/>
              </p:ext>
            </p:extLst>
          </p:nvPr>
        </p:nvGraphicFramePr>
        <p:xfrm>
          <a:off x="1462862" y="1660599"/>
          <a:ext cx="6258757" cy="2268942"/>
        </p:xfrm>
        <a:graphic>
          <a:graphicData uri="http://schemas.openxmlformats.org/drawingml/2006/table">
            <a:tbl>
              <a:tblPr>
                <a:tableStyleId>{8799B23B-EC83-4686-B30A-512413B5E67A}</a:tableStyleId>
              </a:tblPr>
              <a:tblGrid>
                <a:gridCol w="1879452">
                  <a:extLst>
                    <a:ext uri="{9D8B030D-6E8A-4147-A177-3AD203B41FA5}">
                      <a16:colId xmlns:a16="http://schemas.microsoft.com/office/drawing/2014/main" val="1193856321"/>
                    </a:ext>
                  </a:extLst>
                </a:gridCol>
                <a:gridCol w="1454849">
                  <a:extLst>
                    <a:ext uri="{9D8B030D-6E8A-4147-A177-3AD203B41FA5}">
                      <a16:colId xmlns:a16="http://schemas.microsoft.com/office/drawing/2014/main" val="1718437858"/>
                    </a:ext>
                  </a:extLst>
                </a:gridCol>
                <a:gridCol w="1829630">
                  <a:extLst>
                    <a:ext uri="{9D8B030D-6E8A-4147-A177-3AD203B41FA5}">
                      <a16:colId xmlns:a16="http://schemas.microsoft.com/office/drawing/2014/main" val="2553983598"/>
                    </a:ext>
                  </a:extLst>
                </a:gridCol>
                <a:gridCol w="1094826">
                  <a:extLst>
                    <a:ext uri="{9D8B030D-6E8A-4147-A177-3AD203B41FA5}">
                      <a16:colId xmlns:a16="http://schemas.microsoft.com/office/drawing/2014/main" val="3466239776"/>
                    </a:ext>
                  </a:extLst>
                </a:gridCol>
              </a:tblGrid>
              <a:tr h="451769">
                <a:tc gridSpan="2">
                  <a:txBody>
                    <a:bodyPr/>
                    <a:lstStyle/>
                    <a:p>
                      <a:pPr algn="ctr" fontAlgn="ctr"/>
                      <a:r>
                        <a:rPr lang="es-MX" sz="1400" b="1" u="none" strike="noStrike" dirty="0">
                          <a:solidFill>
                            <a:schemeClr val="bg1"/>
                          </a:solidFill>
                          <a:effectLst/>
                        </a:rPr>
                        <a:t>Asignatura</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hMerge="1">
                  <a:txBody>
                    <a:bodyPr/>
                    <a:lstStyle/>
                    <a:p>
                      <a:pPr algn="ctr" fontAlgn="ct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Aplicación</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Puntaje promedio</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extLst>
                  <a:ext uri="{0D108BD9-81ED-4DB2-BD59-A6C34878D82A}">
                    <a16:rowId xmlns:a16="http://schemas.microsoft.com/office/drawing/2014/main" val="1774627957"/>
                  </a:ext>
                </a:extLst>
              </a:tr>
              <a:tr h="266256">
                <a:tc rowSpan="3" gridSpan="2">
                  <a:txBody>
                    <a:bodyPr/>
                    <a:lstStyle/>
                    <a:p>
                      <a:pPr algn="ctr" fontAlgn="ctr"/>
                      <a:r>
                        <a:rPr lang="es-MX" sz="1400" u="none" strike="noStrike" dirty="0">
                          <a:effectLst/>
                        </a:rPr>
                        <a:t>Lenguaje y Comunicación</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tc>
                <a:extLst>
                  <a:ext uri="{0D108BD9-81ED-4DB2-BD59-A6C34878D82A}">
                    <a16:rowId xmlns:a16="http://schemas.microsoft.com/office/drawing/2014/main" val="3861414516"/>
                  </a:ext>
                </a:extLst>
              </a:tr>
              <a:tr h="266256">
                <a:tc gridSpan="2" vMerge="1">
                  <a:txBody>
                    <a:bodyPr/>
                    <a:lstStyle/>
                    <a:p>
                      <a:endParaRPr lang="es-MX"/>
                    </a:p>
                  </a:txBody>
                  <a:tcPr/>
                </a:tc>
                <a:tc hMerge="1" vMerge="1">
                  <a:txBody>
                    <a:bodyPr/>
                    <a:lstStyle/>
                    <a:p>
                      <a:endParaRPr lang="es-MX"/>
                    </a:p>
                  </a:txBody>
                  <a:tcPr/>
                </a:tc>
                <a:tc>
                  <a:txBody>
                    <a:bodyPr/>
                    <a:lstStyle/>
                    <a:p>
                      <a:pPr marL="0" algn="ctr" defTabSz="914400" rtl="0" eaLnBrk="1" fontAlgn="ctr" latinLnBrk="0" hangingPunct="1"/>
                      <a:r>
                        <a:rPr lang="es-MX" sz="1400" u="none" strike="noStrike" kern="1200" dirty="0">
                          <a:effectLst/>
                        </a:rPr>
                        <a:t>2018</a:t>
                      </a:r>
                      <a:endParaRPr lang="es-MX" sz="1400" u="none" strike="noStrike" kern="1200" dirty="0">
                        <a:solidFill>
                          <a:schemeClr val="dk1"/>
                        </a:solidFill>
                        <a:effectLst/>
                        <a:latin typeface="+mn-lt"/>
                        <a:ea typeface="+mn-ea"/>
                        <a:cs typeface="+mn-cs"/>
                      </a:endParaRPr>
                    </a:p>
                  </a:txBody>
                  <a:tcPr marL="6277" marR="6277" marT="6277" marB="0" anchor="ctr"/>
                </a:tc>
                <a:tc>
                  <a:txBody>
                    <a:bodyPr/>
                    <a:lstStyle/>
                    <a:p>
                      <a:pPr marL="0" algn="ctr" defTabSz="914400" rtl="0" eaLnBrk="1" fontAlgn="ctr" latinLnBrk="0" hangingPunct="1"/>
                      <a:r>
                        <a:rPr lang="es-MX" sz="1400" u="none" strike="noStrike" kern="1200" dirty="0">
                          <a:solidFill>
                            <a:schemeClr val="dk1"/>
                          </a:solidFill>
                          <a:effectLst/>
                          <a:latin typeface="+mn-lt"/>
                          <a:ea typeface="+mn-ea"/>
                          <a:cs typeface="+mn-cs"/>
                        </a:rPr>
                        <a:t>501</a:t>
                      </a:r>
                    </a:p>
                  </a:txBody>
                  <a:tcPr marL="6277" marR="6277" marT="6277" marB="0" anchor="ctr"/>
                </a:tc>
                <a:extLst>
                  <a:ext uri="{0D108BD9-81ED-4DB2-BD59-A6C34878D82A}">
                    <a16:rowId xmlns:a16="http://schemas.microsoft.com/office/drawing/2014/main" val="2067251179"/>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1</a:t>
                      </a: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19169409"/>
                  </a:ext>
                </a:extLst>
              </a:tr>
              <a:tr h="209144">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mpd="sng">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0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5151649"/>
                  </a:ext>
                </a:extLst>
              </a:tr>
              <a:tr h="266256">
                <a:tc rowSpan="3" gridSpan="2">
                  <a:txBody>
                    <a:bodyPr/>
                    <a:lstStyle/>
                    <a:p>
                      <a:pPr algn="ctr" fontAlgn="ctr"/>
                      <a:r>
                        <a:rPr lang="es-MX" sz="1400" u="none" strike="noStrike" dirty="0">
                          <a:effectLst/>
                        </a:rPr>
                        <a:t>Matemáticas</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lnT w="1270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3094530095"/>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2018</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503</a:t>
                      </a:r>
                    </a:p>
                  </a:txBody>
                  <a:tcPr marL="6277" marR="6277" marT="6277" marB="0" anchor="ctr"/>
                </a:tc>
                <a:extLst>
                  <a:ext uri="{0D108BD9-81ED-4DB2-BD59-A6C34878D82A}">
                    <a16:rowId xmlns:a16="http://schemas.microsoft.com/office/drawing/2014/main" val="3555609986"/>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3</a:t>
                      </a:r>
                    </a:p>
                  </a:txBody>
                  <a:tcPr marL="6277" marR="6277" marT="6277" marB="0" anchor="ctr">
                    <a:solidFill>
                      <a:schemeClr val="bg1">
                        <a:lumMod val="85000"/>
                      </a:schemeClr>
                    </a:solidFill>
                  </a:tcPr>
                </a:tc>
                <a:extLst>
                  <a:ext uri="{0D108BD9-81ED-4DB2-BD59-A6C34878D82A}">
                    <a16:rowId xmlns:a16="http://schemas.microsoft.com/office/drawing/2014/main" val="3740108206"/>
                  </a:ext>
                </a:extLst>
              </a:tr>
            </a:tbl>
          </a:graphicData>
        </a:graphic>
      </p:graphicFrame>
      <p:sp>
        <p:nvSpPr>
          <p:cNvPr id="7" name="Rectángulo 6">
            <a:extLst>
              <a:ext uri="{FF2B5EF4-FFF2-40B4-BE49-F238E27FC236}">
                <a16:creationId xmlns:a16="http://schemas.microsoft.com/office/drawing/2014/main" id="{FB55FFD5-31D8-004D-9EA9-49F532F74016}"/>
              </a:ext>
            </a:extLst>
          </p:cNvPr>
          <p:cNvSpPr/>
          <p:nvPr/>
        </p:nvSpPr>
        <p:spPr>
          <a:xfrm>
            <a:off x="657891" y="6449718"/>
            <a:ext cx="6718134" cy="230832"/>
          </a:xfrm>
          <a:prstGeom prst="rect">
            <a:avLst/>
          </a:prstGeom>
        </p:spPr>
        <p:txBody>
          <a:bodyPr wrap="square">
            <a:spAutoFit/>
          </a:bodyPr>
          <a:lstStyle/>
          <a:p>
            <a:r>
              <a:rPr lang="es-ES_tradnl" sz="900" dirty="0"/>
              <a:t>*En color naranja se señalan las diferencias estadísticamente significativas al 0.05.</a:t>
            </a:r>
          </a:p>
        </p:txBody>
      </p:sp>
      <p:sp>
        <p:nvSpPr>
          <p:cNvPr id="10" name="Rectángulo 9"/>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2" name="Tabla 1"/>
          <p:cNvGraphicFramePr>
            <a:graphicFrameLocks noGrp="1"/>
          </p:cNvGraphicFramePr>
          <p:nvPr>
            <p:extLst>
              <p:ext uri="{D42A27DB-BD31-4B8C-83A1-F6EECF244321}">
                <p14:modId xmlns:p14="http://schemas.microsoft.com/office/powerpoint/2010/main" val="138618393"/>
              </p:ext>
            </p:extLst>
          </p:nvPr>
        </p:nvGraphicFramePr>
        <p:xfrm>
          <a:off x="1462861" y="4220176"/>
          <a:ext cx="6258759" cy="2091690"/>
        </p:xfrm>
        <a:graphic>
          <a:graphicData uri="http://schemas.openxmlformats.org/drawingml/2006/table">
            <a:tbl>
              <a:tblPr/>
              <a:tblGrid>
                <a:gridCol w="2016161">
                  <a:extLst>
                    <a:ext uri="{9D8B030D-6E8A-4147-A177-3AD203B41FA5}">
                      <a16:colId xmlns:a16="http://schemas.microsoft.com/office/drawing/2014/main" val="2162565286"/>
                    </a:ext>
                  </a:extLst>
                </a:gridCol>
                <a:gridCol w="1546708">
                  <a:extLst>
                    <a:ext uri="{9D8B030D-6E8A-4147-A177-3AD203B41FA5}">
                      <a16:colId xmlns:a16="http://schemas.microsoft.com/office/drawing/2014/main" val="2148223401"/>
                    </a:ext>
                  </a:extLst>
                </a:gridCol>
                <a:gridCol w="716835">
                  <a:extLst>
                    <a:ext uri="{9D8B030D-6E8A-4147-A177-3AD203B41FA5}">
                      <a16:colId xmlns:a16="http://schemas.microsoft.com/office/drawing/2014/main" val="1146815171"/>
                    </a:ext>
                  </a:extLst>
                </a:gridCol>
                <a:gridCol w="781800">
                  <a:extLst>
                    <a:ext uri="{9D8B030D-6E8A-4147-A177-3AD203B41FA5}">
                      <a16:colId xmlns:a16="http://schemas.microsoft.com/office/drawing/2014/main" val="615765052"/>
                    </a:ext>
                  </a:extLst>
                </a:gridCol>
                <a:gridCol w="1197255">
                  <a:extLst>
                    <a:ext uri="{9D8B030D-6E8A-4147-A177-3AD203B41FA5}">
                      <a16:colId xmlns:a16="http://schemas.microsoft.com/office/drawing/2014/main" val="4245735666"/>
                    </a:ext>
                  </a:extLst>
                </a:gridCol>
              </a:tblGrid>
              <a:tr h="190500">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Asignatura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Tipo de escuela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Diferencia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extLst>
                  <a:ext uri="{0D108BD9-81ED-4DB2-BD59-A6C34878D82A}">
                    <a16:rowId xmlns:a16="http://schemas.microsoft.com/office/drawing/2014/main" val="346439589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Lenguaje y comunicación</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3</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45623538"/>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459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446</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97433373"/>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2</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243105149"/>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603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597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-7</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928609851"/>
                  </a:ext>
                </a:extLst>
              </a:tr>
              <a:tr h="190500">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7752351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Matemáticas</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438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450</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12</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22648534"/>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478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-23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20115841"/>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smtClean="0">
                          <a:solidFill>
                            <a:srgbClr val="C55A11"/>
                          </a:solidFill>
                          <a:effectLst/>
                          <a:latin typeface="Calibri" panose="020F0502020204030204" pitchFamily="34" charset="0"/>
                        </a:rPr>
                        <a:t>4</a:t>
                      </a:r>
                      <a:endParaRPr lang="es-MX" sz="1300" b="1" i="0" u="none" strike="noStrike" dirty="0">
                        <a:solidFill>
                          <a:srgbClr val="C55A1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387561637"/>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588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577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-11</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606410387"/>
                  </a:ext>
                </a:extLst>
              </a:tr>
            </a:tbl>
          </a:graphicData>
        </a:graphic>
      </p:graphicFrame>
    </p:spTree>
    <p:extLst>
      <p:ext uri="{BB962C8B-B14F-4D97-AF65-F5344CB8AC3E}">
        <p14:creationId xmlns:p14="http://schemas.microsoft.com/office/powerpoint/2010/main" val="265338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7" name="Chart 1"/>
          <p:cNvGraphicFramePr>
            <a:graphicFrameLocks/>
          </p:cNvGraphicFramePr>
          <p:nvPr>
            <p:extLst/>
          </p:nvPr>
        </p:nvGraphicFramePr>
        <p:xfrm>
          <a:off x="253191" y="1772156"/>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7676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253190" y="1555200"/>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5878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5202" y="2316416"/>
            <a:ext cx="6341117" cy="1536192"/>
          </a:xfrm>
        </p:spPr>
        <p:txBody>
          <a:bodyPr/>
          <a:lstStyle/>
          <a:p>
            <a:pPr algn="ctr"/>
            <a:r>
              <a:rPr lang="es-ES_tradnl" sz="4400" b="0" dirty="0">
                <a:latin typeface="Tahoma" charset="0"/>
                <a:ea typeface="Tahoma" charset="0"/>
                <a:cs typeface="Tahoma" charset="0"/>
              </a:rPr>
              <a:t>Características generales </a:t>
            </a:r>
            <a:br>
              <a:rPr lang="es-ES_tradnl" sz="4400" b="0" dirty="0">
                <a:latin typeface="Tahoma" charset="0"/>
                <a:ea typeface="Tahoma" charset="0"/>
                <a:cs typeface="Tahoma" charset="0"/>
              </a:rPr>
            </a:br>
            <a:r>
              <a:rPr lang="es-ES_tradnl" sz="4400" b="0" dirty="0">
                <a:latin typeface="Tahoma" charset="0"/>
                <a:ea typeface="Tahoma" charset="0"/>
                <a:cs typeface="Tahoma" charset="0"/>
              </a:rPr>
              <a:t>de Planea 6º de primaria 2018</a:t>
            </a:r>
          </a:p>
        </p:txBody>
      </p:sp>
      <p:sp>
        <p:nvSpPr>
          <p:cNvPr id="4" name="Rectángulo 3"/>
          <p:cNvSpPr/>
          <p:nvPr/>
        </p:nvSpPr>
        <p:spPr>
          <a:xfrm>
            <a:off x="1451760" y="3941750"/>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81473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Puntaje promedio por hombre y mujer, resultados 2015-2018</a:t>
            </a:r>
          </a:p>
        </p:txBody>
      </p:sp>
      <p:sp>
        <p:nvSpPr>
          <p:cNvPr id="9" name="Marcador de texto 4"/>
          <p:cNvSpPr txBox="1">
            <a:spLocks/>
          </p:cNvSpPr>
          <p:nvPr/>
        </p:nvSpPr>
        <p:spPr>
          <a:xfrm>
            <a:off x="629843"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0" name="Marcador de texto 4"/>
          <p:cNvSpPr txBox="1">
            <a:spLocks/>
          </p:cNvSpPr>
          <p:nvPr/>
        </p:nvSpPr>
        <p:spPr>
          <a:xfrm>
            <a:off x="4500422"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1" name="Grupo 10"/>
          <p:cNvGrpSpPr/>
          <p:nvPr/>
        </p:nvGrpSpPr>
        <p:grpSpPr>
          <a:xfrm>
            <a:off x="-45766" y="1998011"/>
            <a:ext cx="4500000" cy="3962400"/>
            <a:chOff x="-2367766" y="3442447"/>
            <a:chExt cx="4500000" cy="3962400"/>
          </a:xfrm>
        </p:grpSpPr>
        <p:graphicFrame>
          <p:nvGraphicFramePr>
            <p:cNvPr id="15" name="Chart 1"/>
            <p:cNvGraphicFramePr/>
            <p:nvPr>
              <p:extLst/>
            </p:nvPr>
          </p:nvGraphicFramePr>
          <p:xfrm>
            <a:off x="-2367766" y="3442447"/>
            <a:ext cx="4500000"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Conector recto 15"/>
            <p:cNvCxnSpPr>
              <a:cxnSpLocks/>
            </p:cNvCxnSpPr>
            <p:nvPr/>
          </p:nvCxnSpPr>
          <p:spPr>
            <a:xfrm flipH="1">
              <a:off x="170911" y="3687304"/>
              <a:ext cx="123"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2" name="Grupo 11"/>
          <p:cNvGrpSpPr/>
          <p:nvPr/>
        </p:nvGrpSpPr>
        <p:grpSpPr>
          <a:xfrm>
            <a:off x="4231483" y="1998011"/>
            <a:ext cx="4500000" cy="3962400"/>
            <a:chOff x="0" y="4762500"/>
            <a:chExt cx="4500000" cy="3962400"/>
          </a:xfrm>
        </p:grpSpPr>
        <p:graphicFrame>
          <p:nvGraphicFramePr>
            <p:cNvPr id="13" name="Chart 2"/>
            <p:cNvGraphicFramePr/>
            <p:nvPr>
              <p:extLst/>
            </p:nvPr>
          </p:nvGraphicFramePr>
          <p:xfrm>
            <a:off x="0" y="4762500"/>
            <a:ext cx="4500000"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Conector recto 13"/>
            <p:cNvCxnSpPr>
              <a:cxnSpLocks/>
            </p:cNvCxnSpPr>
            <p:nvPr/>
          </p:nvCxnSpPr>
          <p:spPr>
            <a:xfrm>
              <a:off x="2497121" y="5007357"/>
              <a:ext cx="29385"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17" name="Tabla 16"/>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18" name="Rectángulo 17">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15995298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edad típica y </a:t>
            </a:r>
            <a:r>
              <a:rPr lang="es-MX" dirty="0" err="1"/>
              <a:t>extraedad</a:t>
            </a:r>
            <a:r>
              <a:rPr lang="es-MX" dirty="0"/>
              <a:t>, resultados 2015-2018</a:t>
            </a:r>
          </a:p>
        </p:txBody>
      </p:sp>
      <p:sp>
        <p:nvSpPr>
          <p:cNvPr id="12" name="Marcador de texto 4"/>
          <p:cNvSpPr txBox="1">
            <a:spLocks/>
          </p:cNvSpPr>
          <p:nvPr/>
        </p:nvSpPr>
        <p:spPr>
          <a:xfrm>
            <a:off x="629843"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3" name="Marcador de texto 4"/>
          <p:cNvSpPr txBox="1">
            <a:spLocks/>
          </p:cNvSpPr>
          <p:nvPr/>
        </p:nvSpPr>
        <p:spPr>
          <a:xfrm>
            <a:off x="4500422"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4" name="Grupo 13"/>
          <p:cNvGrpSpPr/>
          <p:nvPr/>
        </p:nvGrpSpPr>
        <p:grpSpPr>
          <a:xfrm>
            <a:off x="0" y="2227668"/>
            <a:ext cx="4496687" cy="3962400"/>
            <a:chOff x="0" y="0"/>
            <a:chExt cx="4523192" cy="3962400"/>
          </a:xfrm>
        </p:grpSpPr>
        <p:graphicFrame>
          <p:nvGraphicFramePr>
            <p:cNvPr id="18" name="Chart 1"/>
            <p:cNvGraphicFramePr/>
            <p:nvPr>
              <p:extLst/>
            </p:nvPr>
          </p:nvGraphicFramePr>
          <p:xfrm>
            <a:off x="0" y="0"/>
            <a:ext cx="4523192"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Conector recto 18"/>
            <p:cNvCxnSpPr>
              <a:cxnSpLocks/>
            </p:cNvCxnSpPr>
            <p:nvPr/>
          </p:nvCxnSpPr>
          <p:spPr>
            <a:xfrm>
              <a:off x="2534657" y="240846"/>
              <a:ext cx="16458" cy="336294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5" name="Grupo 14"/>
          <p:cNvGrpSpPr/>
          <p:nvPr/>
        </p:nvGrpSpPr>
        <p:grpSpPr>
          <a:xfrm>
            <a:off x="4496687" y="2227668"/>
            <a:ext cx="4496687" cy="3962400"/>
            <a:chOff x="0" y="4762500"/>
            <a:chExt cx="4523192" cy="3962400"/>
          </a:xfrm>
        </p:grpSpPr>
        <p:graphicFrame>
          <p:nvGraphicFramePr>
            <p:cNvPr id="16" name="Chart 2"/>
            <p:cNvGraphicFramePr/>
            <p:nvPr>
              <p:extLst/>
            </p:nvPr>
          </p:nvGraphicFramePr>
          <p:xfrm>
            <a:off x="0" y="4762500"/>
            <a:ext cx="4523192"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Conector recto 16"/>
            <p:cNvCxnSpPr>
              <a:cxnSpLocks/>
            </p:cNvCxnSpPr>
            <p:nvPr/>
          </p:nvCxnSpPr>
          <p:spPr>
            <a:xfrm>
              <a:off x="2537378" y="5001986"/>
              <a:ext cx="11399" cy="336430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20" name="Tabla 19"/>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70126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a:t>
            </a:r>
            <a:r>
              <a:rPr lang="es-MX" dirty="0" smtClean="0"/>
              <a:t>localidad </a:t>
            </a:r>
            <a:r>
              <a:rPr lang="es-MX" dirty="0"/>
              <a:t>rural o urbana según ubicación de la escuela, resultados 2015-2018</a:t>
            </a:r>
          </a:p>
        </p:txBody>
      </p:sp>
      <p:graphicFrame>
        <p:nvGraphicFramePr>
          <p:cNvPr id="14" name="Tabla 13"/>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56072"/>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
        <p:nvSpPr>
          <p:cNvPr id="22" name="CuadroTexto 21"/>
          <p:cNvSpPr txBox="1"/>
          <p:nvPr/>
        </p:nvSpPr>
        <p:spPr>
          <a:xfrm>
            <a:off x="147144" y="1293740"/>
            <a:ext cx="8655023" cy="36933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srgbClr val="C80069"/>
                </a:solidFill>
                <a:effectLst/>
                <a:uLnTx/>
                <a:uFillTx/>
                <a:latin typeface="Calibri" panose="020F0502020204030204"/>
                <a:ea typeface="+mn-ea"/>
                <a:cs typeface="+mn-cs"/>
              </a:rPr>
              <a:t>Se consideran localidades rurales a las que tienen 2500 habitantes o menos. </a:t>
            </a:r>
            <a:endPar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endParaRPr>
          </a:p>
        </p:txBody>
      </p:sp>
      <p:grpSp>
        <p:nvGrpSpPr>
          <p:cNvPr id="3" name="Grupo 2"/>
          <p:cNvGrpSpPr/>
          <p:nvPr/>
        </p:nvGrpSpPr>
        <p:grpSpPr>
          <a:xfrm>
            <a:off x="-115200" y="1851683"/>
            <a:ext cx="4531376" cy="4213117"/>
            <a:chOff x="-115200" y="1851683"/>
            <a:chExt cx="4531376" cy="4213117"/>
          </a:xfrm>
        </p:grpSpPr>
        <p:sp>
          <p:nvSpPr>
            <p:cNvPr id="12" name="Marcador de texto 4"/>
            <p:cNvSpPr txBox="1">
              <a:spLocks/>
            </p:cNvSpPr>
            <p:nvPr/>
          </p:nvSpPr>
          <p:spPr>
            <a:xfrm>
              <a:off x="629843"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grpSp>
          <p:nvGrpSpPr>
            <p:cNvPr id="26" name="Grupo 25"/>
            <p:cNvGrpSpPr/>
            <p:nvPr/>
          </p:nvGrpSpPr>
          <p:grpSpPr>
            <a:xfrm>
              <a:off x="-115200" y="2102400"/>
              <a:ext cx="4531376" cy="3962400"/>
              <a:chOff x="0" y="0"/>
              <a:chExt cx="4514707" cy="3962400"/>
            </a:xfrm>
          </p:grpSpPr>
          <p:graphicFrame>
            <p:nvGraphicFramePr>
              <p:cNvPr id="27" name="Chart 1"/>
              <p:cNvGraphicFramePr/>
              <p:nvPr>
                <p:extLst>
                  <p:ext uri="{D42A27DB-BD31-4B8C-83A1-F6EECF244321}">
                    <p14:modId xmlns:p14="http://schemas.microsoft.com/office/powerpoint/2010/main" val="1277010216"/>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28" name="Conector recto 27"/>
              <p:cNvCxnSpPr>
                <a:cxnSpLocks/>
              </p:cNvCxnSpPr>
              <p:nvPr/>
            </p:nvCxnSpPr>
            <p:spPr>
              <a:xfrm>
                <a:off x="2528678" y="246529"/>
                <a:ext cx="0" cy="3358451"/>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grpSp>
        <p:nvGrpSpPr>
          <p:cNvPr id="7" name="Grupo 6"/>
          <p:cNvGrpSpPr/>
          <p:nvPr/>
        </p:nvGrpSpPr>
        <p:grpSpPr>
          <a:xfrm>
            <a:off x="4500000" y="1851683"/>
            <a:ext cx="4531376" cy="4213117"/>
            <a:chOff x="4500000" y="1851683"/>
            <a:chExt cx="4531376" cy="4213117"/>
          </a:xfrm>
        </p:grpSpPr>
        <p:sp>
          <p:nvSpPr>
            <p:cNvPr id="13" name="Marcador de texto 4"/>
            <p:cNvSpPr txBox="1">
              <a:spLocks/>
            </p:cNvSpPr>
            <p:nvPr/>
          </p:nvSpPr>
          <p:spPr>
            <a:xfrm>
              <a:off x="5204764"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29" name="Grupo 28"/>
            <p:cNvGrpSpPr/>
            <p:nvPr/>
          </p:nvGrpSpPr>
          <p:grpSpPr>
            <a:xfrm>
              <a:off x="4500000" y="2102400"/>
              <a:ext cx="4531376" cy="3962400"/>
              <a:chOff x="0" y="0"/>
              <a:chExt cx="4514707" cy="3962400"/>
            </a:xfrm>
          </p:grpSpPr>
          <p:graphicFrame>
            <p:nvGraphicFramePr>
              <p:cNvPr id="30" name="Chart 2"/>
              <p:cNvGraphicFramePr/>
              <p:nvPr>
                <p:extLst>
                  <p:ext uri="{D42A27DB-BD31-4B8C-83A1-F6EECF244321}">
                    <p14:modId xmlns:p14="http://schemas.microsoft.com/office/powerpoint/2010/main" val="366413499"/>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31" name="Conector recto 30"/>
              <p:cNvCxnSpPr>
                <a:cxnSpLocks/>
              </p:cNvCxnSpPr>
              <p:nvPr/>
            </p:nvCxnSpPr>
            <p:spPr>
              <a:xfrm>
                <a:off x="2535681" y="243728"/>
                <a:ext cx="0" cy="3361252"/>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Tree>
    <p:extLst>
      <p:ext uri="{BB962C8B-B14F-4D97-AF65-F5344CB8AC3E}">
        <p14:creationId xmlns:p14="http://schemas.microsoft.com/office/powerpoint/2010/main" val="2075446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8891" y="387946"/>
            <a:ext cx="3316147" cy="367704"/>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Lenguaje y Comunicación</a:t>
            </a:r>
          </a:p>
          <a:p>
            <a:endParaRPr lang="es-ES_tradnl" dirty="0"/>
          </a:p>
        </p:txBody>
      </p:sp>
      <p:sp>
        <p:nvSpPr>
          <p:cNvPr id="6"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5" name="Tabla 4"/>
          <p:cNvGraphicFramePr>
            <a:graphicFrameLocks noGrp="1"/>
          </p:cNvGraphicFramePr>
          <p:nvPr>
            <p:extLst>
              <p:ext uri="{D42A27DB-BD31-4B8C-83A1-F6EECF244321}">
                <p14:modId xmlns:p14="http://schemas.microsoft.com/office/powerpoint/2010/main" val="1657897640"/>
              </p:ext>
            </p:extLst>
          </p:nvPr>
        </p:nvGraphicFramePr>
        <p:xfrm>
          <a:off x="4185813" y="452912"/>
          <a:ext cx="4778892" cy="6190435"/>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smtClean="0">
                          <a:solidFill>
                            <a:srgbClr val="C55A11"/>
                          </a:solidFill>
                          <a:effectLst/>
                          <a:latin typeface="Calibri" panose="020F0502020204030204" pitchFamily="34" charset="0"/>
                        </a:rPr>
                        <a:t>10</a:t>
                      </a:r>
                      <a:endParaRPr lang="es-MX" sz="1100" b="1" i="0" u="none" strike="noStrike" dirty="0">
                        <a:solidFill>
                          <a:srgbClr val="C55A11"/>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327296943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541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87895">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043101103"/>
                  </a:ext>
                </a:extLst>
              </a:tr>
              <a:tr h="187895">
                <a:tc>
                  <a:txBody>
                    <a:bodyPr/>
                    <a:lstStyle/>
                    <a:p>
                      <a:pPr algn="l" fontAlgn="b"/>
                      <a:r>
                        <a:rPr lang="es-MX" sz="1100" b="1" i="0" u="none" strike="noStrike" dirty="0">
                          <a:solidFill>
                            <a:srgbClr val="000000"/>
                          </a:solidFill>
                          <a:effectLst/>
                          <a:latin typeface="Calibri" panose="020F0502020204030204" pitchFamily="34" charset="0"/>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504</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931220988"/>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a:t>
                      </a:r>
                      <a:r>
                        <a:rPr lang="es-MX" sz="1100" b="0" i="0" u="none" strike="noStrike" dirty="0" smtClean="0">
                          <a:solidFill>
                            <a:srgbClr val="000000"/>
                          </a:solidFill>
                          <a:effectLst/>
                          <a:latin typeface="Calibri" panose="020F0502020204030204" pitchFamily="34" charset="0"/>
                        </a:rPr>
                        <a:t>11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48168855"/>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8" name="Rectángulo 7"/>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Rectángulo 8">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13589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6" name="Chart 1"/>
          <p:cNvGraphicFramePr>
            <a:graphicFrameLocks/>
          </p:cNvGraphicFramePr>
          <p:nvPr>
            <p:extLst/>
          </p:nvPr>
        </p:nvGraphicFramePr>
        <p:xfrm>
          <a:off x="629842" y="1752600"/>
          <a:ext cx="7886700" cy="448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0675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a:spLocks noGrp="1"/>
          </p:cNvSpPr>
          <p:nvPr>
            <p:ph type="title"/>
          </p:nvPr>
        </p:nvSpPr>
        <p:spPr>
          <a:xfrm>
            <a:off x="655241" y="394296"/>
            <a:ext cx="3316147" cy="843678"/>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1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Matemáticas</a:t>
            </a:r>
          </a:p>
          <a:p>
            <a:endParaRPr lang="es-ES_tradnl" dirty="0"/>
          </a:p>
        </p:txBody>
      </p:sp>
      <p:sp>
        <p:nvSpPr>
          <p:cNvPr id="14"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8" name="Tabla 7"/>
          <p:cNvGraphicFramePr>
            <a:graphicFrameLocks noGrp="1"/>
          </p:cNvGraphicFramePr>
          <p:nvPr>
            <p:extLst>
              <p:ext uri="{D42A27DB-BD31-4B8C-83A1-F6EECF244321}">
                <p14:modId xmlns:p14="http://schemas.microsoft.com/office/powerpoint/2010/main" val="1421032161"/>
              </p:ext>
            </p:extLst>
          </p:nvPr>
        </p:nvGraphicFramePr>
        <p:xfrm>
          <a:off x="4185813" y="452912"/>
          <a:ext cx="4778892" cy="6186027"/>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535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39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533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351427693"/>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528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90175">
                <a:tc>
                  <a:txBody>
                    <a:bodyPr/>
                    <a:lstStyle/>
                    <a:p>
                      <a:pPr marL="0" algn="l" defTabSz="914400" rtl="0" eaLnBrk="1" fontAlgn="b" latinLnBrk="0" hangingPunct="1"/>
                      <a:r>
                        <a:rPr lang="es-MX" sz="1100" b="1" i="0" u="none" strike="noStrike" kern="1200" dirty="0">
                          <a:solidFill>
                            <a:srgbClr val="000000"/>
                          </a:solidFill>
                          <a:effectLst/>
                          <a:latin typeface="Calibri" panose="020F0502020204030204" pitchFamily="34" charset="0"/>
                          <a:ea typeface="+mn-ea"/>
                          <a:cs typeface="+mn-cs"/>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4043101103"/>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1207">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546558"/>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smtClean="0">
                          <a:solidFill>
                            <a:srgbClr val="000000"/>
                          </a:solidFill>
                          <a:effectLst/>
                          <a:latin typeface="Calibri" panose="020F0502020204030204" pitchFamily="34" charset="0"/>
                        </a:rPr>
                        <a:t>486</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54264016"/>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7" name="Rectángulo 6"/>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Rectángulo 9">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2942899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629840" y="1329398"/>
          <a:ext cx="7886700" cy="4823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37650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374035" y="2627452"/>
            <a:ext cx="5022634" cy="924165"/>
          </a:xfrm>
        </p:spPr>
        <p:txBody>
          <a:bodyPr/>
          <a:lstStyle/>
          <a:p>
            <a:pPr algn="ctr"/>
            <a:r>
              <a:rPr lang="es-MX" sz="4400" b="0" dirty="0">
                <a:latin typeface="Tahoma" charset="0"/>
                <a:ea typeface="Tahoma" charset="0"/>
                <a:cs typeface="Tahoma" charset="0"/>
              </a:rPr>
              <a:t>Reflexiones finales</a:t>
            </a:r>
            <a:endParaRPr lang="x-none" sz="4400" b="0" dirty="0">
              <a:latin typeface="Tahoma" charset="0"/>
              <a:ea typeface="Tahoma" charset="0"/>
              <a:cs typeface="Tahoma" charset="0"/>
            </a:endParaRP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118924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179286" y="504977"/>
            <a:ext cx="8776455" cy="6066906"/>
          </a:xfrm>
          <a:solidFill>
            <a:schemeClr val="bg1"/>
          </a:solidFill>
        </p:spPr>
        <p:txBody>
          <a:bodyPr>
            <a:normAutofit/>
          </a:bodyPr>
          <a:lstStyle/>
          <a:p>
            <a:pPr marL="0" indent="0" algn="just">
              <a:buNone/>
            </a:pPr>
            <a:r>
              <a:rPr lang="es-ES" sz="3200" b="1" dirty="0">
                <a:solidFill>
                  <a:srgbClr val="6B1C73"/>
                </a:solidFill>
              </a:rPr>
              <a:t>En síntesis: </a:t>
            </a:r>
          </a:p>
          <a:p>
            <a:pPr algn="just"/>
            <a:r>
              <a:rPr lang="es-ES" sz="2100" b="1" dirty="0"/>
              <a:t>El promedio nacional obtenido en 2018 es muy similar al de 2015,</a:t>
            </a:r>
            <a:r>
              <a:rPr lang="es-ES" sz="2100" dirty="0"/>
              <a:t> con un pequeño incremento.</a:t>
            </a:r>
          </a:p>
          <a:p>
            <a:pPr algn="just"/>
            <a:r>
              <a:rPr lang="es-ES" sz="2100" b="1" dirty="0"/>
              <a:t>La diferencia en los resultados entre hombres y mujeres en ambos campos formativos es favorable a las mujeres </a:t>
            </a:r>
            <a:r>
              <a:rPr lang="es-ES" sz="2100" dirty="0"/>
              <a:t>de manera significativa. En Lenguaje la diferencia es de 29 puntos y en Matemáticas de 8 puntos. Esta tendencia se observó desde 2015 y se amplió ligeramente en 2018. </a:t>
            </a:r>
          </a:p>
          <a:p>
            <a:pPr algn="just"/>
            <a:r>
              <a:rPr lang="es-ES" sz="2100" dirty="0"/>
              <a:t>Entre 2015 y 2018, </a:t>
            </a:r>
            <a:r>
              <a:rPr lang="es-ES" sz="2100" b="1" dirty="0"/>
              <a:t>los estudiantes de Jalisco y Sonora mejoraron sus puntuaciones en ambos campos formativos (18 y 15 puntos en Lenguaje, respectivamente; 39 y 26 puntos en Matemáticas, respectivamente), mientras que los de Yucatán mejoraron en Lenguaje y Comunicación (11 puntos)</a:t>
            </a:r>
            <a:r>
              <a:rPr lang="es-ES" sz="2100" dirty="0"/>
              <a:t>.</a:t>
            </a:r>
          </a:p>
          <a:p>
            <a:pPr algn="just"/>
            <a:r>
              <a:rPr lang="es-ES" sz="2100" dirty="0"/>
              <a:t>En contraste, los estudiantes de Veracruz disminuyeron sus puntuaciones en ambos campos formativos (14 puntos en lenguaje y 15 puntos en Matemáticas), así como Tamaulipas en Lenguaje y Comunicación (14 puntos), y Guerrero y Zacatecas en Matemáticas (15 y 16 puntos respectivamente).</a:t>
            </a:r>
          </a:p>
        </p:txBody>
      </p:sp>
      <p:sp>
        <p:nvSpPr>
          <p:cNvPr id="4" name="Rectángulo 3"/>
          <p:cNvSpPr/>
          <p:nvPr/>
        </p:nvSpPr>
        <p:spPr>
          <a:xfrm>
            <a:off x="-30559" y="52290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6287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215154" y="824753"/>
            <a:ext cx="8633012" cy="5651041"/>
          </a:xfrm>
          <a:noFill/>
          <a:ln>
            <a:noFill/>
          </a:ln>
        </p:spPr>
        <p:txBody>
          <a:bodyPr>
            <a:normAutofit fontScale="92500" lnSpcReduction="10000"/>
          </a:bodyPr>
          <a:lstStyle/>
          <a:p>
            <a:pPr marL="0" indent="0" algn="just">
              <a:buNone/>
            </a:pPr>
            <a:r>
              <a:rPr lang="es-ES" sz="2000" b="1" dirty="0">
                <a:solidFill>
                  <a:srgbClr val="6B1C73"/>
                </a:solidFill>
              </a:rPr>
              <a:t>Sobre los aspectos que se relacionan con el aprendizaje:</a:t>
            </a:r>
          </a:p>
          <a:p>
            <a:pPr algn="just"/>
            <a:r>
              <a:rPr lang="es-ES" sz="1600" dirty="0"/>
              <a:t>A nivel nacional y en todos los tipos de escuela, un clima favorable de participación y respeto en el aula </a:t>
            </a:r>
            <a:r>
              <a:rPr lang="es-ES" sz="1600" dirty="0" smtClean="0"/>
              <a:t>se asocia a </a:t>
            </a:r>
            <a:r>
              <a:rPr lang="es-ES" sz="1600" dirty="0"/>
              <a:t>hasta </a:t>
            </a:r>
            <a:r>
              <a:rPr lang="es-ES" sz="1600" dirty="0" smtClean="0"/>
              <a:t>90 </a:t>
            </a:r>
            <a:r>
              <a:rPr lang="es-ES" sz="1600" dirty="0"/>
              <a:t>puntos </a:t>
            </a:r>
            <a:r>
              <a:rPr lang="es-ES" sz="1600" dirty="0" smtClean="0"/>
              <a:t>más en el </a:t>
            </a:r>
            <a:r>
              <a:rPr lang="es-ES" sz="1600" dirty="0"/>
              <a:t>logro de aprendizajes de los alumnos. </a:t>
            </a:r>
          </a:p>
          <a:p>
            <a:pPr algn="just"/>
            <a:r>
              <a:rPr lang="es-ES" sz="1600" dirty="0"/>
              <a:t>Los alumnos que tienen expectativas académicas más altas, así como un mayor compromiso en el cumplimiento de las tareas escolares, obtienen mejores resultados de aprendizaje; hasta 90 puntos más.</a:t>
            </a:r>
          </a:p>
          <a:p>
            <a:pPr algn="just"/>
            <a:r>
              <a:rPr lang="es-ES" sz="1600" dirty="0"/>
              <a:t>En contraste, el trabajo infantil, que vulnera los derechos fundamentales de los niños, se vincula con resultados de aprendizaje más bajos, con una diferencia de hasta 85 </a:t>
            </a:r>
            <a:r>
              <a:rPr lang="es-ES" sz="1600" dirty="0" smtClean="0"/>
              <a:t>puntos respecto a niños que no trabajan.</a:t>
            </a:r>
            <a:endParaRPr lang="es-ES" sz="1600" dirty="0"/>
          </a:p>
          <a:p>
            <a:pPr marL="0" indent="0" algn="just">
              <a:buNone/>
            </a:pPr>
            <a:r>
              <a:rPr lang="es-ES" sz="2000" b="1" dirty="0">
                <a:solidFill>
                  <a:srgbClr val="6B1C73"/>
                </a:solidFill>
              </a:rPr>
              <a:t> Conclusiones: Sobre el cumplimiento del derecho a la educación</a:t>
            </a:r>
          </a:p>
          <a:p>
            <a:pPr algn="just"/>
            <a:r>
              <a:rPr lang="es-ES" sz="1600" dirty="0"/>
              <a:t>Los resultados de logro educativo son más bajos en las poblaciones que presentan mayores condiciones de vulnerabilidad socioeconómica, con brechas de 169 y 127 puntos entre tipos de escuelas en Lenguaje y Matemáticas, respectivamente. A esto se suma que las escuelas a las que asisten estas poblaciones tienen las mayores carencias. </a:t>
            </a:r>
          </a:p>
          <a:p>
            <a:pPr algn="just"/>
            <a:r>
              <a:rPr lang="es-ES" sz="1600" dirty="0"/>
              <a:t>A nivel nacional, el aprendizaje de los alumnos que estudian en grupos multigrado es menor que el de los alumnos que estudian en escuelas de organización completa, con brechas de 43 puntos en Lenguaje y 36 en Matemáticas. La condición multigrado es un factor </a:t>
            </a:r>
            <a:r>
              <a:rPr lang="es-ES" sz="1600" dirty="0" smtClean="0"/>
              <a:t>de </a:t>
            </a:r>
            <a:r>
              <a:rPr lang="es-ES" sz="1600" dirty="0"/>
              <a:t>inequidad cuando no se brindan las condiciones necesarias para la implementación de este modelo pedagógico.</a:t>
            </a:r>
          </a:p>
          <a:p>
            <a:pPr algn="just"/>
            <a:r>
              <a:rPr lang="es-ES" sz="1600" b="1" dirty="0"/>
              <a:t>El aprendizaje de los alumnos es el principal indicador de cumplimiento del derecho a la educación. Los resultados reflejan que la oferta educativa que se brinda en las escuelas primarias no está garantizando una educación de calidad para todos</a:t>
            </a:r>
            <a:r>
              <a:rPr lang="es-ES" sz="1600" b="1" dirty="0" smtClean="0"/>
              <a:t>.</a:t>
            </a:r>
            <a:endParaRPr lang="es-ES" sz="1600" dirty="0"/>
          </a:p>
        </p:txBody>
      </p:sp>
      <p:sp>
        <p:nvSpPr>
          <p:cNvPr id="4" name="Rectángulo 3"/>
          <p:cNvSpPr/>
          <p:nvPr/>
        </p:nvSpPr>
        <p:spPr>
          <a:xfrm>
            <a:off x="-30559" y="621521"/>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469195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1970843"/>
            <a:ext cx="7886700" cy="2685463"/>
          </a:xfrm>
        </p:spPr>
        <p:txBody>
          <a:bodyPr/>
          <a:lstStyle/>
          <a:p>
            <a:r>
              <a:rPr lang="es-ES_tradnl" dirty="0"/>
              <a:t>Son fundamentales para el dominio </a:t>
            </a:r>
            <a:r>
              <a:rPr lang="es-ES" dirty="0"/>
              <a:t>de los conocimientos y habilidades </a:t>
            </a:r>
            <a:r>
              <a:rPr lang="es-ES_tradnl" dirty="0"/>
              <a:t>de estos campos formativos.</a:t>
            </a:r>
          </a:p>
          <a:p>
            <a:r>
              <a:rPr lang="es-ES_tradnl" dirty="0"/>
              <a:t>Son relevantes para la adquisición de aprendizajes en otras áreas de conocimiento.</a:t>
            </a:r>
          </a:p>
          <a:p>
            <a:r>
              <a:rPr lang="es-ES_tradnl" dirty="0"/>
              <a:t>Se espera que prevalezcan en </a:t>
            </a:r>
            <a:r>
              <a:rPr lang="es-ES" dirty="0"/>
              <a:t>el currículo, más allá de las modificaciones que éste suele tener a lo largo del tiempo.</a:t>
            </a:r>
            <a:endParaRPr lang="es-MX" dirty="0"/>
          </a:p>
          <a:p>
            <a:endParaRPr lang="es-MX" dirty="0"/>
          </a:p>
        </p:txBody>
      </p:sp>
      <p:sp>
        <p:nvSpPr>
          <p:cNvPr id="4" name="Título 3"/>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¿Qué evalúa Planea?</a:t>
            </a:r>
          </a:p>
        </p:txBody>
      </p:sp>
      <p:sp>
        <p:nvSpPr>
          <p:cNvPr id="5" name="Marcador de texto 2"/>
          <p:cNvSpPr txBox="1">
            <a:spLocks/>
          </p:cNvSpPr>
          <p:nvPr/>
        </p:nvSpPr>
        <p:spPr>
          <a:xfrm>
            <a:off x="628650" y="1304236"/>
            <a:ext cx="7751870" cy="347345"/>
          </a:xfrm>
          <a:prstGeom prst="rect">
            <a:avLst/>
          </a:prstGeom>
        </p:spPr>
        <p:txBody>
          <a:bodyPr vert="horz" lIns="91440" tIns="45720" rIns="91440" bIns="45720" rtlCol="0" anchor="t" anchorCtr="0">
            <a:no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sz="1700" dirty="0">
                <a:latin typeface="Tahoma" charset="0"/>
                <a:ea typeface="Tahoma" charset="0"/>
                <a:cs typeface="Tahoma" charset="0"/>
              </a:rPr>
              <a:t>Aprendizajes de Lenguaje y Comunicación y Matemáticas que:</a:t>
            </a:r>
          </a:p>
        </p:txBody>
      </p:sp>
      <p:sp>
        <p:nvSpPr>
          <p:cNvPr id="6" name="Rectángulo 5"/>
          <p:cNvSpPr/>
          <p:nvPr/>
        </p:nvSpPr>
        <p:spPr>
          <a:xfrm>
            <a:off x="183049" y="6304422"/>
            <a:ext cx="7674428" cy="276999"/>
          </a:xfrm>
          <a:prstGeom prst="rect">
            <a:avLst/>
          </a:prstGeom>
        </p:spPr>
        <p:txBody>
          <a:bodyPr wrap="square">
            <a:spAutoFit/>
          </a:bodyPr>
          <a:lstStyle/>
          <a:p>
            <a:r>
              <a:rPr lang="es-ES_tradnl" sz="1200" dirty="0"/>
              <a:t>Fuente: INEE (2018). </a:t>
            </a:r>
            <a:r>
              <a:rPr lang="es-ES" sz="1200" i="1" dirty="0"/>
              <a:t>Plan Nacional para la Evaluación de los Aprendizajes (PLANEA). </a:t>
            </a:r>
            <a:r>
              <a:rPr lang="es-ES_tradnl" sz="1200" i="1" dirty="0"/>
              <a:t>Documento rector. </a:t>
            </a:r>
            <a:r>
              <a:rPr lang="es-ES_tradnl" sz="1200" dirty="0"/>
              <a:t>México: INEE. </a:t>
            </a:r>
          </a:p>
        </p:txBody>
      </p:sp>
      <p:sp>
        <p:nvSpPr>
          <p:cNvPr id="7" name="Rectángulo 6"/>
          <p:cNvSpPr/>
          <p:nvPr/>
        </p:nvSpPr>
        <p:spPr>
          <a:xfrm>
            <a:off x="0" y="816669"/>
            <a:ext cx="403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9838693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half" idx="2"/>
          </p:nvPr>
        </p:nvSpPr>
        <p:spPr>
          <a:xfrm>
            <a:off x="629843" y="1335740"/>
            <a:ext cx="7886698" cy="5192381"/>
          </a:xfrm>
        </p:spPr>
        <p:txBody>
          <a:bodyPr/>
          <a:lstStyle/>
          <a:p>
            <a:pPr algn="just"/>
            <a:r>
              <a:rPr lang="es-ES" sz="1800" dirty="0"/>
              <a:t>El INEE ha señalado reiteradamente que las </a:t>
            </a:r>
            <a:r>
              <a:rPr lang="es-ES" sz="1800" b="1" dirty="0"/>
              <a:t>brechas en el aprendizaje establecen el tamaño de la deuda que tiene el Sistema Educativo Nacional con las poblaciones más desfavorecidas</a:t>
            </a:r>
            <a:r>
              <a:rPr lang="es-ES" sz="1800" dirty="0"/>
              <a:t>. </a:t>
            </a:r>
          </a:p>
          <a:p>
            <a:pPr algn="just"/>
            <a:r>
              <a:rPr lang="es-ES" sz="1800" dirty="0"/>
              <a:t>Estos resultados indican claramente que para contribuir a que el sistema educativo en su conjunto prospere, es necesaria una política educativa que fortalezca los aprendizajes en todos los tipos de escuela, con intervenciones focalizadas en las escuelas que atienden a las poblaciones más vulnerables. </a:t>
            </a:r>
          </a:p>
          <a:p>
            <a:pPr algn="just"/>
            <a:endParaRPr lang="es-ES" sz="1800" dirty="0"/>
          </a:p>
          <a:p>
            <a:pPr marL="0" indent="0" algn="just">
              <a:buNone/>
            </a:pPr>
            <a:endParaRPr lang="es-ES" sz="1800" dirty="0">
              <a:solidFill>
                <a:srgbClr val="FF0000"/>
              </a:solidFill>
            </a:endParaRPr>
          </a:p>
        </p:txBody>
      </p:sp>
      <p:sp>
        <p:nvSpPr>
          <p:cNvPr id="4" name="Rectángulo 3"/>
          <p:cNvSpPr/>
          <p:nvPr/>
        </p:nvSpPr>
        <p:spPr>
          <a:xfrm>
            <a:off x="-30559" y="962185"/>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9861460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sultados_estado"/>
          <p:cNvSpPr>
            <a:spLocks noGrp="1"/>
          </p:cNvSpPr>
          <p:nvPr>
            <p:ph type="title"/>
          </p:nvPr>
        </p:nvSpPr>
        <p:spPr>
          <a:xfrm>
            <a:off x="374073" y="2588006"/>
            <a:ext cx="8395854" cy="1006094"/>
          </a:xfrm>
        </p:spPr>
        <p:txBody>
          <a:bodyPr/>
          <a:lstStyle/>
          <a:p>
            <a:pPr algn="ctr"/>
            <a:r>
              <a:rPr lang="es-MX" sz="4400" b="0" smtClean="0">
                <a:latin typeface="Tahoma" charset="0"/>
                <a:ea typeface="Tahoma" charset="0"/>
                <a:cs typeface="Tahoma" charset="0"/>
              </a:rPr>
              <a:t>Resultados de Aguascalientes</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490397"/>
          </a:xfrm>
        </p:spPr>
        <p:txBody>
          <a:bodyPr/>
          <a:lstStyle/>
          <a:p>
            <a:pPr algn="ctr"/>
            <a:r>
              <a:rPr lang="es-ES_tradnl" dirty="0"/>
              <a:t>6º de primaria</a:t>
            </a: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85285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2018</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289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Marcador de texto 4"/>
          <p:cNvSpPr txBox="1">
            <a:spLocks/>
          </p:cNvSpPr>
          <p:nvPr/>
        </p:nvSpPr>
        <p:spPr>
          <a:xfrm>
            <a:off x="655241" y="3661437"/>
            <a:ext cx="7886699" cy="353943"/>
          </a:xfrm>
          <a:prstGeom prst="rect">
            <a:avLst/>
          </a:prstGeom>
        </p:spPr>
        <p:txBody>
          <a:bodyPr vert="horz"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graphicFrame>
        <p:nvGraphicFramePr>
          <p:cNvPr id="7" name="Chart 1"/>
          <p:cNvGraphicFramePr>
            <a:graphicFrameLocks/>
          </p:cNvGraphicFramePr>
          <p:nvPr>
            <p:extLst>
              <p:ext uri="{D42A27DB-BD31-4B8C-83A1-F6EECF244321}">
                <p14:modId xmlns:p14="http://schemas.microsoft.com/office/powerpoint/2010/main" val="1164846104"/>
              </p:ext>
            </p:extLst>
          </p:nvPr>
        </p:nvGraphicFramePr>
        <p:xfrm>
          <a:off x="406800" y="1573200"/>
          <a:ext cx="8382000" cy="2095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ext uri="{D42A27DB-BD31-4B8C-83A1-F6EECF244321}">
                <p14:modId xmlns:p14="http://schemas.microsoft.com/office/powerpoint/2010/main" val="3374828750"/>
              </p:ext>
            </p:extLst>
          </p:nvPr>
        </p:nvGraphicFramePr>
        <p:xfrm>
          <a:off x="406800" y="4010401"/>
          <a:ext cx="8382000" cy="2095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51747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a:t>
            </a:r>
            <a:r>
              <a:rPr lang="es-ES_tradnl" sz="1700" dirty="0" smtClean="0">
                <a:latin typeface="Tahoma" charset="0"/>
                <a:ea typeface="Tahoma" charset="0"/>
                <a:cs typeface="Tahoma" charset="0"/>
              </a:rPr>
              <a:t>estudiantes</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a:t>
            </a:r>
            <a:r>
              <a:rPr lang="es-ES_tradnl" sz="2300" dirty="0" smtClean="0">
                <a:latin typeface="Tahoma" charset="0"/>
                <a:ea typeface="Tahoma" charset="0"/>
                <a:cs typeface="Tahoma" charset="0"/>
              </a:rPr>
              <a:t>2018</a:t>
            </a:r>
            <a:endParaRPr lang="es-ES_tradnl" sz="2300" dirty="0">
              <a:latin typeface="Tahoma" charset="0"/>
              <a:ea typeface="Tahoma" charset="0"/>
              <a:cs typeface="Tahoma" charset="0"/>
            </a:endParaRPr>
          </a:p>
        </p:txBody>
      </p:sp>
      <p:sp>
        <p:nvSpPr>
          <p:cNvPr id="18" name="Rectángulo 17"/>
          <p:cNvSpPr/>
          <p:nvPr/>
        </p:nvSpPr>
        <p:spPr>
          <a:xfrm>
            <a:off x="0" y="816920"/>
            <a:ext cx="3283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5" name="Marcador de texto 4"/>
          <p:cNvSpPr txBox="1">
            <a:spLocks/>
          </p:cNvSpPr>
          <p:nvPr/>
        </p:nvSpPr>
        <p:spPr>
          <a:xfrm>
            <a:off x="1284011" y="1460918"/>
            <a:ext cx="2651977" cy="353943"/>
          </a:xfrm>
          <a:prstGeom prst="rect">
            <a:avLst/>
          </a:prstGeom>
        </p:spPr>
        <p:txBody>
          <a:bodyPr vert="horz" wrap="square" lIns="91440" tIns="45720" rIns="91440" bIns="45720" rtlCol="0" anchor="t" anchorCtr="0">
            <a:spAutoFit/>
          </a:bodyPr>
          <a:lstStyle>
            <a:defPPr>
              <a:defRPr lang="en-US"/>
            </a:defPPr>
            <a:lvl1pPr indent="0" defTabSz="914400">
              <a:lnSpc>
                <a:spcPct val="100000"/>
              </a:lnSpc>
              <a:spcBef>
                <a:spcPts val="1000"/>
              </a:spcBef>
              <a:buFont typeface="Arial" panose="020B0604020202020204" pitchFamily="34" charset="0"/>
              <a:buNone/>
              <a:defRPr sz="1700" b="0">
                <a:solidFill>
                  <a:srgbClr val="CC0671"/>
                </a:solidFill>
                <a:latin typeface="Tahoma" charset="0"/>
                <a:ea typeface="Tahoma" charset="0"/>
                <a:cs typeface="Tahoma" charset="0"/>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sp>
        <p:nvSpPr>
          <p:cNvPr id="26" name="Marcador de texto 4"/>
          <p:cNvSpPr txBox="1">
            <a:spLocks/>
          </p:cNvSpPr>
          <p:nvPr/>
        </p:nvSpPr>
        <p:spPr>
          <a:xfrm>
            <a:off x="6357228" y="1460917"/>
            <a:ext cx="1372735" cy="353943"/>
          </a:xfrm>
          <a:prstGeom prst="rect">
            <a:avLst/>
          </a:prstGeom>
        </p:spPr>
        <p:txBody>
          <a:bodyPr vert="horz" wrap="square"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graphicFrame>
        <p:nvGraphicFramePr>
          <p:cNvPr id="8" name="Chart 1"/>
          <p:cNvGraphicFramePr>
            <a:graphicFrameLocks/>
          </p:cNvGraphicFramePr>
          <p:nvPr>
            <p:extLst>
              <p:ext uri="{D42A27DB-BD31-4B8C-83A1-F6EECF244321}">
                <p14:modId xmlns:p14="http://schemas.microsoft.com/office/powerpoint/2010/main" val="1196898963"/>
              </p:ext>
            </p:extLst>
          </p:nvPr>
        </p:nvGraphicFramePr>
        <p:xfrm>
          <a:off x="406800" y="1893600"/>
          <a:ext cx="4000500" cy="4191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2"/>
          <p:cNvGraphicFramePr>
            <a:graphicFrameLocks/>
          </p:cNvGraphicFramePr>
          <p:nvPr>
            <p:extLst>
              <p:ext uri="{D42A27DB-BD31-4B8C-83A1-F6EECF244321}">
                <p14:modId xmlns:p14="http://schemas.microsoft.com/office/powerpoint/2010/main" val="4074076653"/>
              </p:ext>
            </p:extLst>
          </p:nvPr>
        </p:nvGraphicFramePr>
        <p:xfrm>
          <a:off x="5043601" y="1893600"/>
          <a:ext cx="40005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22240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3025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1"/>
          <p:cNvGraphicFramePr>
            <a:graphicFrameLocks/>
          </p:cNvGraphicFramePr>
          <p:nvPr>
            <p:extLst>
              <p:ext uri="{D42A27DB-BD31-4B8C-83A1-F6EECF244321}">
                <p14:modId xmlns:p14="http://schemas.microsoft.com/office/powerpoint/2010/main" val="2005849591"/>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72006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sp>
        <p:nvSpPr>
          <p:cNvPr id="14" name="Rectángulo 13"/>
          <p:cNvSpPr/>
          <p:nvPr/>
        </p:nvSpPr>
        <p:spPr>
          <a:xfrm>
            <a:off x="0" y="1128070"/>
            <a:ext cx="7304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2811193628"/>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8925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a:t>
            </a:r>
            <a:r>
              <a:rPr lang="es-ES_tradnl" sz="2300" dirty="0" smtClean="0">
                <a:latin typeface="Tahoma" charset="0"/>
                <a:ea typeface="Tahoma" charset="0"/>
                <a:cs typeface="Tahoma" charset="0"/>
              </a:rPr>
              <a:t>, 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18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4081320776"/>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42838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859471566"/>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43518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028483"/>
            <a:ext cx="8431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388800" y="1933200"/>
            <a:ext cx="8382000" cy="3810000"/>
            <a:chOff x="0" y="0"/>
            <a:chExt cx="8382000" cy="3810000"/>
          </a:xfrm>
        </p:grpSpPr>
        <p:graphicFrame>
          <p:nvGraphicFramePr>
            <p:cNvPr id="7" name="Chart 1"/>
            <p:cNvGraphicFramePr/>
            <p:nvPr>
              <p:extLst>
                <p:ext uri="{D42A27DB-BD31-4B8C-83A1-F6EECF244321}">
                  <p14:modId xmlns:p14="http://schemas.microsoft.com/office/powerpoint/2010/main" val="1203939598"/>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2447925" y="1123949"/>
              <a:ext cx="1008010" cy="1609723"/>
              <a:chOff x="2447925" y="1123950"/>
              <a:chExt cx="1944546" cy="2100784"/>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3323621" y="517281"/>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2447927" y="1493531"/>
                <a:ext cx="0" cy="173120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875677" y="1123950"/>
                <a:ext cx="1095618"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23.9</a:t>
                </a:r>
              </a:p>
            </p:txBody>
          </p:sp>
        </p:grpSp>
      </p:grpSp>
    </p:spTree>
    <p:extLst>
      <p:ext uri="{BB962C8B-B14F-4D97-AF65-F5344CB8AC3E}">
        <p14:creationId xmlns:p14="http://schemas.microsoft.com/office/powerpoint/2010/main" val="6787156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a:latin typeface="Tahoma" charset="0"/>
                <a:ea typeface="Tahoma" charset="0"/>
                <a:cs typeface="Tahoma" charset="0"/>
              </a:rPr>
              <a:t>Matemáticas</a:t>
            </a:r>
          </a:p>
        </p:txBody>
      </p:sp>
      <p:sp>
        <p:nvSpPr>
          <p:cNvPr id="14" name="Rectángulo 13"/>
          <p:cNvSpPr/>
          <p:nvPr/>
        </p:nvSpPr>
        <p:spPr>
          <a:xfrm>
            <a:off x="0" y="1028483"/>
            <a:ext cx="8432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2"/>
          <p:cNvGrpSpPr/>
          <p:nvPr/>
        </p:nvGrpSpPr>
        <p:grpSpPr>
          <a:xfrm>
            <a:off x="388800" y="1933200"/>
            <a:ext cx="8382000" cy="3810000"/>
            <a:chOff x="0" y="0"/>
            <a:chExt cx="8382000" cy="3810000"/>
          </a:xfrm>
        </p:grpSpPr>
        <p:graphicFrame>
          <p:nvGraphicFramePr>
            <p:cNvPr id="7" name="Chart 2"/>
            <p:cNvGraphicFramePr/>
            <p:nvPr>
              <p:extLst>
                <p:ext uri="{D42A27DB-BD31-4B8C-83A1-F6EECF244321}">
                  <p14:modId xmlns:p14="http://schemas.microsoft.com/office/powerpoint/2010/main" val="1951781066"/>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2343150" y="1123948"/>
              <a:ext cx="791552" cy="1609722"/>
              <a:chOff x="2343150" y="1123950"/>
              <a:chExt cx="1944546" cy="2100783"/>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3218846" y="504850"/>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2343152" y="1481100"/>
                <a:ext cx="0" cy="174363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2740941" y="1123950"/>
                <a:ext cx="1030161"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18.5</a:t>
                </a:r>
              </a:p>
            </p:txBody>
          </p:sp>
        </p:grpSp>
      </p:grpSp>
    </p:spTree>
    <p:extLst>
      <p:ext uri="{BB962C8B-B14F-4D97-AF65-F5344CB8AC3E}">
        <p14:creationId xmlns:p14="http://schemas.microsoft.com/office/powerpoint/2010/main" val="3365818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590" y="332702"/>
            <a:ext cx="7886700" cy="942465"/>
          </a:xfrm>
        </p:spPr>
        <p:txBody>
          <a:bodyPr/>
          <a:lstStyle/>
          <a:p>
            <a:r>
              <a:rPr lang="es-ES_tradnl" sz="2800" dirty="0">
                <a:latin typeface="Tahoma" charset="0"/>
                <a:ea typeface="Tahoma" charset="0"/>
                <a:cs typeface="Tahoma" charset="0"/>
              </a:rPr>
              <a:t>Información general sobre la prueba </a:t>
            </a:r>
            <a:br>
              <a:rPr lang="es-ES_tradnl" sz="2800" dirty="0">
                <a:latin typeface="Tahoma" charset="0"/>
                <a:ea typeface="Tahoma" charset="0"/>
                <a:cs typeface="Tahoma" charset="0"/>
              </a:rPr>
            </a:br>
            <a:r>
              <a:rPr lang="es-ES_tradnl" sz="2800" dirty="0">
                <a:latin typeface="Tahoma" charset="0"/>
                <a:ea typeface="Tahoma" charset="0"/>
                <a:cs typeface="Tahoma" charset="0"/>
              </a:rPr>
              <a:t>Planea de 6º de primaria, aplicación 2018</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74999495"/>
              </p:ext>
            </p:extLst>
          </p:nvPr>
        </p:nvGraphicFramePr>
        <p:xfrm>
          <a:off x="758350" y="2055399"/>
          <a:ext cx="7665801" cy="2392680"/>
        </p:xfrm>
        <a:graphic>
          <a:graphicData uri="http://schemas.openxmlformats.org/drawingml/2006/table">
            <a:tbl>
              <a:tblPr firstRow="1" bandRow="1">
                <a:effectLst>
                  <a:outerShdw blurRad="50800" dist="50800" dir="5400000" algn="ctr" rotWithShape="0">
                    <a:schemeClr val="bg1"/>
                  </a:outerShdw>
                </a:effectLst>
                <a:tableStyleId>{0505E3EF-67EA-436B-97B2-0124C06EBD24}</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408001">
                  <a:extLst>
                    <a:ext uri="{9D8B030D-6E8A-4147-A177-3AD203B41FA5}">
                      <a16:colId xmlns:a16="http://schemas.microsoft.com/office/drawing/2014/main" val="20002"/>
                    </a:ext>
                  </a:extLst>
                </a:gridCol>
              </a:tblGrid>
              <a:tr h="370840">
                <a:tc>
                  <a:txBody>
                    <a:bodyPr/>
                    <a:lstStyle/>
                    <a:p>
                      <a:endParaRPr lang="es-ES_tradnl" b="0" dirty="0"/>
                    </a:p>
                  </a:txBody>
                  <a:tcPr>
                    <a:solidFill>
                      <a:srgbClr val="CC0671"/>
                    </a:solidFill>
                  </a:tcPr>
                </a:tc>
                <a:tc>
                  <a:txBody>
                    <a:bodyPr/>
                    <a:lstStyle/>
                    <a:p>
                      <a:pPr algn="ctr"/>
                      <a:r>
                        <a:rPr lang="es-ES_tradnl" b="0" dirty="0">
                          <a:solidFill>
                            <a:schemeClr val="bg1">
                              <a:lumMod val="95000"/>
                            </a:schemeClr>
                          </a:solidFill>
                        </a:rPr>
                        <a:t>Lenguaje y Comunicación</a:t>
                      </a:r>
                    </a:p>
                  </a:txBody>
                  <a:tcPr>
                    <a:solidFill>
                      <a:srgbClr val="CC0671"/>
                    </a:solidFill>
                  </a:tcPr>
                </a:tc>
                <a:tc>
                  <a:txBody>
                    <a:bodyPr/>
                    <a:lstStyle/>
                    <a:p>
                      <a:pPr algn="ctr"/>
                      <a:r>
                        <a:rPr lang="es-ES_tradnl" b="0" dirty="0">
                          <a:solidFill>
                            <a:schemeClr val="bg1">
                              <a:lumMod val="95000"/>
                            </a:schemeClr>
                          </a:solidFill>
                        </a:rPr>
                        <a:t>Matemáticas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b="0" dirty="0"/>
                        <a:t>Número de reactivos</a:t>
                      </a:r>
                    </a:p>
                  </a:txBody>
                  <a:tcPr>
                    <a:solidFill>
                      <a:schemeClr val="bg1"/>
                    </a:solidFill>
                  </a:tcPr>
                </a:tc>
                <a:tc>
                  <a:txBody>
                    <a:bodyPr/>
                    <a:lstStyle/>
                    <a:p>
                      <a:pPr algn="ctr"/>
                      <a:r>
                        <a:rPr lang="es-ES_tradnl" b="0" dirty="0"/>
                        <a:t>141</a:t>
                      </a:r>
                    </a:p>
                  </a:txBody>
                  <a:tcPr anchor="ctr">
                    <a:solidFill>
                      <a:schemeClr val="bg1"/>
                    </a:solidFill>
                  </a:tcPr>
                </a:tc>
                <a:tc>
                  <a:txBody>
                    <a:bodyPr/>
                    <a:lstStyle/>
                    <a:p>
                      <a:pPr algn="ctr"/>
                      <a:r>
                        <a:rPr lang="es-ES_tradnl" b="0" dirty="0"/>
                        <a:t>147</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b="0" dirty="0"/>
                        <a:t>Escuelas participantes </a:t>
                      </a:r>
                      <a:br>
                        <a:rPr lang="es-ES_tradnl" b="0" dirty="0"/>
                      </a:br>
                      <a:r>
                        <a:rPr lang="es-ES_tradnl" b="0" dirty="0"/>
                        <a:t>en la muestra</a:t>
                      </a:r>
                    </a:p>
                  </a:txBody>
                  <a:tcPr>
                    <a:solidFill>
                      <a:schemeClr val="bg1"/>
                    </a:solidFill>
                  </a:tcPr>
                </a:tc>
                <a:tc gridSpan="2">
                  <a:txBody>
                    <a:bodyPr/>
                    <a:lstStyle/>
                    <a:p>
                      <a:pPr algn="ctr"/>
                      <a:r>
                        <a:rPr lang="es-ES_tradnl" b="0" dirty="0"/>
                        <a:t>3 573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2"/>
                  </a:ext>
                </a:extLst>
              </a:tr>
              <a:tr h="370840">
                <a:tc>
                  <a:txBody>
                    <a:bodyPr/>
                    <a:lstStyle/>
                    <a:p>
                      <a:r>
                        <a:rPr lang="es-ES_tradnl" b="0" dirty="0"/>
                        <a:t>Alumnos participantes </a:t>
                      </a:r>
                      <a:br>
                        <a:rPr lang="es-ES_tradnl" b="0" dirty="0"/>
                      </a:br>
                      <a:r>
                        <a:rPr lang="es-ES_tradnl" b="0" dirty="0"/>
                        <a:t>en la muestra</a:t>
                      </a:r>
                    </a:p>
                  </a:txBody>
                  <a:tcPr>
                    <a:solidFill>
                      <a:schemeClr val="bg1"/>
                    </a:solidFill>
                  </a:tcPr>
                </a:tc>
                <a:tc gridSpan="2">
                  <a:txBody>
                    <a:bodyPr/>
                    <a:lstStyle/>
                    <a:p>
                      <a:pPr algn="ctr"/>
                      <a:r>
                        <a:rPr lang="es-ES_tradnl" b="0" dirty="0"/>
                        <a:t>104 973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3"/>
                  </a:ext>
                </a:extLst>
              </a:tr>
              <a:tr h="370840">
                <a:tc>
                  <a:txBody>
                    <a:bodyPr/>
                    <a:lstStyle/>
                    <a:p>
                      <a:r>
                        <a:rPr lang="es-ES_tradnl" b="0" dirty="0"/>
                        <a:t>Confiabilidad</a:t>
                      </a:r>
                    </a:p>
                  </a:txBody>
                  <a:tcPr>
                    <a:solidFill>
                      <a:schemeClr val="bg1"/>
                    </a:solidFill>
                  </a:tcPr>
                </a:tc>
                <a:tc>
                  <a:txBody>
                    <a:bodyPr/>
                    <a:lstStyle/>
                    <a:p>
                      <a:pPr algn="ctr"/>
                      <a:r>
                        <a:rPr lang="es-ES_tradnl" b="0" dirty="0"/>
                        <a:t>0.891</a:t>
                      </a:r>
                    </a:p>
                  </a:txBody>
                  <a:tcPr anchor="ctr">
                    <a:solidFill>
                      <a:schemeClr val="bg1"/>
                    </a:solidFill>
                  </a:tcPr>
                </a:tc>
                <a:tc>
                  <a:txBody>
                    <a:bodyPr/>
                    <a:lstStyle/>
                    <a:p>
                      <a:pPr algn="ctr"/>
                      <a:r>
                        <a:rPr lang="es-ES_tradnl" b="0" dirty="0"/>
                        <a:t>0.905</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276221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nota">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05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829305" cy="5016500"/>
            <a:chOff x="0" y="0"/>
            <a:chExt cx="8829305" cy="5016500"/>
          </a:xfrm>
        </p:grpSpPr>
        <p:graphicFrame>
          <p:nvGraphicFramePr>
            <p:cNvPr id="7" name="Chart 1"/>
            <p:cNvGraphicFramePr/>
            <p:nvPr>
              <p:extLst>
                <p:ext uri="{D42A27DB-BD31-4B8C-83A1-F6EECF244321}">
                  <p14:modId xmlns:p14="http://schemas.microsoft.com/office/powerpoint/2010/main" val="1490267163"/>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2333560" y="2476500"/>
              <a:ext cx="4382227" cy="781050"/>
              <a:chOff x="2333625" y="2476500"/>
              <a:chExt cx="7797234" cy="1907451"/>
            </a:xfrm>
          </p:grpSpPr>
          <p:sp>
            <p:nvSpPr>
              <p:cNvPr id="14" name="Cerrar llave 13"/>
              <p:cNvSpPr/>
              <p:nvPr/>
            </p:nvSpPr>
            <p:spPr>
              <a:xfrm>
                <a:off x="9546668" y="2476500"/>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254497" y="4383950"/>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33625" y="2476500"/>
                <a:ext cx="722863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9491344" y="3246733"/>
                <a:ext cx="639515" cy="388799"/>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65</a:t>
                </a:r>
              </a:p>
            </p:txBody>
          </p:sp>
        </p:grpSp>
        <p:grpSp>
          <p:nvGrpSpPr>
            <p:cNvPr id="9" name="llave_lyc2"/>
            <p:cNvGrpSpPr/>
            <p:nvPr/>
          </p:nvGrpSpPr>
          <p:grpSpPr>
            <a:xfrm>
              <a:off x="4238607" y="2400300"/>
              <a:ext cx="4590698" cy="668656"/>
              <a:chOff x="4238626" y="2400300"/>
              <a:chExt cx="4882792" cy="1906508"/>
            </a:xfrm>
          </p:grpSpPr>
          <p:sp>
            <p:nvSpPr>
              <p:cNvPr id="10" name="Cerrar llave 9"/>
              <p:cNvSpPr/>
              <p:nvPr/>
            </p:nvSpPr>
            <p:spPr>
              <a:xfrm>
                <a:off x="8746653" y="240030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38626" y="4306806"/>
                <a:ext cx="4531962" cy="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94351" y="2400300"/>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769117" y="3035733"/>
                <a:ext cx="352301" cy="326896"/>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56</a:t>
                </a:r>
              </a:p>
            </p:txBody>
          </p:sp>
        </p:grpSp>
      </p:grpSp>
    </p:spTree>
    <p:extLst>
      <p:ext uri="{BB962C8B-B14F-4D97-AF65-F5344CB8AC3E}">
        <p14:creationId xmlns:p14="http://schemas.microsoft.com/office/powerpoint/2010/main" val="2892562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54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830446" cy="5016500"/>
            <a:chOff x="0" y="0"/>
            <a:chExt cx="8830446" cy="5016500"/>
          </a:xfrm>
        </p:grpSpPr>
        <p:graphicFrame>
          <p:nvGraphicFramePr>
            <p:cNvPr id="7" name="Chart 2"/>
            <p:cNvGraphicFramePr/>
            <p:nvPr>
              <p:extLst>
                <p:ext uri="{D42A27DB-BD31-4B8C-83A1-F6EECF244321}">
                  <p14:modId xmlns:p14="http://schemas.microsoft.com/office/powerpoint/2010/main" val="3065239167"/>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2343187" y="2466975"/>
              <a:ext cx="4379901" cy="606420"/>
              <a:chOff x="2343151" y="2466975"/>
              <a:chExt cx="7810358" cy="1907451"/>
            </a:xfrm>
          </p:grpSpPr>
          <p:sp>
            <p:nvSpPr>
              <p:cNvPr id="14" name="Cerrar llave 13"/>
              <p:cNvSpPr/>
              <p:nvPr/>
            </p:nvSpPr>
            <p:spPr>
              <a:xfrm>
                <a:off x="9583608" y="2466975"/>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291437" y="4374425"/>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43151" y="2466975"/>
                <a:ext cx="725604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9513994" y="3047319"/>
                <a:ext cx="639515" cy="479190"/>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50</a:t>
                </a:r>
              </a:p>
            </p:txBody>
          </p:sp>
        </p:grpSp>
        <p:grpSp>
          <p:nvGrpSpPr>
            <p:cNvPr id="9" name="llave_mat2"/>
            <p:cNvGrpSpPr/>
            <p:nvPr/>
          </p:nvGrpSpPr>
          <p:grpSpPr>
            <a:xfrm>
              <a:off x="4238637" y="2276475"/>
              <a:ext cx="4591809" cy="533400"/>
              <a:chOff x="4238626" y="2276475"/>
              <a:chExt cx="4891700" cy="1906511"/>
            </a:xfrm>
          </p:grpSpPr>
          <p:sp>
            <p:nvSpPr>
              <p:cNvPr id="10" name="Cerrar llave 9"/>
              <p:cNvSpPr/>
              <p:nvPr/>
            </p:nvSpPr>
            <p:spPr>
              <a:xfrm>
                <a:off x="8743438" y="2276475"/>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38626" y="4182986"/>
                <a:ext cx="45287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91136" y="2276475"/>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754279" y="2853861"/>
                <a:ext cx="376047" cy="392418"/>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43</a:t>
                </a:r>
              </a:p>
            </p:txBody>
          </p:sp>
        </p:grpSp>
      </p:grpSp>
    </p:spTree>
    <p:extLst>
      <p:ext uri="{BB962C8B-B14F-4D97-AF65-F5344CB8AC3E}">
        <p14:creationId xmlns:p14="http://schemas.microsoft.com/office/powerpoint/2010/main" val="16883748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407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406800" y="1836000"/>
            <a:ext cx="8382000" cy="3937000"/>
            <a:chOff x="0" y="0"/>
            <a:chExt cx="8382000" cy="3937000"/>
          </a:xfrm>
        </p:grpSpPr>
        <p:graphicFrame>
          <p:nvGraphicFramePr>
            <p:cNvPr id="7" name="Chart 1"/>
            <p:cNvGraphicFramePr/>
            <p:nvPr>
              <p:extLst>
                <p:ext uri="{D42A27DB-BD31-4B8C-83A1-F6EECF244321}">
                  <p14:modId xmlns:p14="http://schemas.microsoft.com/office/powerpoint/2010/main" val="511245899"/>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1743074" y="1533523"/>
              <a:ext cx="592097" cy="1152523"/>
              <a:chOff x="1743074" y="1533525"/>
              <a:chExt cx="1944546" cy="1504110"/>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618770" y="914424"/>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a:stCxn id="9" idx="2"/>
              </p:cNvCxnSpPr>
              <p:nvPr/>
            </p:nvCxnSpPr>
            <p:spPr>
              <a:xfrm>
                <a:off x="1743074" y="1983275"/>
                <a:ext cx="0" cy="105436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1993334" y="1533525"/>
                <a:ext cx="1310705"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12.3</a:t>
                </a:r>
              </a:p>
            </p:txBody>
          </p:sp>
        </p:grpSp>
      </p:grpSp>
    </p:spTree>
    <p:extLst>
      <p:ext uri="{BB962C8B-B14F-4D97-AF65-F5344CB8AC3E}">
        <p14:creationId xmlns:p14="http://schemas.microsoft.com/office/powerpoint/2010/main" val="22415685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40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406800" y="1836000"/>
            <a:ext cx="8382000" cy="3937000"/>
            <a:chOff x="0" y="0"/>
            <a:chExt cx="8382000" cy="3937000"/>
          </a:xfrm>
        </p:grpSpPr>
        <p:graphicFrame>
          <p:nvGraphicFramePr>
            <p:cNvPr id="7" name="Chart 2"/>
            <p:cNvGraphicFramePr/>
            <p:nvPr>
              <p:extLst>
                <p:ext uri="{D42A27DB-BD31-4B8C-83A1-F6EECF244321}">
                  <p14:modId xmlns:p14="http://schemas.microsoft.com/office/powerpoint/2010/main" val="765296987"/>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1743075" y="1524000"/>
              <a:ext cx="376923" cy="1152524"/>
              <a:chOff x="1743075" y="1524000"/>
              <a:chExt cx="2092064" cy="1433062"/>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671633" y="895998"/>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1795941" y="1872247"/>
                <a:ext cx="0" cy="1084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1743075" y="1524000"/>
                <a:ext cx="2092064" cy="362909"/>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6.1</a:t>
                </a:r>
              </a:p>
            </p:txBody>
          </p:sp>
        </p:grpSp>
      </p:grpSp>
    </p:spTree>
    <p:extLst>
      <p:ext uri="{BB962C8B-B14F-4D97-AF65-F5344CB8AC3E}">
        <p14:creationId xmlns:p14="http://schemas.microsoft.com/office/powerpoint/2010/main" val="7824392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56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685913" cy="5016500"/>
            <a:chOff x="0" y="0"/>
            <a:chExt cx="8685913" cy="5016500"/>
          </a:xfrm>
        </p:grpSpPr>
        <p:graphicFrame>
          <p:nvGraphicFramePr>
            <p:cNvPr id="7" name="Chart 1"/>
            <p:cNvGraphicFramePr/>
            <p:nvPr>
              <p:extLst>
                <p:ext uri="{D42A27DB-BD31-4B8C-83A1-F6EECF244321}">
                  <p14:modId xmlns:p14="http://schemas.microsoft.com/office/powerpoint/2010/main" val="1221308101"/>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3124195" y="2657475"/>
              <a:ext cx="3093622" cy="342900"/>
              <a:chOff x="3124201" y="2657475"/>
              <a:chExt cx="5214052" cy="1907451"/>
            </a:xfrm>
          </p:grpSpPr>
          <p:sp>
            <p:nvSpPr>
              <p:cNvPr id="14" name="Cerrar llave 13"/>
              <p:cNvSpPr/>
              <p:nvPr/>
            </p:nvSpPr>
            <p:spPr>
              <a:xfrm>
                <a:off x="7776507" y="2657475"/>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24201" y="4564926"/>
                <a:ext cx="469056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492646" y="2657475"/>
                <a:ext cx="2994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7698738" y="2896627"/>
                <a:ext cx="639515" cy="588807"/>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28</a:t>
                </a:r>
              </a:p>
            </p:txBody>
          </p:sp>
        </p:grpSp>
        <p:grpSp>
          <p:nvGrpSpPr>
            <p:cNvPr id="9" name="llave_lyc2"/>
            <p:cNvGrpSpPr/>
            <p:nvPr/>
          </p:nvGrpSpPr>
          <p:grpSpPr>
            <a:xfrm>
              <a:off x="5362560" y="2590800"/>
              <a:ext cx="3323353" cy="420604"/>
              <a:chOff x="5362576" y="2590800"/>
              <a:chExt cx="3344918" cy="1908255"/>
            </a:xfrm>
          </p:grpSpPr>
          <p:sp>
            <p:nvSpPr>
              <p:cNvPr id="10" name="Cerrar llave 9"/>
              <p:cNvSpPr/>
              <p:nvPr/>
            </p:nvSpPr>
            <p:spPr>
              <a:xfrm>
                <a:off x="8344720" y="259080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80068" y="4497308"/>
                <a:ext cx="388587" cy="174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362576" y="2590800"/>
                <a:ext cx="300607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355193" y="2931061"/>
                <a:ext cx="352301" cy="554972"/>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34</a:t>
                </a:r>
              </a:p>
            </p:txBody>
          </p:sp>
        </p:grpSp>
      </p:grpSp>
    </p:spTree>
    <p:extLst>
      <p:ext uri="{BB962C8B-B14F-4D97-AF65-F5344CB8AC3E}">
        <p14:creationId xmlns:p14="http://schemas.microsoft.com/office/powerpoint/2010/main" val="6862248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a:t>
            </a:r>
            <a:r>
              <a:rPr lang="es-ES" sz="900" dirty="0" smtClean="0"/>
              <a:t>diferencia señalada en azul es significativa.</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658109" cy="5016500"/>
            <a:chOff x="0" y="0"/>
            <a:chExt cx="8658109" cy="5016500"/>
          </a:xfrm>
        </p:grpSpPr>
        <p:graphicFrame>
          <p:nvGraphicFramePr>
            <p:cNvPr id="7" name="Chart 2"/>
            <p:cNvGraphicFramePr/>
            <p:nvPr>
              <p:extLst>
                <p:ext uri="{D42A27DB-BD31-4B8C-83A1-F6EECF244321}">
                  <p14:modId xmlns:p14="http://schemas.microsoft.com/office/powerpoint/2010/main" val="3251254621"/>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3162295" y="2560610"/>
              <a:ext cx="3087105" cy="246221"/>
              <a:chOff x="3162300" y="2560610"/>
              <a:chExt cx="5206096" cy="8217927"/>
            </a:xfrm>
          </p:grpSpPr>
          <p:sp>
            <p:nvSpPr>
              <p:cNvPr id="14" name="Cerrar llave 13"/>
              <p:cNvSpPr/>
              <p:nvPr/>
            </p:nvSpPr>
            <p:spPr>
              <a:xfrm>
                <a:off x="7860892" y="5157781"/>
                <a:ext cx="76512" cy="1906506"/>
              </a:xfrm>
              <a:prstGeom prst="rightBrace">
                <a:avLst/>
              </a:prstGeom>
              <a:ln w="12700">
                <a:solidFill>
                  <a:srgbClr val="862A77"/>
                </a:solidFill>
              </a:ln>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62300" y="7065232"/>
                <a:ext cx="4736847" cy="0"/>
              </a:xfrm>
              <a:prstGeom prst="line">
                <a:avLst/>
              </a:prstGeom>
              <a:ln>
                <a:solidFill>
                  <a:srgbClr val="862A77"/>
                </a:solidFill>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76994" y="5157781"/>
                <a:ext cx="299488" cy="0"/>
              </a:xfrm>
              <a:prstGeom prst="line">
                <a:avLst/>
              </a:prstGeom>
              <a:ln>
                <a:solidFill>
                  <a:srgbClr val="862A77"/>
                </a:solidFill>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7728883" y="2560610"/>
                <a:ext cx="639513" cy="8217927"/>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dirty="0">
                    <a:solidFill>
                      <a:srgbClr val="862A77"/>
                    </a:solidFill>
                  </a:rPr>
                  <a:t>5</a:t>
                </a:r>
              </a:p>
            </p:txBody>
          </p:sp>
        </p:grpSp>
        <p:grpSp>
          <p:nvGrpSpPr>
            <p:cNvPr id="9" name="llave_mat2"/>
            <p:cNvGrpSpPr/>
            <p:nvPr/>
          </p:nvGrpSpPr>
          <p:grpSpPr>
            <a:xfrm>
              <a:off x="5372128" y="2485624"/>
              <a:ext cx="3285981" cy="189616"/>
              <a:chOff x="5372101" y="2485624"/>
              <a:chExt cx="3306712" cy="2013417"/>
            </a:xfrm>
          </p:grpSpPr>
          <p:sp>
            <p:nvSpPr>
              <p:cNvPr id="10" name="Cerrar llave 9"/>
              <p:cNvSpPr/>
              <p:nvPr/>
            </p:nvSpPr>
            <p:spPr>
              <a:xfrm>
                <a:off x="8304364" y="2591022"/>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92042" y="4497530"/>
                <a:ext cx="336257" cy="151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372101" y="2591022"/>
                <a:ext cx="295619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326513" y="2485624"/>
                <a:ext cx="352300" cy="852285"/>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16</a:t>
                </a:r>
              </a:p>
            </p:txBody>
          </p:sp>
        </p:grpSp>
      </p:grpSp>
    </p:spTree>
    <p:extLst>
      <p:ext uri="{BB962C8B-B14F-4D97-AF65-F5344CB8AC3E}">
        <p14:creationId xmlns:p14="http://schemas.microsoft.com/office/powerpoint/2010/main" val="37636741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7700" y="396877"/>
            <a:ext cx="7886700" cy="735709"/>
          </a:xfrm>
        </p:spPr>
        <p:txBody>
          <a:bodyPr/>
          <a:lstStyle/>
          <a:p>
            <a:r>
              <a:rPr lang="es-MX" sz="2300" dirty="0">
                <a:solidFill>
                  <a:srgbClr val="6B1C73"/>
                </a:solidFill>
                <a:latin typeface="Tahoma" charset="0"/>
                <a:ea typeface="Tahoma" charset="0"/>
                <a:cs typeface="Tahoma" charset="0"/>
              </a:rPr>
              <a:t>Porcentaje de estudiantes en cada nivel de logro </a:t>
            </a:r>
            <a:r>
              <a:rPr lang="es-MX" sz="2300" dirty="0" smtClean="0">
                <a:solidFill>
                  <a:srgbClr val="6B1C73"/>
                </a:solidFill>
                <a:latin typeface="Tahoma" charset="0"/>
                <a:ea typeface="Tahoma" charset="0"/>
                <a:cs typeface="Tahoma" charset="0"/>
              </a:rPr>
              <a:t>en la </a:t>
            </a:r>
            <a:r>
              <a:rPr lang="es-MX" sz="2300" dirty="0">
                <a:solidFill>
                  <a:srgbClr val="6B1C73"/>
                </a:solidFill>
                <a:latin typeface="Tahoma" charset="0"/>
                <a:ea typeface="Tahoma" charset="0"/>
                <a:cs typeface="Tahoma" charset="0"/>
              </a:rPr>
              <a:t>región educativa del </a:t>
            </a:r>
            <a:r>
              <a:rPr lang="es-MX" sz="2300" dirty="0" smtClean="0">
                <a:solidFill>
                  <a:srgbClr val="6B1C73"/>
                </a:solidFill>
                <a:latin typeface="Tahoma" charset="0"/>
                <a:ea typeface="Tahoma" charset="0"/>
                <a:cs typeface="Tahoma" charset="0"/>
              </a:rPr>
              <a:t>Occidente</a:t>
            </a:r>
            <a:endParaRPr lang="es-MX" sz="2300" dirty="0">
              <a:solidFill>
                <a:srgbClr val="6B1C73"/>
              </a:solidFill>
              <a:latin typeface="Tahoma" charset="0"/>
              <a:ea typeface="Tahoma" charset="0"/>
              <a:cs typeface="Tahoma" charset="0"/>
            </a:endParaRPr>
          </a:p>
        </p:txBody>
      </p:sp>
      <p:sp>
        <p:nvSpPr>
          <p:cNvPr id="5" name="CuadroTexto 4"/>
          <p:cNvSpPr txBox="1"/>
          <p:nvPr/>
        </p:nvSpPr>
        <p:spPr>
          <a:xfrm>
            <a:off x="805378" y="1708603"/>
            <a:ext cx="281262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Lenguaje y Comunicación</a:t>
            </a:r>
          </a:p>
        </p:txBody>
      </p:sp>
      <p:sp>
        <p:nvSpPr>
          <p:cNvPr id="7" name="CuadroTexto 6"/>
          <p:cNvSpPr txBox="1"/>
          <p:nvPr/>
        </p:nvSpPr>
        <p:spPr>
          <a:xfrm>
            <a:off x="5980828" y="1708603"/>
            <a:ext cx="178097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Matemáticas</a:t>
            </a:r>
          </a:p>
        </p:txBody>
      </p:sp>
      <p:sp>
        <p:nvSpPr>
          <p:cNvPr id="15" name="Rectángulo 14"/>
          <p:cNvSpPr/>
          <p:nvPr/>
        </p:nvSpPr>
        <p:spPr>
          <a:xfrm>
            <a:off x="0" y="11280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14" name="Gráfico 13"/>
          <p:cNvGraphicFramePr>
            <a:graphicFrameLocks/>
          </p:cNvGraphicFramePr>
          <p:nvPr>
            <p:extLst>
              <p:ext uri="{D42A27DB-BD31-4B8C-83A1-F6EECF244321}">
                <p14:modId xmlns:p14="http://schemas.microsoft.com/office/powerpoint/2010/main" val="2684307471"/>
              </p:ext>
            </p:extLst>
          </p:nvPr>
        </p:nvGraphicFramePr>
        <p:xfrm>
          <a:off x="0" y="2109600"/>
          <a:ext cx="4500000" cy="39193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Gráfico 15"/>
          <p:cNvGraphicFramePr>
            <a:graphicFrameLocks/>
          </p:cNvGraphicFramePr>
          <p:nvPr>
            <p:extLst>
              <p:ext uri="{D42A27DB-BD31-4B8C-83A1-F6EECF244321}">
                <p14:modId xmlns:p14="http://schemas.microsoft.com/office/powerpoint/2010/main" val="4007989618"/>
              </p:ext>
            </p:extLst>
          </p:nvPr>
        </p:nvGraphicFramePr>
        <p:xfrm>
          <a:off x="4622400" y="2109600"/>
          <a:ext cx="4500000" cy="3938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712752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entidad"/>
          <p:cNvSpPr>
            <a:spLocks noGrp="1"/>
          </p:cNvSpPr>
          <p:nvPr>
            <p:ph type="body" idx="1"/>
          </p:nvPr>
        </p:nvSpPr>
        <p:spPr>
          <a:xfrm>
            <a:off x="1140360" y="3823336"/>
            <a:ext cx="6850800" cy="506791"/>
          </a:xfrm>
        </p:spPr>
        <p:txBody>
          <a:bodyPr/>
          <a:lstStyle/>
          <a:p>
            <a:pPr algn="ctr"/>
            <a:r>
              <a:rPr lang="es-ES_tradnl" smtClean="0"/>
              <a:t>Aguascalientes</a:t>
            </a:r>
            <a:endParaRPr lang="es-ES_tradnl" dirty="0"/>
          </a:p>
        </p:txBody>
      </p:sp>
    </p:spTree>
    <p:extLst>
      <p:ext uri="{BB962C8B-B14F-4D97-AF65-F5344CB8AC3E}">
        <p14:creationId xmlns:p14="http://schemas.microsoft.com/office/powerpoint/2010/main" val="35606819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t>
            </a:r>
            <a:r>
              <a:rPr lang="es-ES_tradnl" sz="2200" dirty="0" smtClean="0">
                <a:solidFill>
                  <a:srgbClr val="6B1C73"/>
                </a:solidFill>
                <a:latin typeface="Tahoma" charset="0"/>
                <a:ea typeface="Tahoma" charset="0"/>
                <a:cs typeface="Tahoma" charset="0"/>
              </a:rPr>
              <a:t>aula</a:t>
            </a:r>
            <a:endParaRPr lang="es-ES_tradnl" sz="2200" dirty="0">
              <a:solidFill>
                <a:srgbClr val="6B1C73"/>
              </a:solidFill>
              <a:latin typeface="Tahoma" charset="0"/>
              <a:ea typeface="Tahoma" charset="0"/>
              <a:cs typeface="Tahoma" charset="0"/>
            </a:endParaRP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9" name="Chart 1"/>
          <p:cNvGraphicFramePr>
            <a:graphicFrameLocks/>
          </p:cNvGraphicFramePr>
          <p:nvPr>
            <p:extLst>
              <p:ext uri="{D42A27DB-BD31-4B8C-83A1-F6EECF244321}">
                <p14:modId xmlns:p14="http://schemas.microsoft.com/office/powerpoint/2010/main" val="2649402748"/>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4036572578"/>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518932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8" name="Chart 1"/>
          <p:cNvGraphicFramePr>
            <a:graphicFrameLocks/>
          </p:cNvGraphicFramePr>
          <p:nvPr>
            <p:extLst>
              <p:ext uri="{D42A27DB-BD31-4B8C-83A1-F6EECF244321}">
                <p14:modId xmlns:p14="http://schemas.microsoft.com/office/powerpoint/2010/main" val="2516320613"/>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1480199864"/>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33117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0530" y="319732"/>
            <a:ext cx="7886700" cy="942465"/>
          </a:xfrm>
        </p:spPr>
        <p:txBody>
          <a:bodyPr/>
          <a:lstStyle/>
          <a:p>
            <a:r>
              <a:rPr lang="es-ES_tradnl" dirty="0">
                <a:latin typeface="Tahoma" charset="0"/>
                <a:ea typeface="Tahoma" charset="0"/>
                <a:cs typeface="Tahoma" charset="0"/>
              </a:rPr>
              <a:t>Aplicación</a:t>
            </a:r>
          </a:p>
        </p:txBody>
      </p:sp>
      <p:sp>
        <p:nvSpPr>
          <p:cNvPr id="3" name="Marcador de contenido 2"/>
          <p:cNvSpPr>
            <a:spLocks noGrp="1"/>
          </p:cNvSpPr>
          <p:nvPr>
            <p:ph idx="1"/>
          </p:nvPr>
        </p:nvSpPr>
        <p:spPr>
          <a:xfrm>
            <a:off x="628650" y="1644816"/>
            <a:ext cx="7886700" cy="4541664"/>
          </a:xfrm>
        </p:spPr>
        <p:txBody>
          <a:bodyPr>
            <a:normAutofit/>
          </a:bodyPr>
          <a:lstStyle/>
          <a:p>
            <a:r>
              <a:rPr lang="es-MX" dirty="0"/>
              <a:t>El 12 y 13 de junio de 2018 los estudiantes respondieron las pruebas de Lenguaje y Comunicación y de Matemáticas.</a:t>
            </a:r>
          </a:p>
          <a:p>
            <a:r>
              <a:rPr lang="es-MX" dirty="0"/>
              <a:t>El INEE aplica la prueba Planea a una muestra de estudiantes que permite dar resultados a nivel nacional, regional, entidad federativa y tipo de escuela (generales públicas, indígenas, comunitarias y privadas).</a:t>
            </a:r>
          </a:p>
          <a:p>
            <a:r>
              <a:rPr lang="es-MX" dirty="0"/>
              <a:t>La SEP se encarga de aplicar una versión más breve de esta prueba al resto de las primarias con el fin de proporcionar resultados escuela por escuela.</a:t>
            </a:r>
          </a:p>
        </p:txBody>
      </p:sp>
      <p:sp>
        <p:nvSpPr>
          <p:cNvPr id="4" name="Rectángulo 3"/>
          <p:cNvSpPr/>
          <p:nvPr/>
        </p:nvSpPr>
        <p:spPr>
          <a:xfrm>
            <a:off x="0" y="816669"/>
            <a:ext cx="25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2998853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a:t>
            </a:r>
            <a:r>
              <a:rPr lang="es-ES_tradnl" sz="2300" dirty="0" smtClean="0">
                <a:solidFill>
                  <a:srgbClr val="6B1C73"/>
                </a:solidFill>
                <a:latin typeface="Tahoma" charset="0"/>
                <a:ea typeface="Tahoma" charset="0"/>
                <a:cs typeface="Tahoma" charset="0"/>
              </a:rPr>
              <a:t>escolares</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10" name="Chart 1"/>
          <p:cNvGraphicFramePr>
            <a:graphicFrameLocks/>
          </p:cNvGraphicFramePr>
          <p:nvPr>
            <p:extLst>
              <p:ext uri="{D42A27DB-BD31-4B8C-83A1-F6EECF244321}">
                <p14:modId xmlns:p14="http://schemas.microsoft.com/office/powerpoint/2010/main" val="498921772"/>
              </p:ext>
            </p:extLst>
          </p:nvPr>
        </p:nvGraphicFramePr>
        <p:xfrm>
          <a:off x="-10800" y="18720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189540883"/>
              </p:ext>
            </p:extLst>
          </p:nvPr>
        </p:nvGraphicFramePr>
        <p:xfrm>
          <a:off x="4176001" y="18720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97436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369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4191557016"/>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13827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356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7" name="Chart 2"/>
          <p:cNvGraphicFramePr>
            <a:graphicFrameLocks/>
          </p:cNvGraphicFramePr>
          <p:nvPr>
            <p:extLst>
              <p:ext uri="{D42A27DB-BD31-4B8C-83A1-F6EECF244321}">
                <p14:modId xmlns:p14="http://schemas.microsoft.com/office/powerpoint/2010/main" val="3624092471"/>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59955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43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1715239874"/>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17094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1023315175"/>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65573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b="11389"/>
          <a:stretch/>
        </p:blipFill>
        <p:spPr>
          <a:xfrm>
            <a:off x="5333" y="3175"/>
            <a:ext cx="9146034" cy="6010275"/>
          </a:xfrm>
          <a:prstGeom prst="rect">
            <a:avLst/>
          </a:prstGeom>
        </p:spPr>
      </p:pic>
    </p:spTree>
    <p:extLst>
      <p:ext uri="{BB962C8B-B14F-4D97-AF65-F5344CB8AC3E}">
        <p14:creationId xmlns:p14="http://schemas.microsoft.com/office/powerpoint/2010/main" val="31759236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417888" y="2588006"/>
            <a:ext cx="2311400" cy="1006094"/>
          </a:xfrm>
        </p:spPr>
        <p:txBody>
          <a:bodyPr/>
          <a:lstStyle/>
          <a:p>
            <a:pPr algn="ctr"/>
            <a:r>
              <a:rPr lang="x-none" sz="4400" b="0" dirty="0">
                <a:latin typeface="Tahoma" charset="0"/>
                <a:ea typeface="Tahoma" charset="0"/>
                <a:cs typeface="Tahoma" charset="0"/>
              </a:rPr>
              <a:t>Anexo</a:t>
            </a:r>
            <a:r>
              <a:rPr lang="es-MX" sz="4400" b="0" dirty="0">
                <a:latin typeface="Tahoma" charset="0"/>
                <a:ea typeface="Tahoma" charset="0"/>
                <a:cs typeface="Tahoma" charset="0"/>
              </a:rPr>
              <a:t> 1</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1092430"/>
          </a:xfrm>
        </p:spPr>
        <p:txBody>
          <a:bodyPr/>
          <a:lstStyle/>
          <a:p>
            <a:pPr algn="ctr"/>
            <a:r>
              <a:rPr lang="es-ES" dirty="0"/>
              <a:t>Descriptores de los niveles de logro </a:t>
            </a:r>
            <a:br>
              <a:rPr lang="es-ES" dirty="0"/>
            </a:br>
            <a:r>
              <a:rPr lang="es-ES" dirty="0"/>
              <a:t>Lenguaje y Comunicación y Matemáticas</a:t>
            </a:r>
            <a:endParaRPr lang="x-none" dirty="0"/>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41300558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4770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11"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08008" y="1161607"/>
          <a:ext cx="8595361" cy="5431315"/>
        </p:xfrm>
        <a:graphic>
          <a:graphicData uri="http://schemas.openxmlformats.org/drawingml/2006/table">
            <a:tbl>
              <a:tblPr firstRow="1" firstCol="1" bandRow="1">
                <a:tableStyleId>{0505E3EF-67EA-436B-97B2-0124C06EBD24}</a:tableStyleId>
              </a:tblPr>
              <a:tblGrid>
                <a:gridCol w="1880314">
                  <a:extLst>
                    <a:ext uri="{9D8B030D-6E8A-4147-A177-3AD203B41FA5}">
                      <a16:colId xmlns:a16="http://schemas.microsoft.com/office/drawing/2014/main" val="20000"/>
                    </a:ext>
                  </a:extLst>
                </a:gridCol>
                <a:gridCol w="1890423">
                  <a:extLst>
                    <a:ext uri="{9D8B030D-6E8A-4147-A177-3AD203B41FA5}">
                      <a16:colId xmlns:a16="http://schemas.microsoft.com/office/drawing/2014/main" val="20001"/>
                    </a:ext>
                  </a:extLst>
                </a:gridCol>
                <a:gridCol w="2168648">
                  <a:extLst>
                    <a:ext uri="{9D8B030D-6E8A-4147-A177-3AD203B41FA5}">
                      <a16:colId xmlns:a16="http://schemas.microsoft.com/office/drawing/2014/main" val="20002"/>
                    </a:ext>
                  </a:extLst>
                </a:gridCol>
                <a:gridCol w="2655976">
                  <a:extLst>
                    <a:ext uri="{9D8B030D-6E8A-4147-A177-3AD203B41FA5}">
                      <a16:colId xmlns:a16="http://schemas.microsoft.com/office/drawing/2014/main" val="20003"/>
                    </a:ext>
                  </a:extLst>
                </a:gridCol>
              </a:tblGrid>
              <a:tr h="29598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Extracción </a:t>
                      </a:r>
                      <a:r>
                        <a:rPr lang="es-MX" sz="2000" dirty="0">
                          <a:solidFill>
                            <a:srgbClr val="6B1C73"/>
                          </a:solidFill>
                          <a:effectLst/>
                        </a:rPr>
                        <a:t>de información y </a:t>
                      </a:r>
                      <a:r>
                        <a:rPr lang="es-MX" sz="2000" dirty="0" smtClean="0">
                          <a:solidFill>
                            <a:srgbClr val="6B1C73"/>
                          </a:solidFill>
                          <a:effectLst/>
                        </a:rPr>
                        <a:t>comprensión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1251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0663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233890642"/>
                  </a:ext>
                </a:extLst>
              </a:tr>
              <a:tr h="1881619">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puntual y explícita de un fragmento del texto relacionando, de manera literal, la pregunta con el contenido en textos narrativos literarios breves (cuento o diario). </a:t>
                      </a:r>
                      <a:endParaRPr lang="es-MX" sz="1200" b="0" i="0" u="none" strike="noStrike" dirty="0" smtClean="0">
                        <a:solidFill>
                          <a:srgbClr val="000000"/>
                        </a:solidFill>
                        <a:effectLst/>
                        <a:latin typeface="Calibri" panose="020F0502020204030204" pitchFamily="34" charset="0"/>
                      </a:endParaRPr>
                    </a:p>
                    <a:p>
                      <a:pPr algn="l" fontAlgn="t"/>
                      <a:endParaRPr lang="es-MX" sz="1200" b="0" i="0" u="none" strike="noStrike" dirty="0" smtClean="0">
                        <a:solidFill>
                          <a:srgbClr val="000000"/>
                        </a:solidFill>
                        <a:effectLst/>
                        <a:latin typeface="Calibri" panose="020F0502020204030204" pitchFamily="34" charset="0"/>
                      </a:endParaRPr>
                    </a:p>
                    <a:p>
                      <a:pPr algn="l" fontAlgn="t"/>
                      <a:r>
                        <a:rPr lang="es-MX" sz="1200" b="0" i="0" u="none" strike="noStrike" dirty="0" smtClean="0">
                          <a:solidFill>
                            <a:srgbClr val="000000"/>
                          </a:solidFill>
                          <a:effectLst/>
                          <a:latin typeface="Calibri" panose="020F0502020204030204" pitchFamily="34" charset="0"/>
                        </a:rPr>
                        <a:t/>
                      </a:r>
                      <a:br>
                        <a:rPr lang="es-MX" sz="1200" b="0" i="0" u="none" strike="noStrike" dirty="0" smtClean="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explícita de un fragmento  del texto relacionando, mediante sinónimos, la pregunta con el contenido en textos narrativos (literarios e informativos) y expositivos, tanto continuos como discontinuos. </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la pregunta con el contenido  en textos narrativos (literarios e informativos),  expositivos y argumentativos, tanto continuos como discontinuos.</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e inferencias, la pregunta con el contenido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10003"/>
                  </a:ext>
                </a:extLst>
              </a:tr>
              <a:tr h="264905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MX" sz="1200" b="0" i="0" u="none" strike="noStrike" dirty="0" smtClean="0">
                          <a:solidFill>
                            <a:srgbClr val="000000"/>
                          </a:solidFill>
                          <a:effectLst/>
                          <a:latin typeface="Calibri" panose="020F0502020204030204" pitchFamily="34" charset="0"/>
                        </a:rPr>
                        <a:t>Comprender el contenido global y el propósito de un texto informativo discontinuo (croquis o anuncio ) con apoyo de imágenes familiares.</a:t>
                      </a: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C</a:t>
                      </a:r>
                      <a:r>
                        <a:rPr lang="es-MX" sz="1200" b="0" i="0" u="none" strike="noStrike" dirty="0" smtClean="0">
                          <a:solidFill>
                            <a:srgbClr val="000000"/>
                          </a:solidFill>
                          <a:effectLst/>
                          <a:latin typeface="Calibri" panose="020F0502020204030204" pitchFamily="34" charset="0"/>
                        </a:rPr>
                        <a:t>omprender </a:t>
                      </a:r>
                      <a:r>
                        <a:rPr lang="es-MX" sz="1200" b="0" i="0" u="none" strike="noStrike" dirty="0">
                          <a:solidFill>
                            <a:srgbClr val="000000"/>
                          </a:solidFill>
                          <a:effectLst/>
                          <a:latin typeface="Calibri" panose="020F0502020204030204" pitchFamily="34" charset="0"/>
                        </a:rPr>
                        <a:t>el contenido y el propósito de una unidad semántica mayor a la oración (párrafo) en textos narrativos (literarios e informativos) y expositivos, tanto continuos como discontinuos.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Comprender </a:t>
                      </a:r>
                      <a:r>
                        <a:rPr lang="es-MX" sz="1200" b="0" i="0" u="none" strike="noStrike" dirty="0">
                          <a:solidFill>
                            <a:srgbClr val="000000"/>
                          </a:solidFill>
                          <a:effectLst/>
                          <a:latin typeface="Calibri" panose="020F0502020204030204" pitchFamily="34" charset="0"/>
                        </a:rPr>
                        <a:t>el contenido global y específico, así como el propósito textual a partir de la integración de información presente en varias unidades semánticas mayores a la oración (varios párrafos o un texto completo) en textos narrativos (literarios e informativos),  expositivos y argumentativos, tanto continuos como discontinuos.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Demostrar</a:t>
                      </a:r>
                      <a:r>
                        <a:rPr lang="es-MX" sz="1200" b="0" i="0" u="none" strike="noStrike" dirty="0">
                          <a:solidFill>
                            <a:srgbClr val="000000"/>
                          </a:solidFill>
                          <a:effectLst/>
                          <a:latin typeface="Calibri" panose="020F0502020204030204" pitchFamily="34" charset="0"/>
                        </a:rPr>
                        <a:t>, mediante representaciones gráficas (mapa conceptual), la comprensión del contenido global y específico, así como el propósito textual a partir de la jerarquización y la integración de  información presente en varias unidades semánticas mayores a la oración (varios párrafos o un texto completo)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808263575"/>
                  </a:ext>
                </a:extLst>
              </a:tr>
            </a:tbl>
          </a:graphicData>
        </a:graphic>
      </p:graphicFrame>
    </p:spTree>
    <p:extLst>
      <p:ext uri="{BB962C8B-B14F-4D97-AF65-F5344CB8AC3E}">
        <p14:creationId xmlns:p14="http://schemas.microsoft.com/office/powerpoint/2010/main" val="36553981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3339" y="396765"/>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Lenguaje </a:t>
            </a:r>
            <a:r>
              <a:rPr lang="es-ES_tradnl" sz="2300" dirty="0">
                <a:latin typeface="Tahoma" charset="0"/>
                <a:ea typeface="Tahoma" charset="0"/>
                <a:cs typeface="Tahoma" charset="0"/>
              </a:rPr>
              <a:t>y Comunicación</a:t>
            </a:r>
          </a:p>
        </p:txBody>
      </p:sp>
      <p:sp>
        <p:nvSpPr>
          <p:cNvPr id="6" name="Subtítulo 4"/>
          <p:cNvSpPr>
            <a:spLocks noGrp="1"/>
          </p:cNvSpPr>
          <p:nvPr>
            <p:ph type="subTitle" idx="1"/>
          </p:nvPr>
        </p:nvSpPr>
        <p:spPr>
          <a:xfrm>
            <a:off x="654052" y="673109"/>
            <a:ext cx="7886700" cy="1047246"/>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8260" y="1196732"/>
          <a:ext cx="8556858" cy="5437384"/>
        </p:xfrm>
        <a:graphic>
          <a:graphicData uri="http://schemas.openxmlformats.org/drawingml/2006/table">
            <a:tbl>
              <a:tblPr firstRow="1" firstCol="1" bandRow="1">
                <a:tableStyleId>{0505E3EF-67EA-436B-97B2-0124C06EBD24}</a:tableStyleId>
              </a:tblPr>
              <a:tblGrid>
                <a:gridCol w="1871891">
                  <a:extLst>
                    <a:ext uri="{9D8B030D-6E8A-4147-A177-3AD203B41FA5}">
                      <a16:colId xmlns:a16="http://schemas.microsoft.com/office/drawing/2014/main" val="20000"/>
                    </a:ext>
                  </a:extLst>
                </a:gridCol>
                <a:gridCol w="2132402">
                  <a:extLst>
                    <a:ext uri="{9D8B030D-6E8A-4147-A177-3AD203B41FA5}">
                      <a16:colId xmlns:a16="http://schemas.microsoft.com/office/drawing/2014/main" val="20001"/>
                    </a:ext>
                  </a:extLst>
                </a:gridCol>
                <a:gridCol w="2245450">
                  <a:extLst>
                    <a:ext uri="{9D8B030D-6E8A-4147-A177-3AD203B41FA5}">
                      <a16:colId xmlns:a16="http://schemas.microsoft.com/office/drawing/2014/main" val="20002"/>
                    </a:ext>
                  </a:extLst>
                </a:gridCol>
                <a:gridCol w="2307115">
                  <a:extLst>
                    <a:ext uri="{9D8B030D-6E8A-4147-A177-3AD203B41FA5}">
                      <a16:colId xmlns:a16="http://schemas.microsoft.com/office/drawing/2014/main" val="20003"/>
                    </a:ext>
                  </a:extLst>
                </a:gridCol>
              </a:tblGrid>
              <a:tr h="29148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Desarrollo de una </a:t>
                      </a:r>
                      <a:r>
                        <a:rPr lang="es-MX" sz="2000" dirty="0" smtClean="0">
                          <a:solidFill>
                            <a:srgbClr val="6B1C73"/>
                          </a:solidFill>
                          <a:effectLst/>
                          <a:latin typeface="Calibri" panose="020F0502020204030204" pitchFamily="34" charset="0"/>
                        </a:rPr>
                        <a:t>interpretación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4064">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9952">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741409082"/>
                  </a:ext>
                </a:extLst>
              </a:tr>
              <a:tr h="1890386">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características físicas y psicológicas (emociones, pensamientos, deseos, creencias) de personajes a partir de información recurrente que aparece en textos narrativos literarios.</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e inferir características físicas y psicológicas (emociones, pensamientos, deseos, creencias) de personajes y autores a partir de relacionar información explícita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inferir e interpretar características físicas y psicológicas (opiniones, emociones, pensamientos, deseos, creencias) de personajes y autores relacionando información explícita e implícita y vinculándola con expresiones de lenguaje figurado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3"/>
                  </a:ext>
                </a:extLst>
              </a:tr>
              <a:tr h="137725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nferir </a:t>
                      </a:r>
                      <a:r>
                        <a:rPr lang="es-MX" sz="1200" b="0" i="0" u="none" strike="noStrike" dirty="0">
                          <a:solidFill>
                            <a:srgbClr val="000000"/>
                          </a:solidFill>
                          <a:effectLst/>
                          <a:latin typeface="Calibri" panose="020F0502020204030204" pitchFamily="34" charset="0"/>
                        </a:rPr>
                        <a:t>información que complementa el contenido de un fragmento a partir de aspectos explícitos y reiterativos en un texto literario.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a partir de vincular información explícita en textos narrativos (literarios e informativos).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y  comparación-contraste a partir de relacionar información explícita e implícita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 interpretar relaciones de causa-consecuencia, comparación-contraste, tesis-argumento y secuencia temporal a partir de vincular información explícita e implícita en textos narrativos (literarios e informativos), textos expositivos y argumentativos. </a:t>
                      </a:r>
                    </a:p>
                  </a:txBody>
                  <a:tcPr marL="9525" marR="9525" marT="9525" marB="0">
                    <a:solidFill>
                      <a:schemeClr val="bg1"/>
                    </a:solidFill>
                  </a:tcPr>
                </a:tc>
                <a:extLst>
                  <a:ext uri="{0D108BD9-81ED-4DB2-BD59-A6C34878D82A}">
                    <a16:rowId xmlns:a16="http://schemas.microsoft.com/office/drawing/2014/main" val="2204263730"/>
                  </a:ext>
                </a:extLst>
              </a:tr>
              <a:tr h="1196790">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a partir de la comprensión de un fragmento de un texto narrativo (literario e informativo).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o frase a partir de la comprensión global de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palabras polisémicas o frases a partir de la comprensión global de textos narrativos (literarios e informativos) y textos expositivos.</a:t>
                      </a:r>
                    </a:p>
                  </a:txBody>
                  <a:tcPr marL="9525" marR="9525" marT="9525" marB="0">
                    <a:solidFill>
                      <a:schemeClr val="bg1"/>
                    </a:solidFill>
                  </a:tcPr>
                </a:tc>
                <a:tc>
                  <a:txBody>
                    <a:bodyPr/>
                    <a:lstStyle/>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392872398"/>
                  </a:ext>
                </a:extLst>
              </a:tr>
            </a:tbl>
          </a:graphicData>
        </a:graphic>
      </p:graphicFrame>
    </p:spTree>
    <p:extLst>
      <p:ext uri="{BB962C8B-B14F-4D97-AF65-F5344CB8AC3E}">
        <p14:creationId xmlns:p14="http://schemas.microsoft.com/office/powerpoint/2010/main" val="41876813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76326"/>
            <a:ext cx="7886700" cy="786812"/>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0007" y="1287662"/>
          <a:ext cx="8574786" cy="2646877"/>
        </p:xfrm>
        <a:graphic>
          <a:graphicData uri="http://schemas.openxmlformats.org/drawingml/2006/table">
            <a:tbl>
              <a:tblPr firstRow="1" firstCol="1" bandRow="1">
                <a:tableStyleId>{0505E3EF-67EA-436B-97B2-0124C06EBD24}</a:tableStyleId>
              </a:tblPr>
              <a:tblGrid>
                <a:gridCol w="1755234">
                  <a:extLst>
                    <a:ext uri="{9D8B030D-6E8A-4147-A177-3AD203B41FA5}">
                      <a16:colId xmlns:a16="http://schemas.microsoft.com/office/drawing/2014/main" val="20000"/>
                    </a:ext>
                  </a:extLst>
                </a:gridCol>
                <a:gridCol w="1931443">
                  <a:extLst>
                    <a:ext uri="{9D8B030D-6E8A-4147-A177-3AD203B41FA5}">
                      <a16:colId xmlns:a16="http://schemas.microsoft.com/office/drawing/2014/main" val="20001"/>
                    </a:ext>
                  </a:extLst>
                </a:gridCol>
                <a:gridCol w="2455096">
                  <a:extLst>
                    <a:ext uri="{9D8B030D-6E8A-4147-A177-3AD203B41FA5}">
                      <a16:colId xmlns:a16="http://schemas.microsoft.com/office/drawing/2014/main" val="20002"/>
                    </a:ext>
                  </a:extLst>
                </a:gridCol>
                <a:gridCol w="2433013">
                  <a:extLst>
                    <a:ext uri="{9D8B030D-6E8A-4147-A177-3AD203B41FA5}">
                      <a16:colId xmlns:a16="http://schemas.microsoft.com/office/drawing/2014/main" val="20003"/>
                    </a:ext>
                  </a:extLst>
                </a:gridCol>
              </a:tblGrid>
              <a:tr h="293891">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mn-ea"/>
                          <a:cs typeface="+mn-cs"/>
                        </a:rPr>
                        <a:t>Análisis de la estructura textual</a:t>
                      </a: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56153">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83471">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425500573"/>
                  </a:ext>
                </a:extLst>
              </a:tr>
              <a:tr h="1900053">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elementos básicos de la estructura de textos informativos (título, subtítulo y autor); así como también distinguir la fantasía de la realidad en textos narrativos literarios.</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elementos estructurales de un texto y considerarlos como pistas útiles para diferenciar textos narrativos (literarios e informativos) y textos expositivos,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Reconocer </a:t>
                      </a:r>
                      <a:r>
                        <a:rPr lang="es-MX" sz="1200" b="0" i="0" u="none" strike="noStrike" dirty="0">
                          <a:solidFill>
                            <a:srgbClr val="000000"/>
                          </a:solidFill>
                          <a:effectLst/>
                          <a:latin typeface="Calibri" panose="020F0502020204030204" pitchFamily="34" charset="0"/>
                        </a:rPr>
                        <a:t>elementos de la estructura de un texto y relacionar la forma en que se organiza la información para cumplir un propósito específico en textos narrativos (literarios e informativos), textos expositivos y argumentativos,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elementos de la estructura de un texto, así como su organización discursiva en textos narrativos (literarios e informativos), textos expositivos y argumentativos, tanto continuos como discontinuos. </a:t>
                      </a:r>
                    </a:p>
                  </a:txBody>
                  <a:tcPr marL="9525" marR="9525" marT="9525"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53720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Tasa de participación</a:t>
            </a:r>
          </a:p>
        </p:txBody>
      </p:sp>
      <p:graphicFrame>
        <p:nvGraphicFramePr>
          <p:cNvPr id="9" name="Marcador de contenido 8"/>
          <p:cNvGraphicFramePr>
            <a:graphicFrameLocks noGrp="1"/>
          </p:cNvGraphicFramePr>
          <p:nvPr>
            <p:ph sz="half" idx="1"/>
            <p:extLst>
              <p:ext uri="{D42A27DB-BD31-4B8C-83A1-F6EECF244321}">
                <p14:modId xmlns:p14="http://schemas.microsoft.com/office/powerpoint/2010/main" val="2288018679"/>
              </p:ext>
            </p:extLst>
          </p:nvPr>
        </p:nvGraphicFramePr>
        <p:xfrm>
          <a:off x="269119" y="3985887"/>
          <a:ext cx="3305569" cy="2001520"/>
        </p:xfrm>
        <a:graphic>
          <a:graphicData uri="http://schemas.openxmlformats.org/drawingml/2006/table">
            <a:tbl>
              <a:tblPr firstRow="1" bandRow="1">
                <a:tableStyleId>{0505E3EF-67EA-436B-97B2-0124C06EBD24}</a:tableStyleId>
              </a:tblPr>
              <a:tblGrid>
                <a:gridCol w="1289331">
                  <a:extLst>
                    <a:ext uri="{9D8B030D-6E8A-4147-A177-3AD203B41FA5}">
                      <a16:colId xmlns:a16="http://schemas.microsoft.com/office/drawing/2014/main" val="20000"/>
                    </a:ext>
                  </a:extLst>
                </a:gridCol>
                <a:gridCol w="1000420">
                  <a:extLst>
                    <a:ext uri="{9D8B030D-6E8A-4147-A177-3AD203B41FA5}">
                      <a16:colId xmlns:a16="http://schemas.microsoft.com/office/drawing/2014/main" val="20001"/>
                    </a:ext>
                  </a:extLst>
                </a:gridCol>
                <a:gridCol w="1015818">
                  <a:extLst>
                    <a:ext uri="{9D8B030D-6E8A-4147-A177-3AD203B41FA5}">
                      <a16:colId xmlns:a16="http://schemas.microsoft.com/office/drawing/2014/main" val="20002"/>
                    </a:ext>
                  </a:extLst>
                </a:gridCol>
              </a:tblGrid>
              <a:tr h="370840">
                <a:tc rowSpan="2">
                  <a:txBody>
                    <a:bodyPr/>
                    <a:lstStyle/>
                    <a:p>
                      <a:pPr algn="ctr"/>
                      <a:r>
                        <a:rPr lang="es-ES_tradnl" sz="1600" b="1" dirty="0">
                          <a:solidFill>
                            <a:schemeClr val="bg1"/>
                          </a:solidFill>
                        </a:rPr>
                        <a:t>Tasa de participación</a:t>
                      </a:r>
                    </a:p>
                  </a:txBody>
                  <a:tcPr anchor="ctr">
                    <a:solidFill>
                      <a:srgbClr val="CC0671"/>
                    </a:solidFill>
                  </a:tcPr>
                </a:tc>
                <a:tc>
                  <a:txBody>
                    <a:bodyPr/>
                    <a:lstStyle/>
                    <a:p>
                      <a:pPr algn="ctr"/>
                      <a:r>
                        <a:rPr lang="es-ES_tradnl" b="1" dirty="0">
                          <a:solidFill>
                            <a:schemeClr val="bg1"/>
                          </a:solidFill>
                        </a:rPr>
                        <a:t>2015</a:t>
                      </a:r>
                    </a:p>
                  </a:txBody>
                  <a:tcPr anchor="ctr">
                    <a:solidFill>
                      <a:srgbClr val="CC0671"/>
                    </a:solidFill>
                  </a:tcPr>
                </a:tc>
                <a:tc>
                  <a:txBody>
                    <a:bodyPr/>
                    <a:lstStyle/>
                    <a:p>
                      <a:pPr algn="ctr"/>
                      <a:r>
                        <a:rPr lang="es-ES_tradnl" b="1" dirty="0">
                          <a:solidFill>
                            <a:schemeClr val="bg1"/>
                          </a:solidFill>
                        </a:rPr>
                        <a:t>2018</a:t>
                      </a:r>
                    </a:p>
                  </a:txBody>
                  <a:tcPr anchor="ctr">
                    <a:solidFill>
                      <a:srgbClr val="CC0671"/>
                    </a:solidFill>
                  </a:tcPr>
                </a:tc>
                <a:extLst>
                  <a:ext uri="{0D108BD9-81ED-4DB2-BD59-A6C34878D82A}">
                    <a16:rowId xmlns:a16="http://schemas.microsoft.com/office/drawing/2014/main" val="10000"/>
                  </a:ext>
                </a:extLst>
              </a:tr>
              <a:tr h="370840">
                <a:tc vMerge="1">
                  <a:txBody>
                    <a:bodyPr/>
                    <a:lstStyle/>
                    <a:p>
                      <a:endParaRPr lang="es-ES_tradnl" dirty="0"/>
                    </a:p>
                  </a:txBody>
                  <a:tcPr/>
                </a:tc>
                <a:tc>
                  <a:txBody>
                    <a:bodyPr/>
                    <a:lstStyle/>
                    <a:p>
                      <a:pPr algn="ctr"/>
                      <a:r>
                        <a:rPr lang="es-ES_tradnl" sz="1400" dirty="0"/>
                        <a:t>Alumnos (%)</a:t>
                      </a:r>
                    </a:p>
                  </a:txBody>
                  <a:tcPr anchor="ctr">
                    <a:solidFill>
                      <a:srgbClr val="CC0671">
                        <a:alpha val="14000"/>
                      </a:srgbClr>
                    </a:solidFill>
                  </a:tcPr>
                </a:tc>
                <a:tc>
                  <a:txBody>
                    <a:bodyPr/>
                    <a:lstStyle/>
                    <a:p>
                      <a:pPr algn="ctr"/>
                      <a:r>
                        <a:rPr lang="es-ES_tradnl" sz="1400" dirty="0"/>
                        <a:t>Alumnos</a:t>
                      </a:r>
                      <a:r>
                        <a:rPr lang="es-ES_tradnl" sz="1400" baseline="0" dirty="0"/>
                        <a:t> (%)</a:t>
                      </a:r>
                      <a:endParaRPr lang="es-ES_tradnl" sz="1400" dirty="0"/>
                    </a:p>
                  </a:txBody>
                  <a:tcPr anchor="ctr">
                    <a:solidFill>
                      <a:srgbClr val="CC0671">
                        <a:alpha val="14000"/>
                      </a:srgbClr>
                    </a:solidFill>
                  </a:tcPr>
                </a:tc>
                <a:extLst>
                  <a:ext uri="{0D108BD9-81ED-4DB2-BD59-A6C34878D82A}">
                    <a16:rowId xmlns:a16="http://schemas.microsoft.com/office/drawing/2014/main" val="10001"/>
                  </a:ext>
                </a:extLst>
              </a:tr>
              <a:tr h="370840">
                <a:tc>
                  <a:txBody>
                    <a:bodyPr/>
                    <a:lstStyle/>
                    <a:p>
                      <a:r>
                        <a:rPr lang="es-ES_tradnl" dirty="0">
                          <a:solidFill>
                            <a:schemeClr val="tx1"/>
                          </a:solidFill>
                        </a:rPr>
                        <a:t>Chiapas</a:t>
                      </a:r>
                    </a:p>
                  </a:txBody>
                  <a:tcPr anchor="ctr"/>
                </a:tc>
                <a:tc>
                  <a:txBody>
                    <a:bodyPr/>
                    <a:lstStyle/>
                    <a:p>
                      <a:pPr algn="ctr"/>
                      <a:r>
                        <a:rPr lang="es-ES_tradnl" dirty="0"/>
                        <a:t>30</a:t>
                      </a:r>
                    </a:p>
                  </a:txBody>
                  <a:tcPr anchor="ctr"/>
                </a:tc>
                <a:tc>
                  <a:txBody>
                    <a:bodyPr/>
                    <a:lstStyle/>
                    <a:p>
                      <a:pPr algn="ctr"/>
                      <a:r>
                        <a:rPr lang="es-ES_tradnl" dirty="0"/>
                        <a:t>15</a:t>
                      </a:r>
                    </a:p>
                  </a:txBody>
                  <a:tcPr anchor="ctr"/>
                </a:tc>
                <a:extLst>
                  <a:ext uri="{0D108BD9-81ED-4DB2-BD59-A6C34878D82A}">
                    <a16:rowId xmlns:a16="http://schemas.microsoft.com/office/drawing/2014/main" val="10002"/>
                  </a:ext>
                </a:extLst>
              </a:tr>
              <a:tr h="370840">
                <a:tc>
                  <a:txBody>
                    <a:bodyPr/>
                    <a:lstStyle/>
                    <a:p>
                      <a:r>
                        <a:rPr lang="es-ES_tradnl" dirty="0">
                          <a:solidFill>
                            <a:schemeClr val="tx1"/>
                          </a:solidFill>
                        </a:rPr>
                        <a:t>Michoacán</a:t>
                      </a:r>
                    </a:p>
                  </a:txBody>
                  <a:tcPr anchor="ctr"/>
                </a:tc>
                <a:tc>
                  <a:txBody>
                    <a:bodyPr/>
                    <a:lstStyle/>
                    <a:p>
                      <a:pPr algn="ctr"/>
                      <a:r>
                        <a:rPr lang="es-ES_tradnl" dirty="0"/>
                        <a:t>25</a:t>
                      </a:r>
                    </a:p>
                  </a:txBody>
                  <a:tcPr anchor="ctr"/>
                </a:tc>
                <a:tc>
                  <a:txBody>
                    <a:bodyPr/>
                    <a:lstStyle/>
                    <a:p>
                      <a:pPr algn="ctr"/>
                      <a:r>
                        <a:rPr lang="es-ES_tradnl" dirty="0"/>
                        <a:t>27</a:t>
                      </a:r>
                    </a:p>
                  </a:txBody>
                  <a:tcPr anchor="ctr"/>
                </a:tc>
                <a:extLst>
                  <a:ext uri="{0D108BD9-81ED-4DB2-BD59-A6C34878D82A}">
                    <a16:rowId xmlns:a16="http://schemas.microsoft.com/office/drawing/2014/main" val="10003"/>
                  </a:ext>
                </a:extLst>
              </a:tr>
              <a:tr h="370840">
                <a:tc>
                  <a:txBody>
                    <a:bodyPr/>
                    <a:lstStyle/>
                    <a:p>
                      <a:r>
                        <a:rPr lang="es-ES_tradnl" dirty="0">
                          <a:solidFill>
                            <a:schemeClr val="tx1"/>
                          </a:solidFill>
                        </a:rPr>
                        <a:t>Oaxaca</a:t>
                      </a:r>
                    </a:p>
                  </a:txBody>
                  <a:tcPr anchor="ctr"/>
                </a:tc>
                <a:tc>
                  <a:txBody>
                    <a:bodyPr/>
                    <a:lstStyle/>
                    <a:p>
                      <a:pPr algn="ctr"/>
                      <a:r>
                        <a:rPr lang="es-ES_tradnl" dirty="0"/>
                        <a:t>*</a:t>
                      </a:r>
                    </a:p>
                  </a:txBody>
                  <a:tcPr anchor="ctr"/>
                </a:tc>
                <a:tc>
                  <a:txBody>
                    <a:bodyPr/>
                    <a:lstStyle/>
                    <a:p>
                      <a:pPr algn="ctr"/>
                      <a:r>
                        <a:rPr lang="es-ES_tradnl" dirty="0"/>
                        <a:t>12</a:t>
                      </a:r>
                    </a:p>
                  </a:txBody>
                  <a:tcPr anchor="ctr"/>
                </a:tc>
                <a:extLst>
                  <a:ext uri="{0D108BD9-81ED-4DB2-BD59-A6C34878D82A}">
                    <a16:rowId xmlns:a16="http://schemas.microsoft.com/office/drawing/2014/main" val="10004"/>
                  </a:ext>
                </a:extLst>
              </a:tr>
            </a:tbl>
          </a:graphicData>
        </a:graphic>
      </p:graphicFrame>
      <p:sp>
        <p:nvSpPr>
          <p:cNvPr id="6" name="Marcador de contenido 5"/>
          <p:cNvSpPr>
            <a:spLocks noGrp="1"/>
          </p:cNvSpPr>
          <p:nvPr>
            <p:ph sz="half" idx="2"/>
          </p:nvPr>
        </p:nvSpPr>
        <p:spPr>
          <a:xfrm>
            <a:off x="76224" y="1611655"/>
            <a:ext cx="3430180" cy="2003239"/>
          </a:xfrm>
        </p:spPr>
        <p:txBody>
          <a:bodyPr>
            <a:noAutofit/>
          </a:bodyPr>
          <a:lstStyle/>
          <a:p>
            <a:pPr marL="0" indent="0">
              <a:buNone/>
            </a:pPr>
            <a:r>
              <a:rPr lang="es-ES_tradnl" sz="1800" dirty="0"/>
              <a:t>En las diferentes entidades de </a:t>
            </a:r>
            <a:br>
              <a:rPr lang="es-ES_tradnl" sz="1800" dirty="0"/>
            </a:br>
            <a:r>
              <a:rPr lang="es-ES_tradnl" sz="1800" dirty="0"/>
              <a:t>la República se alcanzó la tasa </a:t>
            </a:r>
            <a:br>
              <a:rPr lang="es-ES_tradnl" sz="1800" dirty="0"/>
            </a:br>
            <a:r>
              <a:rPr lang="es-ES_tradnl" sz="1800" dirty="0"/>
              <a:t>de participación prevista, </a:t>
            </a:r>
            <a:br>
              <a:rPr lang="es-ES_tradnl" sz="1800" dirty="0"/>
            </a:br>
            <a:r>
              <a:rPr lang="es-ES_tradnl" sz="1800" dirty="0"/>
              <a:t>con excepción de Chiapas, Michoacán y Oaxaca, </a:t>
            </a:r>
            <a:r>
              <a:rPr lang="es-ES_tradnl" sz="1800" b="1" dirty="0"/>
              <a:t>razón por la cual no se darán resultados de estas entidades.</a:t>
            </a:r>
          </a:p>
        </p:txBody>
      </p:sp>
      <p:sp>
        <p:nvSpPr>
          <p:cNvPr id="2" name="CuadroTexto 1">
            <a:extLst>
              <a:ext uri="{FF2B5EF4-FFF2-40B4-BE49-F238E27FC236}">
                <a16:creationId xmlns:a16="http://schemas.microsoft.com/office/drawing/2014/main" id="{1986FC04-C9E5-4ED9-A095-0BEDE25CC1BE}"/>
              </a:ext>
            </a:extLst>
          </p:cNvPr>
          <p:cNvSpPr txBox="1"/>
          <p:nvPr/>
        </p:nvSpPr>
        <p:spPr>
          <a:xfrm>
            <a:off x="89011" y="6439860"/>
            <a:ext cx="5651500" cy="230832"/>
          </a:xfrm>
          <a:prstGeom prst="rect">
            <a:avLst/>
          </a:prstGeom>
          <a:noFill/>
        </p:spPr>
        <p:txBody>
          <a:bodyPr wrap="square" rtlCol="0">
            <a:spAutoFit/>
          </a:bodyPr>
          <a:lstStyle/>
          <a:p>
            <a:r>
              <a:rPr lang="es-MX" sz="900" dirty="0"/>
              <a:t>* Solo participaron 90 alumnos en 26 escuelas  de educación indígena.</a:t>
            </a:r>
          </a:p>
        </p:txBody>
      </p:sp>
      <p:grpSp>
        <p:nvGrpSpPr>
          <p:cNvPr id="75" name="Lienzo 66"/>
          <p:cNvGrpSpPr/>
          <p:nvPr/>
        </p:nvGrpSpPr>
        <p:grpSpPr>
          <a:xfrm>
            <a:off x="3715243" y="1647751"/>
            <a:ext cx="5331374" cy="3340705"/>
            <a:chOff x="1" y="0"/>
            <a:chExt cx="5612116" cy="3516626"/>
          </a:xfrm>
        </p:grpSpPr>
        <p:sp>
          <p:nvSpPr>
            <p:cNvPr id="76" name="Rectángulo 75"/>
            <p:cNvSpPr/>
            <p:nvPr/>
          </p:nvSpPr>
          <p:spPr>
            <a:xfrm>
              <a:off x="1" y="0"/>
              <a:ext cx="5612116" cy="3516626"/>
            </a:xfrm>
            <a:prstGeom prst="rect">
              <a:avLst/>
            </a:prstGeom>
            <a:noFill/>
            <a:ln>
              <a:noFill/>
            </a:ln>
          </p:spPr>
        </p:sp>
        <p:sp>
          <p:nvSpPr>
            <p:cNvPr id="77" name="Freeform 5"/>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78" name="Freeform 6"/>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79" name="Freeform 7"/>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0" name="Freeform 8"/>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1" name="Freeform 9"/>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82" name="Freeform 10"/>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3" name="Freeform 11"/>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4" name="Freeform 12"/>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5" name="Freeform 13"/>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6" name="Freeform 14"/>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7" name="Freeform 15"/>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88" name="Freeform 16"/>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9" name="Freeform 17"/>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0" name="Freeform 18"/>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91" name="Freeform 19"/>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2" name="Freeform 20"/>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3" name="Freeform 21"/>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94" name="Freeform 22"/>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5" name="Freeform 23"/>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6" name="Freeform 24"/>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7" name="Freeform 25"/>
            <p:cNvSpPr>
              <a:spLocks noEditPoints="1"/>
            </p:cNvSpPr>
            <p:nvPr/>
          </p:nvSpPr>
          <p:spPr bwMode="auto">
            <a:xfrm>
              <a:off x="5130153"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8" name="Freeform 26"/>
            <p:cNvSpPr>
              <a:spLocks noEditPoints="1"/>
            </p:cNvSpPr>
            <p:nvPr/>
          </p:nvSpPr>
          <p:spPr bwMode="auto">
            <a:xfrm>
              <a:off x="5130152"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9" name="Freeform 27"/>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00" name="Freeform 28"/>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1" name="Freeform 29"/>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2" name="Freeform 30"/>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3" name="Freeform 31"/>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04" name="Freeform 32"/>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5" name="Freeform 33"/>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06" name="Freeform 34"/>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7" name="Freeform 35"/>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8" name="Freeform 36"/>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9" name="Freeform 37"/>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0" name="Freeform 38"/>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1" name="Freeform 39"/>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12" name="Freeform 40"/>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3" name="Freeform 41"/>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4" name="Freeform 42"/>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5" name="Freeform 43"/>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16" name="Freeform 44"/>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7" name="Freeform 45"/>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118" name="Freeform 46"/>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9" name="Freeform 47"/>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0" name="Freeform 48"/>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1" name="Freeform 49"/>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2" name="Freeform 50"/>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3" name="Freeform 51"/>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124" name="Freeform 52"/>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5" name="Freeform 53"/>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6" name="Freeform 54"/>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7" name="Freeform 55"/>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8" name="Freeform 56"/>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9" name="Freeform 57"/>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solidFill>
              <a:srgbClr val="CC0072"/>
            </a:solidFill>
            <a:ln>
              <a:noFill/>
            </a:ln>
          </p:spPr>
          <p:txBody>
            <a:bodyPr rot="0" vert="horz" wrap="square" lIns="91440" tIns="45720" rIns="91440" bIns="45720" anchor="t" anchorCtr="0" upright="1">
              <a:noAutofit/>
            </a:bodyPr>
            <a:lstStyle/>
            <a:p>
              <a:endParaRPr lang="es-MX" dirty="0"/>
            </a:p>
          </p:txBody>
        </p:sp>
        <p:sp>
          <p:nvSpPr>
            <p:cNvPr id="130" name="Freeform 58"/>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1" name="Freeform 59"/>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2" name="Freeform 60"/>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chemeClr val="bg1">
                <a:lumMod val="85000"/>
              </a:schemeClr>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3" name="Freeform 61"/>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4" name="Freeform 62"/>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5" name="Freeform 63"/>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8A8C8"/>
            </a:solidFill>
            <a:ln>
              <a:noFill/>
            </a:ln>
            <a:extLst/>
          </p:spPr>
          <p:txBody>
            <a:bodyPr rot="0" vert="horz" wrap="square" lIns="91440" tIns="45720" rIns="91440" bIns="45720" anchor="t" anchorCtr="0" upright="1">
              <a:noAutofit/>
            </a:bodyPr>
            <a:lstStyle/>
            <a:p>
              <a:endParaRPr lang="es-MX" dirty="0"/>
            </a:p>
          </p:txBody>
        </p:sp>
        <p:sp>
          <p:nvSpPr>
            <p:cNvPr id="136" name="Freeform 64"/>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7" name="Freeform 65"/>
            <p:cNvSpPr>
              <a:spLocks noEditPoints="1"/>
            </p:cNvSpPr>
            <p:nvPr/>
          </p:nvSpPr>
          <p:spPr bwMode="auto">
            <a:xfrm>
              <a:off x="1271" y="1270"/>
              <a:ext cx="1032508"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8" name="Freeform 66"/>
            <p:cNvSpPr>
              <a:spLocks noEditPoints="1"/>
            </p:cNvSpPr>
            <p:nvPr/>
          </p:nvSpPr>
          <p:spPr bwMode="auto">
            <a:xfrm>
              <a:off x="1271" y="1270"/>
              <a:ext cx="1032507"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9" name="Freeform 67"/>
            <p:cNvSpPr>
              <a:spLocks/>
            </p:cNvSpPr>
            <p:nvPr/>
          </p:nvSpPr>
          <p:spPr bwMode="auto">
            <a:xfrm>
              <a:off x="2749544" y="2042794"/>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40" name="Freeform 68"/>
            <p:cNvSpPr>
              <a:spLocks/>
            </p:cNvSpPr>
            <p:nvPr/>
          </p:nvSpPr>
          <p:spPr bwMode="auto">
            <a:xfrm>
              <a:off x="2749550" y="2042795"/>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grpSp>
      <p:sp>
        <p:nvSpPr>
          <p:cNvPr id="72" name="Rectángulo 71"/>
          <p:cNvSpPr/>
          <p:nvPr/>
        </p:nvSpPr>
        <p:spPr>
          <a:xfrm>
            <a:off x="0" y="816669"/>
            <a:ext cx="414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2595832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88757" y="1087102"/>
          <a:ext cx="8614610" cy="5046853"/>
        </p:xfrm>
        <a:graphic>
          <a:graphicData uri="http://schemas.openxmlformats.org/drawingml/2006/table">
            <a:tbl>
              <a:tblPr firstRow="1" firstCol="1" bandRow="1">
                <a:tableStyleId>{0505E3EF-67EA-436B-97B2-0124C06EBD24}</a:tableStyleId>
              </a:tblPr>
              <a:tblGrid>
                <a:gridCol w="2098308">
                  <a:extLst>
                    <a:ext uri="{9D8B030D-6E8A-4147-A177-3AD203B41FA5}">
                      <a16:colId xmlns:a16="http://schemas.microsoft.com/office/drawing/2014/main" val="20000"/>
                    </a:ext>
                  </a:extLst>
                </a:gridCol>
                <a:gridCol w="2175310">
                  <a:extLst>
                    <a:ext uri="{9D8B030D-6E8A-4147-A177-3AD203B41FA5}">
                      <a16:colId xmlns:a16="http://schemas.microsoft.com/office/drawing/2014/main" val="20001"/>
                    </a:ext>
                  </a:extLst>
                </a:gridCol>
                <a:gridCol w="2175309">
                  <a:extLst>
                    <a:ext uri="{9D8B030D-6E8A-4147-A177-3AD203B41FA5}">
                      <a16:colId xmlns:a16="http://schemas.microsoft.com/office/drawing/2014/main" val="20002"/>
                    </a:ext>
                  </a:extLst>
                </a:gridCol>
                <a:gridCol w="2165683">
                  <a:extLst>
                    <a:ext uri="{9D8B030D-6E8A-4147-A177-3AD203B41FA5}">
                      <a16:colId xmlns:a16="http://schemas.microsoft.com/office/drawing/2014/main" val="20003"/>
                    </a:ext>
                  </a:extLst>
                </a:gridCol>
              </a:tblGrid>
              <a:tr h="291289">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lengua (1)</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62149">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90309">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245849802"/>
                  </a:ext>
                </a:extLst>
              </a:tr>
              <a:tr h="99173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e interpretar sustantivos y verbos para completar una oración.</a:t>
                      </a: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sustantivos, verbos, adverbios, adjetivos o frases preposicionales para completar una oración.</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 significado de diferentes tipos de palabras a partir de la información que se encuentra dentro de la oración, reconocer antónimos y sinónimos, e identificar el uso de verbos en tiempo pasado.</a:t>
                      </a:r>
                    </a:p>
                  </a:txBody>
                  <a:tcPr marL="9525" marR="9525" marT="9525" marB="0">
                    <a:solidFill>
                      <a:schemeClr val="bg1"/>
                    </a:solidFill>
                  </a:tcPr>
                </a:tc>
                <a:tc>
                  <a:txBody>
                    <a:bodyPr/>
                    <a:lstStyle/>
                    <a:p>
                      <a:pPr marL="90488" indent="-90488">
                        <a:buFont typeface="Arial" charset="0"/>
                        <a:buChar char="•"/>
                        <a:tabLst/>
                      </a:pPr>
                      <a:endParaRPr lang="es-ES_tradnl" sz="120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827931">
                <a:tc>
                  <a:txBody>
                    <a:bodyPr/>
                    <a:lstStyle/>
                    <a:p>
                      <a:pPr algn="l" fontAlgn="t"/>
                      <a:r>
                        <a:rPr lang="es-MX" sz="1200" b="0" i="0" u="none" strike="noStrike" dirty="0">
                          <a:solidFill>
                            <a:srgbClr val="000000"/>
                          </a:solidFill>
                          <a:effectLst/>
                          <a:latin typeface="Calibri" panose="020F0502020204030204" pitchFamily="34" charset="0"/>
                        </a:rPr>
                        <a:t>Identificar expresiones en lenguaje figurado que aparecen en un texto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expresión del lenguaje figurado a partir del análisis de la información que se localiza en el fragmento de un texto.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expresiones de lenguaje figurado a partir del análisis de la información de un fragmento y del texto completo.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Interpretar el significado de expresiones de lenguaje figurado a partir del análisis de la información de un fragmento y del texto completo con efecto poético.</a:t>
                      </a:r>
                    </a:p>
                  </a:txBody>
                  <a:tcPr marL="9525" marR="9525" marT="9525" marB="0">
                    <a:solidFill>
                      <a:schemeClr val="bg1"/>
                    </a:solidFill>
                  </a:tcPr>
                </a:tc>
                <a:extLst>
                  <a:ext uri="{0D108BD9-81ED-4DB2-BD59-A6C34878D82A}">
                    <a16:rowId xmlns:a16="http://schemas.microsoft.com/office/drawing/2014/main" val="10004"/>
                  </a:ext>
                </a:extLst>
              </a:tr>
              <a:tr h="1319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oraciones simples.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a:t>
                      </a:r>
                      <a:r>
                        <a:rPr lang="es-MX" sz="1200" b="0" i="1" u="none" strike="noStrike" dirty="0">
                          <a:solidFill>
                            <a:srgbClr val="000000"/>
                          </a:solidFill>
                          <a:effectLst/>
                          <a:latin typeface="Calibri" panose="020F0502020204030204" pitchFamily="34" charset="0"/>
                        </a:rPr>
                        <a:t>(y, e)</a:t>
                      </a:r>
                      <a:r>
                        <a:rPr lang="es-MX" sz="1200" b="0" i="0" u="none" strike="noStrike" dirty="0">
                          <a:solidFill>
                            <a:srgbClr val="000000"/>
                          </a:solidFill>
                          <a:effectLst/>
                          <a:latin typeface="Calibri" panose="020F0502020204030204" pitchFamily="34" charset="0"/>
                        </a:rPr>
                        <a:t>, así como identificar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a:t>
                      </a:r>
                      <a:r>
                        <a:rPr lang="es-MX" sz="1200" b="0" i="1" u="none" strike="noStrike" dirty="0">
                          <a:solidFill>
                            <a:srgbClr val="000000"/>
                          </a:solidFill>
                          <a:effectLst/>
                          <a:latin typeface="Calibri" panose="020F0502020204030204" pitchFamily="34" charset="0"/>
                        </a:rPr>
                        <a:t>(a diferencia de)</a:t>
                      </a:r>
                      <a:r>
                        <a:rPr lang="es-MX" sz="1200" b="0" i="0" u="none" strike="noStrike" dirty="0">
                          <a:solidFill>
                            <a:srgbClr val="000000"/>
                          </a:solidFill>
                          <a:effectLst/>
                          <a:latin typeface="Calibri" panose="020F0502020204030204" pitchFamily="34" charset="0"/>
                        </a:rPr>
                        <a:t> y temporalidad (</a:t>
                      </a:r>
                      <a:r>
                        <a:rPr lang="es-MX" sz="1200" b="0" i="1" u="none" strike="noStrike" dirty="0">
                          <a:solidFill>
                            <a:srgbClr val="000000"/>
                          </a:solidFill>
                          <a:effectLst/>
                          <a:latin typeface="Calibri" panose="020F0502020204030204" pitchFamily="34" charset="0"/>
                        </a:rPr>
                        <a:t>luego, enseguida</a:t>
                      </a:r>
                      <a:r>
                        <a:rPr lang="es-MX" sz="1200" b="0" i="0" u="none" strike="noStrike" dirty="0">
                          <a:solidFill>
                            <a:srgbClr val="000000"/>
                          </a:solidFill>
                          <a:effectLst/>
                          <a:latin typeface="Calibri" panose="020F0502020204030204" pitchFamily="34" charset="0"/>
                        </a:rPr>
                        <a:t>) en oraciones subordinadas.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y temporalidad en oraciones subordinadas, así como también identificar aquellos nexos empleados en secuencias lógicas (</a:t>
                      </a:r>
                      <a:r>
                        <a:rPr lang="es-MX" sz="1200" b="0" i="1" u="none" strike="noStrike" dirty="0">
                          <a:solidFill>
                            <a:srgbClr val="000000"/>
                          </a:solidFill>
                          <a:effectLst/>
                          <a:latin typeface="Calibri" panose="020F0502020204030204" pitchFamily="34" charset="0"/>
                        </a:rPr>
                        <a:t>primero, segundo, por último)</a:t>
                      </a:r>
                      <a:r>
                        <a:rPr lang="es-MX" sz="1200" b="0" i="0" u="none" strike="noStrike" dirty="0">
                          <a:solidFill>
                            <a:srgbClr val="000000"/>
                          </a:solidFill>
                          <a:effectLst/>
                          <a:latin typeface="Calibri" panose="020F0502020204030204" pitchFamily="34" charset="0"/>
                        </a:rPr>
                        <a:t> y marcadores de discurso directo.</a:t>
                      </a:r>
                    </a:p>
                  </a:txBody>
                  <a:tcPr marL="9525" marR="9525" marT="9525" marB="0">
                    <a:solidFill>
                      <a:schemeClr val="bg1"/>
                    </a:solidFill>
                  </a:tcPr>
                </a:tc>
                <a:extLst>
                  <a:ext uri="{0D108BD9-81ED-4DB2-BD59-A6C34878D82A}">
                    <a16:rowId xmlns:a16="http://schemas.microsoft.com/office/drawing/2014/main" val="933859878"/>
                  </a:ext>
                </a:extLst>
              </a:tr>
            </a:tbl>
          </a:graphicData>
        </a:graphic>
      </p:graphicFrame>
    </p:spTree>
    <p:extLst>
      <p:ext uri="{BB962C8B-B14F-4D97-AF65-F5344CB8AC3E}">
        <p14:creationId xmlns:p14="http://schemas.microsoft.com/office/powerpoint/2010/main" val="42118773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54050" y="395923"/>
            <a:ext cx="7886700" cy="51751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191594"/>
          <a:ext cx="8624235" cy="5220054"/>
        </p:xfrm>
        <a:graphic>
          <a:graphicData uri="http://schemas.openxmlformats.org/drawingml/2006/table">
            <a:tbl>
              <a:tblPr firstRow="1" firstCol="1" bandRow="1">
                <a:tableStyleId>{0505E3EF-67EA-436B-97B2-0124C06EBD24}</a:tableStyleId>
              </a:tblPr>
              <a:tblGrid>
                <a:gridCol w="2048921">
                  <a:extLst>
                    <a:ext uri="{9D8B030D-6E8A-4147-A177-3AD203B41FA5}">
                      <a16:colId xmlns:a16="http://schemas.microsoft.com/office/drawing/2014/main" val="20000"/>
                    </a:ext>
                  </a:extLst>
                </a:gridCol>
                <a:gridCol w="2059064">
                  <a:extLst>
                    <a:ext uri="{9D8B030D-6E8A-4147-A177-3AD203B41FA5}">
                      <a16:colId xmlns:a16="http://schemas.microsoft.com/office/drawing/2014/main" val="20001"/>
                    </a:ext>
                  </a:extLst>
                </a:gridCol>
                <a:gridCol w="2190926">
                  <a:extLst>
                    <a:ext uri="{9D8B030D-6E8A-4147-A177-3AD203B41FA5}">
                      <a16:colId xmlns:a16="http://schemas.microsoft.com/office/drawing/2014/main" val="20002"/>
                    </a:ext>
                  </a:extLst>
                </a:gridCol>
                <a:gridCol w="2325324">
                  <a:extLst>
                    <a:ext uri="{9D8B030D-6E8A-4147-A177-3AD203B41FA5}">
                      <a16:colId xmlns:a16="http://schemas.microsoft.com/office/drawing/2014/main" val="20003"/>
                    </a:ext>
                  </a:extLst>
                </a:gridCol>
              </a:tblGrid>
              <a:tr h="36464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lengua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(2)</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37681">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IV</a:t>
                      </a:r>
                    </a:p>
                  </a:txBody>
                  <a:tcPr marL="42578" marR="42578" marT="0" marB="0">
                    <a:solidFill>
                      <a:srgbClr val="6B1C73"/>
                    </a:solidFill>
                  </a:tcPr>
                </a:tc>
                <a:extLst>
                  <a:ext uri="{0D108BD9-81ED-4DB2-BD59-A6C34878D82A}">
                    <a16:rowId xmlns:a16="http://schemas.microsoft.com/office/drawing/2014/main" val="10001"/>
                  </a:ext>
                </a:extLst>
              </a:tr>
              <a:tr h="277450">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861813762"/>
                  </a:ext>
                </a:extLst>
              </a:tr>
              <a:tr h="1076347">
                <a:tc>
                  <a:txBody>
                    <a:bodyPr/>
                    <a:lstStyle/>
                    <a:p>
                      <a:pPr algn="l" fontAlgn="t"/>
                      <a:r>
                        <a:rPr lang="es-MX" sz="1200" b="0" i="0" u="none" strike="noStrike" dirty="0">
                          <a:solidFill>
                            <a:srgbClr val="000000"/>
                          </a:solidFill>
                          <a:effectLst/>
                          <a:latin typeface="Calibri" panose="020F0502020204030204" pitchFamily="34" charset="0"/>
                        </a:rPr>
                        <a:t>Identificar que algunos textos narrativos, como los cuentos, emplean un lenguaje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Diferenciar textos literarios e informativos a partir del tipo del lenguaje empleado en cada uno de ellos.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Clasificar textos narrativos (literarios e informativos), expositivos y argumentativos a partir del tipo del lenguaje empleado en cada uno de ellos, así como diferenciar su registro lingüístico formal e informal.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Analizar el lenguaje y registro lingüístico empleado en textos narrativos (literarios e informativos), expositivos y argumentativos, así como identificar las características que tienen algunos recursos paratextuales en textos continuos y discontinuos. </a:t>
                      </a:r>
                    </a:p>
                  </a:txBody>
                  <a:tcPr marL="9525" marR="9525" marT="9525" marB="0">
                    <a:solidFill>
                      <a:schemeClr val="bg1"/>
                    </a:solidFill>
                  </a:tcPr>
                </a:tc>
                <a:extLst>
                  <a:ext uri="{0D108BD9-81ED-4DB2-BD59-A6C34878D82A}">
                    <a16:rowId xmlns:a16="http://schemas.microsoft.com/office/drawing/2014/main" val="1819016899"/>
                  </a:ext>
                </a:extLst>
              </a:tr>
              <a:tr h="1076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apartados generales que organizan un libro (portada, índice, contraportada).</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las funciones que tienen algunos apartados de un libro (índice, introducción, resumen).</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D</a:t>
                      </a:r>
                      <a:r>
                        <a:rPr lang="es-MX" sz="1200" b="0" i="0" u="none" strike="noStrike" dirty="0" smtClean="0">
                          <a:solidFill>
                            <a:srgbClr val="000000"/>
                          </a:solidFill>
                          <a:effectLst/>
                          <a:latin typeface="Calibri" panose="020F0502020204030204" pitchFamily="34" charset="0"/>
                        </a:rPr>
                        <a:t>iferenciar </a:t>
                      </a:r>
                      <a:r>
                        <a:rPr lang="es-MX" sz="1200" b="0" i="0" u="none" strike="noStrike" dirty="0">
                          <a:solidFill>
                            <a:srgbClr val="000000"/>
                          </a:solidFill>
                          <a:effectLst/>
                          <a:latin typeface="Calibri" panose="020F0502020204030204" pitchFamily="34" charset="0"/>
                        </a:rPr>
                        <a:t>la estructura, el contenido y la función de algunos apartados de un libro.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y diferenciar la estructura, el contenido y la función de los apartados de un libro e identificar los elementos fundamentales de una referencia bibliográfica.</a:t>
                      </a:r>
                    </a:p>
                  </a:txBody>
                  <a:tcPr marL="9525" marR="9525" marT="9525" marB="0">
                    <a:solidFill>
                      <a:schemeClr val="bg1"/>
                    </a:solidFill>
                  </a:tcPr>
                </a:tc>
                <a:extLst>
                  <a:ext uri="{0D108BD9-81ED-4DB2-BD59-A6C34878D82A}">
                    <a16:rowId xmlns:a16="http://schemas.microsoft.com/office/drawing/2014/main" val="10003"/>
                  </a:ext>
                </a:extLst>
              </a:tr>
              <a:tr h="1735553">
                <a:tc>
                  <a:txBody>
                    <a:bodyPr/>
                    <a:lstStyle/>
                    <a:p>
                      <a:pPr algn="l" fontAlgn="t"/>
                      <a:r>
                        <a:rPr lang="es-MX" sz="1200" b="0" i="0" u="none" strike="noStrike" dirty="0">
                          <a:solidFill>
                            <a:srgbClr val="000000"/>
                          </a:solidFill>
                          <a:effectLst/>
                          <a:latin typeface="Calibri" panose="020F0502020204030204" pitchFamily="34" charset="0"/>
                        </a:rPr>
                        <a:t>Seleccionar fuentes de consulta básicas (diccionario) asociadas a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Seleccionar diferentes fuentes de información directas e indirectas relevantes para un mismo propósito.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Valorar distintas fuentes de información directas e indirectas y seleccionar aquellas que cumplan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693584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69507" y="1089185"/>
          <a:ext cx="8624237" cy="5517290"/>
        </p:xfrm>
        <a:graphic>
          <a:graphicData uri="http://schemas.openxmlformats.org/drawingml/2006/table">
            <a:tbl>
              <a:tblPr firstRow="1" firstCol="1" bandRow="1">
                <a:tableStyleId>{0505E3EF-67EA-436B-97B2-0124C06EBD24}</a:tableStyleId>
              </a:tblPr>
              <a:tblGrid>
                <a:gridCol w="1511167">
                  <a:extLst>
                    <a:ext uri="{9D8B030D-6E8A-4147-A177-3AD203B41FA5}">
                      <a16:colId xmlns:a16="http://schemas.microsoft.com/office/drawing/2014/main" val="20000"/>
                    </a:ext>
                  </a:extLst>
                </a:gridCol>
                <a:gridCol w="2454442">
                  <a:extLst>
                    <a:ext uri="{9D8B030D-6E8A-4147-A177-3AD203B41FA5}">
                      <a16:colId xmlns:a16="http://schemas.microsoft.com/office/drawing/2014/main" val="20001"/>
                    </a:ext>
                  </a:extLst>
                </a:gridCol>
                <a:gridCol w="3041583">
                  <a:extLst>
                    <a:ext uri="{9D8B030D-6E8A-4147-A177-3AD203B41FA5}">
                      <a16:colId xmlns:a16="http://schemas.microsoft.com/office/drawing/2014/main" val="20002"/>
                    </a:ext>
                  </a:extLst>
                </a:gridCol>
                <a:gridCol w="1617045">
                  <a:extLst>
                    <a:ext uri="{9D8B030D-6E8A-4147-A177-3AD203B41FA5}">
                      <a16:colId xmlns:a16="http://schemas.microsoft.com/office/drawing/2014/main" val="20003"/>
                    </a:ext>
                  </a:extLst>
                </a:gridCol>
              </a:tblGrid>
              <a:tr h="27132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Convencionalidades </a:t>
                      </a:r>
                      <a:r>
                        <a:rPr lang="es-MX" sz="2000" b="1" kern="1200"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lingüísticas</a:t>
                      </a:r>
                      <a:endPar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8994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682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27720369"/>
                  </a:ext>
                </a:extLst>
              </a:tr>
              <a:tr h="771178">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algunas palabras a partir de su segmentación.</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t>
                      </a:r>
                      <a:r>
                        <a:rPr lang="es-MX" sz="1150" b="0" i="1" u="none" strike="noStrike" dirty="0">
                          <a:solidFill>
                            <a:srgbClr val="000000"/>
                          </a:solidFill>
                          <a:effectLst/>
                          <a:latin typeface="Calibri" panose="020F0502020204030204" pitchFamily="34" charset="0"/>
                        </a:rPr>
                        <a:t>alas / a las</a:t>
                      </a:r>
                      <a:r>
                        <a:rPr lang="es-MX" sz="1150" b="0" i="0" u="none" strike="noStrike" dirty="0">
                          <a:solidFill>
                            <a:srgbClr val="000000"/>
                          </a:solidFill>
                          <a:effectLst/>
                          <a:latin typeface="Calibri" panose="020F0502020204030204" pitchFamily="34" charset="0"/>
                        </a:rPr>
                        <a:t>), así como reconocer errores en la división silábica.</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así como reconocer la segmentación silábica convencional de algunas palabras complejas (ej. palabras que incluyan diptongos y triptongos).</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1870462">
                <a:tc>
                  <a:txBody>
                    <a:bodyPr/>
                    <a:lstStyle/>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así como reconocer algunos errores ortográficos </a:t>
                      </a:r>
                      <a:r>
                        <a:rPr lang="es-MX" sz="1150" b="0" i="1" u="none" strike="noStrike" dirty="0">
                          <a:solidFill>
                            <a:srgbClr val="000000"/>
                          </a:solidFill>
                          <a:effectLst/>
                          <a:latin typeface="Calibri" panose="020F0502020204030204" pitchFamily="34" charset="0"/>
                        </a:rPr>
                        <a:t>(b/v y s/c/z</a:t>
                      </a:r>
                      <a:r>
                        <a:rPr lang="es-MX" sz="1150" b="0" i="1" u="none" strike="noStrike" dirty="0" smtClean="0">
                          <a:solidFill>
                            <a:srgbClr val="000000"/>
                          </a:solidFill>
                          <a:effectLst/>
                          <a:latin typeface="Calibri" panose="020F0502020204030204" pitchFamily="34" charset="0"/>
                        </a:rPr>
                        <a:t>).</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en palabras que introducen enunciados interrogativos. </a:t>
                      </a:r>
                      <a:br>
                        <a:rPr lang="es-MX" sz="1150" b="0" i="0" u="none" strike="noStrike" dirty="0">
                          <a:solidFill>
                            <a:srgbClr val="000000"/>
                          </a:solidFill>
                          <a:effectLst/>
                          <a:latin typeface="Calibri" panose="020F0502020204030204" pitchFamily="34" charset="0"/>
                        </a:rPr>
                      </a:br>
                      <a:endParaRPr lang="es-MX" sz="1150" b="0" i="0" u="none" strike="noStrike" dirty="0" smtClean="0">
                        <a:solidFill>
                          <a:srgbClr val="000000"/>
                        </a:solidFill>
                        <a:effectLst/>
                        <a:latin typeface="Calibri" panose="020F0502020204030204" pitchFamily="34" charset="0"/>
                      </a:endParaRPr>
                    </a:p>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significado de abreviaturas de uso frecuente (</a:t>
                      </a:r>
                      <a:r>
                        <a:rPr lang="es-MX" sz="1150" b="0" i="1" u="none" strike="noStrike" dirty="0">
                          <a:solidFill>
                            <a:srgbClr val="000000"/>
                          </a:solidFill>
                          <a:effectLst/>
                          <a:latin typeface="Calibri" panose="020F0502020204030204" pitchFamily="34" charset="0"/>
                        </a:rPr>
                        <a:t>cel., fecha de nac., </a:t>
                      </a:r>
                      <a:r>
                        <a:rPr lang="es-MX" sz="1150" b="0" i="1" u="none" strike="noStrike" dirty="0" err="1">
                          <a:solidFill>
                            <a:srgbClr val="000000"/>
                          </a:solidFill>
                          <a:effectLst/>
                          <a:latin typeface="Calibri" panose="020F0502020204030204" pitchFamily="34" charset="0"/>
                        </a:rPr>
                        <a:t>Ma.Teresa</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reconocer algunos errores ortográficos e identificar la ortografía convencional de palabras de la misma familia léxica.</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así como la acentuación convencional en palabras esdrújulas y agudas terminadas en vocal.</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significado de abreviaturas de uso frecuente y reconocer la composición estructural de algunas siglas de uso oficial (</a:t>
                      </a:r>
                      <a:r>
                        <a:rPr lang="es-MX" sz="1150" b="0" i="1" u="none" strike="noStrike" dirty="0">
                          <a:solidFill>
                            <a:srgbClr val="000000"/>
                          </a:solidFill>
                          <a:effectLst/>
                          <a:latin typeface="Calibri" panose="020F0502020204030204" pitchFamily="34" charset="0"/>
                        </a:rPr>
                        <a:t>CURP</a:t>
                      </a:r>
                      <a:r>
                        <a:rPr lang="es-MX" sz="1150" b="0" i="0" u="none" strike="noStrike" dirty="0">
                          <a:solidFill>
                            <a:srgbClr val="000000"/>
                          </a:solidFill>
                          <a:effectLst/>
                          <a:latin typeface="Calibri" panose="020F0502020204030204" pitchFamily="34" charset="0"/>
                        </a:rPr>
                        <a:t>).</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4"/>
                  </a:ext>
                </a:extLst>
              </a:tr>
              <a:tr h="1771996">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la representación gráfica de signos de interrogación y exclamación.</a:t>
                      </a: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en espacios predeterminados de apertura y cierre</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así como identificar el uso convencional de comas y puntos en un párrafo.</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uso convencional de los signos de interrogación y exclamación, identificar el uso convencional de comas y puntos en un párrafo, así como reconocer el uso de guion para introducir diálogos.</a:t>
                      </a:r>
                    </a:p>
                  </a:txBody>
                  <a:tcPr marL="9525" marR="9525" marT="9525" marB="0">
                    <a:solidFill>
                      <a:schemeClr val="bg1"/>
                    </a:solidFill>
                  </a:tcPr>
                </a:tc>
                <a:extLst>
                  <a:ext uri="{0D108BD9-81ED-4DB2-BD59-A6C34878D82A}">
                    <a16:rowId xmlns:a16="http://schemas.microsoft.com/office/drawing/2014/main" val="2833875164"/>
                  </a:ext>
                </a:extLst>
              </a:tr>
            </a:tbl>
          </a:graphicData>
        </a:graphic>
      </p:graphicFrame>
    </p:spTree>
    <p:extLst>
      <p:ext uri="{BB962C8B-B14F-4D97-AF65-F5344CB8AC3E}">
        <p14:creationId xmlns:p14="http://schemas.microsoft.com/office/powerpoint/2010/main" val="100989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4"/>
            <a:ext cx="8032750" cy="384378"/>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074558"/>
          <a:ext cx="8614610" cy="4574361"/>
        </p:xfrm>
        <a:graphic>
          <a:graphicData uri="http://schemas.openxmlformats.org/drawingml/2006/table">
            <a:tbl>
              <a:tblPr firstRow="1" firstCol="1" bandRow="1">
                <a:tableStyleId>{0505E3EF-67EA-436B-97B2-0124C06EBD24}</a:tableStyleId>
              </a:tblPr>
              <a:tblGrid>
                <a:gridCol w="2077029">
                  <a:extLst>
                    <a:ext uri="{9D8B030D-6E8A-4147-A177-3AD203B41FA5}">
                      <a16:colId xmlns:a16="http://schemas.microsoft.com/office/drawing/2014/main" val="20000"/>
                    </a:ext>
                  </a:extLst>
                </a:gridCol>
                <a:gridCol w="2066898">
                  <a:extLst>
                    <a:ext uri="{9D8B030D-6E8A-4147-A177-3AD203B41FA5}">
                      <a16:colId xmlns:a16="http://schemas.microsoft.com/office/drawing/2014/main" val="20001"/>
                    </a:ext>
                  </a:extLst>
                </a:gridCol>
                <a:gridCol w="2147953">
                  <a:extLst>
                    <a:ext uri="{9D8B030D-6E8A-4147-A177-3AD203B41FA5}">
                      <a16:colId xmlns:a16="http://schemas.microsoft.com/office/drawing/2014/main" val="20002"/>
                    </a:ext>
                  </a:extLst>
                </a:gridCol>
                <a:gridCol w="2322730">
                  <a:extLst>
                    <a:ext uri="{9D8B030D-6E8A-4147-A177-3AD203B41FA5}">
                      <a16:colId xmlns:a16="http://schemas.microsoft.com/office/drawing/2014/main" val="20003"/>
                    </a:ext>
                  </a:extLst>
                </a:gridCol>
              </a:tblGrid>
              <a:tr h="28715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Sentido numérico y pensamiento algebraico</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099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19942">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y comparar números naturales sin ceros intermedios.</a:t>
                      </a:r>
                    </a:p>
                    <a:p>
                      <a:pPr>
                        <a:lnSpc>
                          <a:spcPct val="107000"/>
                        </a:lnSpc>
                        <a:spcAft>
                          <a:spcPts val="0"/>
                        </a:spcAft>
                      </a:pPr>
                      <a:r>
                        <a:rPr lang="es-MX" sz="1300" b="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leer y comparar números naturales, y los aplican para  resolver problemas de suma, y calcular multiplicaciones y divisiones con números decimales por naturales; identificar una fracción en un modelo continuo; reconocer la regla verbal y la pertenencia de un término a una sucesión aritmética creciente.</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leer y escribir números decimales, y resolver problemas aditivos con números naturales o decimales, y de multiplicación o división de naturales o decimales con naturales; identificar una fracción en un modelo discreto, comparar fracciones y multiplicarlas por un número natural; usar las fracciones para expresar una división, identificar el dividendo o divisor, así como sucesiones aritméticas crecientes, a partir de la regla.</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comparar números decimales; resolver problemas aditivos con números naturales, decimales y fraccionarios que involucran dos o más transformaciones y los que implican dividir o multiplicar números fraccionarios por naturales; ubicar una fracción en la recta numérica; usar las fracciones para expresar el resultado de un reparto; identificar la sucesión geométrica dada su regla y el término siguiente en sucesiones especiales.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711183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Matemáticas</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98385" y="998163"/>
          <a:ext cx="8595358" cy="4758020"/>
        </p:xfrm>
        <a:graphic>
          <a:graphicData uri="http://schemas.openxmlformats.org/drawingml/2006/table">
            <a:tbl>
              <a:tblPr firstRow="1" firstCol="1" bandRow="1">
                <a:tableStyleId>{0505E3EF-67EA-436B-97B2-0124C06EBD24}</a:tableStyleId>
              </a:tblPr>
              <a:tblGrid>
                <a:gridCol w="2072386">
                  <a:extLst>
                    <a:ext uri="{9D8B030D-6E8A-4147-A177-3AD203B41FA5}">
                      <a16:colId xmlns:a16="http://schemas.microsoft.com/office/drawing/2014/main" val="20000"/>
                    </a:ext>
                  </a:extLst>
                </a:gridCol>
                <a:gridCol w="2225292">
                  <a:extLst>
                    <a:ext uri="{9D8B030D-6E8A-4147-A177-3AD203B41FA5}">
                      <a16:colId xmlns:a16="http://schemas.microsoft.com/office/drawing/2014/main" val="20001"/>
                    </a:ext>
                  </a:extLst>
                </a:gridCol>
                <a:gridCol w="2148722">
                  <a:extLst>
                    <a:ext uri="{9D8B030D-6E8A-4147-A177-3AD203B41FA5}">
                      <a16:colId xmlns:a16="http://schemas.microsoft.com/office/drawing/2014/main" val="20002"/>
                    </a:ext>
                  </a:extLst>
                </a:gridCol>
                <a:gridCol w="2148958">
                  <a:extLst>
                    <a:ext uri="{9D8B030D-6E8A-4147-A177-3AD203B41FA5}">
                      <a16:colId xmlns:a16="http://schemas.microsoft.com/office/drawing/2014/main" val="20003"/>
                    </a:ext>
                  </a:extLst>
                </a:gridCol>
              </a:tblGrid>
              <a:tr h="44394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Forma,</a:t>
                      </a:r>
                      <a:r>
                        <a:rPr lang="es-MX" sz="2000" baseline="0" dirty="0">
                          <a:solidFill>
                            <a:srgbClr val="6B1C73"/>
                          </a:solidFill>
                          <a:effectLst/>
                        </a:rPr>
                        <a:t> espacio y medida</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075">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85790">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identificar las características y propiedades básicas de triángulos, prismas y pirámides.</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identificar elementos geométricos como alturas, líneas paralelas y ángulos rectos en figuras simples; resolver problemas utilizando las características y propiedades de cuadriláteros, prismas y pirámides; identificar unidades de medida en áreas, y resolver problemas de cálculo de perímetros; ubicar lugares usando sistemas de referencia convencionales en planos o mapas; resolver problemas de conversión en el Sistema Internacional de Unidades (SI).</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resolver problemas utilizando las características y propiedades de ángulos agudos, líneas rectas, figuras y cuerpos geométricos; distinguir situaciones donde se utiliza el concepto de perímetro o área; calcular la distancia real de un punto a otro en mapas; ubicar puntos y coordenadas en el plano cartesiano; resolver problemas directos de conversión de unidades de medida (SI e inglés).</a:t>
                      </a:r>
                    </a:p>
                    <a:p>
                      <a:pPr algn="just">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resolver problemas de cálculo de áreas y de conversión de unidades de medida con una operación adicional; y describir rutas usando sistemas de referencia convencionales en planos o mapas.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642085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8"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6" name="Marcador de contenido 6"/>
          <p:cNvGraphicFramePr>
            <a:graphicFrameLocks noGrp="1"/>
          </p:cNvGraphicFramePr>
          <p:nvPr>
            <p:ph idx="10"/>
            <p:extLst/>
          </p:nvPr>
        </p:nvGraphicFramePr>
        <p:xfrm>
          <a:off x="298383" y="1263462"/>
          <a:ext cx="8576110" cy="3434076"/>
        </p:xfrm>
        <a:graphic>
          <a:graphicData uri="http://schemas.openxmlformats.org/drawingml/2006/table">
            <a:tbl>
              <a:tblPr firstRow="1" firstCol="1" bandRow="1">
                <a:tableStyleId>{0505E3EF-67EA-436B-97B2-0124C06EBD24}</a:tableStyleId>
              </a:tblPr>
              <a:tblGrid>
                <a:gridCol w="2067747">
                  <a:extLst>
                    <a:ext uri="{9D8B030D-6E8A-4147-A177-3AD203B41FA5}">
                      <a16:colId xmlns:a16="http://schemas.microsoft.com/office/drawing/2014/main" val="20000"/>
                    </a:ext>
                  </a:extLst>
                </a:gridCol>
                <a:gridCol w="2057660">
                  <a:extLst>
                    <a:ext uri="{9D8B030D-6E8A-4147-A177-3AD203B41FA5}">
                      <a16:colId xmlns:a16="http://schemas.microsoft.com/office/drawing/2014/main" val="20001"/>
                    </a:ext>
                  </a:extLst>
                </a:gridCol>
                <a:gridCol w="2138354">
                  <a:extLst>
                    <a:ext uri="{9D8B030D-6E8A-4147-A177-3AD203B41FA5}">
                      <a16:colId xmlns:a16="http://schemas.microsoft.com/office/drawing/2014/main" val="20002"/>
                    </a:ext>
                  </a:extLst>
                </a:gridCol>
                <a:gridCol w="2312349">
                  <a:extLst>
                    <a:ext uri="{9D8B030D-6E8A-4147-A177-3AD203B41FA5}">
                      <a16:colId xmlns:a16="http://schemas.microsoft.com/office/drawing/2014/main" val="20003"/>
                    </a:ext>
                  </a:extLst>
                </a:gridCol>
              </a:tblGrid>
              <a:tr h="450274">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Manejo de la</a:t>
                      </a:r>
                      <a:r>
                        <a:rPr lang="es-MX" sz="2000" baseline="0" dirty="0">
                          <a:solidFill>
                            <a:srgbClr val="6B1C73"/>
                          </a:solidFill>
                          <a:effectLst/>
                        </a:rPr>
                        <a:t> información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13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600170">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leer información en gráficas de barras.</a:t>
                      </a:r>
                    </a:p>
                    <a:p>
                      <a:pPr>
                        <a:lnSpc>
                          <a:spcPct val="107000"/>
                        </a:lnSpc>
                        <a:spcAft>
                          <a:spcPts val="0"/>
                        </a:spcAft>
                      </a:pPr>
                      <a:endParaRPr lang="es-MX" sz="1300" b="0" dirty="0">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solucionar problemas que implican analizar o representar información en tablas o gráficas de barras, y de porcentaje y proporcionalidad del tipo “valor faltante” en diversos contextos, dado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resolver problemas que implican la lectura de información en portadores, reconocer distintas formas de representar un porcentaje;  resolver problemas que impliquen identificar la moda de un conjunto de datos y de proporcionalidad del tipo “valor faltante” en diversos contextos sin dar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identificar la gráfica de barras que corresponde a un conjunto de datos; y resolver problemas usando la media, mediana y de comparación de razones.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558088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a:xfrm>
            <a:off x="669132" y="402263"/>
            <a:ext cx="7886700" cy="547062"/>
          </a:xfrm>
        </p:spPr>
        <p:txBody>
          <a:bodyPr/>
          <a:lstStyle/>
          <a:p>
            <a:r>
              <a:rPr lang="x-none" sz="2300" dirty="0">
                <a:latin typeface="Tahoma" charset="0"/>
                <a:ea typeface="Tahoma" charset="0"/>
                <a:cs typeface="Tahoma" charset="0"/>
              </a:rPr>
              <a:t>Consideraciones para la interpretación de los resultados</a:t>
            </a:r>
            <a:r>
              <a:rPr lang="x-none" dirty="0"/>
              <a:t/>
            </a:r>
            <a:br>
              <a:rPr lang="x-none" dirty="0"/>
            </a:br>
            <a:endParaRPr lang="es-MX" dirty="0"/>
          </a:p>
        </p:txBody>
      </p:sp>
      <p:sp>
        <p:nvSpPr>
          <p:cNvPr id="13" name="Marcador de texto 12"/>
          <p:cNvSpPr>
            <a:spLocks noGrp="1"/>
          </p:cNvSpPr>
          <p:nvPr>
            <p:ph type="body" idx="1"/>
          </p:nvPr>
        </p:nvSpPr>
        <p:spPr>
          <a:xfrm>
            <a:off x="661591" y="882374"/>
            <a:ext cx="7886699" cy="653056"/>
          </a:xfrm>
        </p:spPr>
        <p:txBody>
          <a:bodyPr>
            <a:normAutofit/>
          </a:bodyPr>
          <a:lstStyle/>
          <a:p>
            <a:r>
              <a:rPr lang="x-none" sz="1700" dirty="0">
                <a:latin typeface="Tahoma" charset="0"/>
                <a:ea typeface="Tahoma" charset="0"/>
                <a:cs typeface="Tahoma" charset="0"/>
              </a:rPr>
              <a:t>Para que los resultados de cada dominio sean representativos y precisos, cada subpoblación tiene que cumplir con los siguientes criterios:</a:t>
            </a:r>
          </a:p>
          <a:p>
            <a:endParaRPr lang="es-MX" dirty="0"/>
          </a:p>
        </p:txBody>
      </p:sp>
      <p:sp>
        <p:nvSpPr>
          <p:cNvPr id="14" name="Marcador de contenido 13"/>
          <p:cNvSpPr>
            <a:spLocks noGrp="1"/>
          </p:cNvSpPr>
          <p:nvPr>
            <p:ph sz="half" idx="2"/>
          </p:nvPr>
        </p:nvSpPr>
        <p:spPr>
          <a:xfrm>
            <a:off x="629842" y="1535430"/>
            <a:ext cx="7886698" cy="4127183"/>
          </a:xfrm>
        </p:spPr>
        <p:txBody>
          <a:bodyPr>
            <a:normAutofit fontScale="92500" lnSpcReduction="10000"/>
          </a:bodyPr>
          <a:lstStyle/>
          <a:p>
            <a:pPr marL="160735" indent="-160735" algn="just"/>
            <a:r>
              <a:rPr lang="x-none" sz="1200" b="1" dirty="0"/>
              <a:t>Tasa de participación. </a:t>
            </a:r>
            <a:r>
              <a:rPr lang="es-ES" sz="1200" dirty="0" smtClean="0"/>
              <a:t>Cuando la tasa de participación es menor al 80% pero mayor al 50% se indica a los usuarios consideren con precaución los resultados. Cuando las tasas de participación son del 50% o menores no se generan resultados porque puede presentar sesgos grandes. En las tablas de resultados se han incluido algunas estimaciones de 2015 que en su momento no alcanzaron la tasa de participación del 85%, criterio utilizado en ese momento, a fin de homologar el criterio. </a:t>
            </a:r>
          </a:p>
          <a:p>
            <a:pPr marL="160735" indent="-160735" algn="just"/>
            <a:r>
              <a:rPr lang="x-none" sz="1200" dirty="0" smtClean="0"/>
              <a:t>En Planea 2018, se homologa el criterio de tasa de participación utilizado en Planea 2017, para educación secundaria. Este se toma con la intención de dar resultados en la mayor cantidad posible de dominios de estudio, por lo que se propone adoptar el criterio del Tercer Estudio Regional Comparativo y Explicativo (TERCE), que es más relajado. En el reporte técnico del estudio se establece que las muestras recolectadas deben de cumplir con los tres criterios:</a:t>
            </a:r>
          </a:p>
          <a:p>
            <a:pPr marL="482204" lvl="1" indent="-225029" algn="just">
              <a:buFont typeface="+mj-lt"/>
              <a:buAutoNum type="romanLcPeriod"/>
            </a:pPr>
            <a:r>
              <a:rPr lang="x-none" sz="1200" dirty="0" smtClean="0"/>
              <a:t>El </a:t>
            </a:r>
            <a:r>
              <a:rPr lang="x-none" sz="1200" dirty="0"/>
              <a:t>tamaño de muestra efectiva de </a:t>
            </a:r>
            <a:r>
              <a:rPr lang="x-none" sz="1200" dirty="0" smtClean="0"/>
              <a:t>escuelas, las cuales se definen como las unidades primarias de muestreo (UPM), </a:t>
            </a:r>
            <a:r>
              <a:rPr lang="x-none" sz="1200" dirty="0"/>
              <a:t>es por lo menos 80% de las escuelas esperadas en cada grado y área.</a:t>
            </a:r>
          </a:p>
          <a:p>
            <a:pPr marL="482204" lvl="1" indent="-225029" algn="just">
              <a:buFont typeface="+mj-lt"/>
              <a:buAutoNum type="romanLcPeriod"/>
            </a:pPr>
            <a:r>
              <a:rPr lang="x-none" sz="1200" dirty="0"/>
              <a:t>El tamaño de muestra efectiva incluye al menos 70% de escuelas titulares.</a:t>
            </a:r>
          </a:p>
          <a:p>
            <a:pPr marL="482204" lvl="1" indent="-225029" algn="just">
              <a:buFont typeface="+mj-lt"/>
              <a:buAutoNum type="romanLcPeriod"/>
            </a:pPr>
            <a:r>
              <a:rPr lang="x-none" sz="1200" dirty="0"/>
              <a:t>El tamaño de muestra efectiva alcanza por lo menos a 80% de los alumnos que concurren efectivamente a clases</a:t>
            </a:r>
            <a:r>
              <a:rPr lang="x-none" sz="1200" dirty="0" smtClean="0"/>
              <a:t>.</a:t>
            </a:r>
            <a:endParaRPr lang="x-none" sz="1200" dirty="0"/>
          </a:p>
          <a:p>
            <a:pPr marL="160735" indent="-160735"/>
            <a:r>
              <a:rPr lang="es-MX" sz="1200" b="1" dirty="0"/>
              <a:t>Precisión. </a:t>
            </a:r>
            <a:r>
              <a:rPr lang="es-MX" sz="1200" dirty="0"/>
              <a:t>La precisión en términos del valor de la razón del Error estándar del estimador de la media (EE) entre la Desviación estándar poblacional (SD): EE/SD debe ser menor o igual a 15</a:t>
            </a:r>
            <a:r>
              <a:rPr lang="es-MX" sz="1200" dirty="0" smtClean="0"/>
              <a:t>%.</a:t>
            </a:r>
            <a:endParaRPr lang="es-MX" sz="1200" dirty="0"/>
          </a:p>
          <a:p>
            <a:pPr algn="just"/>
            <a:r>
              <a:rPr lang="es-MX" sz="1200" dirty="0"/>
              <a:t>Para describir la </a:t>
            </a:r>
            <a:r>
              <a:rPr lang="es-MX" sz="1200" dirty="0" smtClean="0"/>
              <a:t>precisión </a:t>
            </a:r>
            <a:r>
              <a:rPr lang="es-MX" sz="1200" dirty="0"/>
              <a:t>de la estimación de los porcentajes de estudiantes en cada nivel de logro, se utiliza el </a:t>
            </a:r>
            <a:r>
              <a:rPr lang="es-MX" sz="1200" b="1" dirty="0"/>
              <a:t>coeficiente de variación (CV)</a:t>
            </a:r>
            <a:r>
              <a:rPr lang="es-MX" sz="1200" dirty="0"/>
              <a:t>, que se obtiene dividiendo el error estándar de la estimación entre el valor del parámetro estimado y se multiplica por 100 para presentarse como porcentaje, bajos valores del CV se asocian a niveles altos de precisión</a:t>
            </a:r>
            <a:r>
              <a:rPr lang="es-MX" sz="1200" dirty="0" smtClean="0"/>
              <a:t>. Desde </a:t>
            </a:r>
            <a:r>
              <a:rPr lang="es-MX" sz="1200" dirty="0"/>
              <a:t>los resultados de Planea 2017, educación media superior, para el CV se utilizan como puntos de corte el 20.0% y 33.3%; para valores del CV entre 0% y 20.0% las estimaciones pueden considerarse como interpretables sin ninguna restricción; coeficientes mayores que 20.0% y menores o iguales a 33.3% se consideran estimaciones que pueden interpretarse sin restricciones, pero con precaución debido a la alta variabilidad de la muestra asociada con las estimaciones; estimaciones con CV mayores que 33.3% no deberían de interpretarse</a:t>
            </a:r>
            <a:r>
              <a:rPr lang="es-MX" sz="1200" dirty="0" smtClean="0"/>
              <a:t>.</a:t>
            </a:r>
            <a:endParaRPr lang="x-none" sz="1200" dirty="0"/>
          </a:p>
        </p:txBody>
      </p:sp>
      <p:sp>
        <p:nvSpPr>
          <p:cNvPr id="5" name="Rectángulo 4"/>
          <p:cNvSpPr/>
          <p:nvPr/>
        </p:nvSpPr>
        <p:spPr>
          <a:xfrm>
            <a:off x="0" y="816920"/>
            <a:ext cx="80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168783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1075"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Lenguaje y Comunicación 2018</a:t>
            </a:r>
          </a:p>
        </p:txBody>
      </p:sp>
      <p:graphicFrame>
        <p:nvGraphicFramePr>
          <p:cNvPr id="6" name="Marcador de contenido 6"/>
          <p:cNvGraphicFramePr>
            <a:graphicFrameLocks noGrp="1"/>
          </p:cNvGraphicFramePr>
          <p:nvPr>
            <p:ph idx="1"/>
            <p:extLst/>
          </p:nvPr>
        </p:nvGraphicFramePr>
        <p:xfrm>
          <a:off x="758350" y="1937803"/>
          <a:ext cx="7607435" cy="3063340"/>
        </p:xfrm>
        <a:graphic>
          <a:graphicData uri="http://schemas.openxmlformats.org/drawingml/2006/table">
            <a:tbl>
              <a:tblPr firstRow="1" bandRow="1">
                <a:tableStyleId>{0505E3EF-67EA-436B-97B2-0124C06EBD24}</a:tableStyleId>
              </a:tblPr>
              <a:tblGrid>
                <a:gridCol w="5304790">
                  <a:extLst>
                    <a:ext uri="{9D8B030D-6E8A-4147-A177-3AD203B41FA5}">
                      <a16:colId xmlns:a16="http://schemas.microsoft.com/office/drawing/2014/main" val="20000"/>
                    </a:ext>
                  </a:extLst>
                </a:gridCol>
                <a:gridCol w="2302645">
                  <a:extLst>
                    <a:ext uri="{9D8B030D-6E8A-4147-A177-3AD203B41FA5}">
                      <a16:colId xmlns:a16="http://schemas.microsoft.com/office/drawing/2014/main" val="20001"/>
                    </a:ext>
                  </a:extLst>
                </a:gridCol>
              </a:tblGrid>
              <a:tr h="437620">
                <a:tc>
                  <a:txBody>
                    <a:bodyPr/>
                    <a:lstStyle/>
                    <a:p>
                      <a:pPr algn="ctr"/>
                      <a:r>
                        <a:rPr lang="es-ES_tradnl" b="0" dirty="0">
                          <a:solidFill>
                            <a:schemeClr val="bg1"/>
                          </a:solidFill>
                          <a:latin typeface="Calibri" panose="020F0502020204030204" pitchFamily="34" charset="0"/>
                        </a:rPr>
                        <a:t>Unidad de evaluación</a:t>
                      </a:r>
                    </a:p>
                  </a:txBody>
                  <a:tcPr>
                    <a:solidFill>
                      <a:srgbClr val="CC0671"/>
                    </a:solidFill>
                  </a:tcPr>
                </a:tc>
                <a:tc>
                  <a:txBody>
                    <a:bodyPr/>
                    <a:lstStyle/>
                    <a:p>
                      <a:pPr algn="ctr"/>
                      <a:r>
                        <a:rPr lang="es-ES_tradnl" b="0" dirty="0">
                          <a:solidFill>
                            <a:schemeClr val="bg1"/>
                          </a:solidFill>
                          <a:latin typeface="Calibri" panose="020F0502020204030204" pitchFamily="34" charset="0"/>
                        </a:rPr>
                        <a:t>Número de reactivos</a:t>
                      </a:r>
                    </a:p>
                  </a:txBody>
                  <a:tcPr>
                    <a:solidFill>
                      <a:srgbClr val="CC0671"/>
                    </a:solidFill>
                  </a:tcPr>
                </a:tc>
                <a:extLst>
                  <a:ext uri="{0D108BD9-81ED-4DB2-BD59-A6C34878D82A}">
                    <a16:rowId xmlns:a16="http://schemas.microsoft.com/office/drawing/2014/main" val="10000"/>
                  </a:ext>
                </a:extLst>
              </a:tr>
              <a:tr h="437620">
                <a:tc>
                  <a:txBody>
                    <a:bodyPr/>
                    <a:lstStyle/>
                    <a:p>
                      <a:r>
                        <a:rPr lang="es-ES" sz="1800" kern="1200" dirty="0">
                          <a:solidFill>
                            <a:schemeClr val="dk1"/>
                          </a:solidFill>
                          <a:latin typeface="Calibri" panose="020F0502020204030204" pitchFamily="34" charset="0"/>
                          <a:ea typeface="+mn-ea"/>
                          <a:cs typeface="+mn-cs"/>
                        </a:rPr>
                        <a:t>Extracción de información y comprensión</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31</a:t>
                      </a:r>
                    </a:p>
                  </a:txBody>
                  <a:tcPr anchor="ctr">
                    <a:solidFill>
                      <a:schemeClr val="bg1"/>
                    </a:solidFill>
                  </a:tcPr>
                </a:tc>
                <a:extLst>
                  <a:ext uri="{0D108BD9-81ED-4DB2-BD59-A6C34878D82A}">
                    <a16:rowId xmlns:a16="http://schemas.microsoft.com/office/drawing/2014/main" val="10002"/>
                  </a:ext>
                </a:extLst>
              </a:tr>
              <a:tr h="437620">
                <a:tc>
                  <a:txBody>
                    <a:bodyPr/>
                    <a:lstStyle/>
                    <a:p>
                      <a:r>
                        <a:rPr lang="es-ES_tradnl" sz="1800" kern="1200" dirty="0">
                          <a:solidFill>
                            <a:schemeClr val="dk1"/>
                          </a:solidFill>
                          <a:latin typeface="Calibri" panose="020F0502020204030204" pitchFamily="34" charset="0"/>
                          <a:ea typeface="+mn-ea"/>
                          <a:cs typeface="+mn-cs"/>
                        </a:rPr>
                        <a:t>Desarrollo de una interpretación</a:t>
                      </a:r>
                    </a:p>
                  </a:txBody>
                  <a:tcPr anchor="ctr">
                    <a:solidFill>
                      <a:schemeClr val="bg1"/>
                    </a:solidFill>
                  </a:tcPr>
                </a:tc>
                <a:tc>
                  <a:txBody>
                    <a:bodyPr/>
                    <a:lstStyle/>
                    <a:p>
                      <a:pPr algn="ctr"/>
                      <a:r>
                        <a:rPr lang="es-ES_tradnl" dirty="0">
                          <a:latin typeface="Calibri" panose="020F0502020204030204" pitchFamily="34" charset="0"/>
                        </a:rPr>
                        <a:t>26</a:t>
                      </a:r>
                    </a:p>
                  </a:txBody>
                  <a:tcPr anchor="ctr">
                    <a:solidFill>
                      <a:schemeClr val="bg1"/>
                    </a:solidFill>
                  </a:tcPr>
                </a:tc>
                <a:extLst>
                  <a:ext uri="{0D108BD9-81ED-4DB2-BD59-A6C34878D82A}">
                    <a16:rowId xmlns:a16="http://schemas.microsoft.com/office/drawing/2014/main" val="10003"/>
                  </a:ext>
                </a:extLst>
              </a:tr>
              <a:tr h="437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latin typeface="Calibri" panose="020F0502020204030204" pitchFamily="34" charset="0"/>
                          <a:ea typeface="+mn-ea"/>
                          <a:cs typeface="+mn-cs"/>
                        </a:rPr>
                        <a:t>Análisis de la estructura textual</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39</a:t>
                      </a:r>
                    </a:p>
                  </a:txBody>
                  <a:tcPr anchor="ctr">
                    <a:solidFill>
                      <a:schemeClr val="bg1"/>
                    </a:solidFill>
                  </a:tcPr>
                </a:tc>
                <a:extLst>
                  <a:ext uri="{0D108BD9-81ED-4DB2-BD59-A6C34878D82A}">
                    <a16:rowId xmlns:a16="http://schemas.microsoft.com/office/drawing/2014/main" val="10004"/>
                  </a:ext>
                </a:extLst>
              </a:tr>
              <a:tr h="437620">
                <a:tc>
                  <a:txBody>
                    <a:bodyPr/>
                    <a:lstStyle/>
                    <a:p>
                      <a:r>
                        <a:rPr lang="es-ES" dirty="0">
                          <a:latin typeface="Calibri" panose="020F0502020204030204" pitchFamily="34" charset="0"/>
                        </a:rPr>
                        <a:t>Reflexión sobre el sistema de la lengua</a:t>
                      </a:r>
                      <a:endParaRPr lang="es-ES_tradnl" dirty="0"/>
                    </a:p>
                  </a:txBody>
                  <a:tcPr anchor="ctr">
                    <a:solidFill>
                      <a:schemeClr val="bg1"/>
                    </a:solidFill>
                  </a:tcPr>
                </a:tc>
                <a:tc>
                  <a:txBody>
                    <a:bodyPr/>
                    <a:lstStyle/>
                    <a:p>
                      <a:pPr algn="ctr"/>
                      <a:r>
                        <a:rPr lang="es-ES_tradnl" dirty="0">
                          <a:latin typeface="Calibri" panose="020F0502020204030204" pitchFamily="34" charset="0"/>
                        </a:rPr>
                        <a:t>27</a:t>
                      </a:r>
                    </a:p>
                  </a:txBody>
                  <a:tcPr anchor="ctr">
                    <a:solidFill>
                      <a:schemeClr val="bg1"/>
                    </a:solidFill>
                  </a:tcPr>
                </a:tc>
                <a:extLst>
                  <a:ext uri="{0D108BD9-81ED-4DB2-BD59-A6C34878D82A}">
                    <a16:rowId xmlns:a16="http://schemas.microsoft.com/office/drawing/2014/main" val="10007"/>
                  </a:ext>
                </a:extLst>
              </a:tr>
              <a:tr h="437620">
                <a:tc>
                  <a:txBody>
                    <a:bodyPr/>
                    <a:lstStyle/>
                    <a:p>
                      <a:r>
                        <a:rPr lang="es-ES_tradnl" dirty="0">
                          <a:latin typeface="Calibri" panose="020F0502020204030204" pitchFamily="34" charset="0"/>
                        </a:rPr>
                        <a:t>Convenciones lingüísticas</a:t>
                      </a:r>
                      <a:endParaRPr lang="es-ES_tradnl" dirty="0"/>
                    </a:p>
                  </a:txBody>
                  <a:tcPr anchor="ctr">
                    <a:solidFill>
                      <a:schemeClr val="bg1"/>
                    </a:solidFill>
                  </a:tcPr>
                </a:tc>
                <a:tc>
                  <a:txBody>
                    <a:bodyPr/>
                    <a:lstStyle/>
                    <a:p>
                      <a:pPr algn="ctr"/>
                      <a:r>
                        <a:rPr lang="es-ES_tradnl" dirty="0">
                          <a:latin typeface="Calibri" panose="020F0502020204030204" pitchFamily="34" charset="0"/>
                        </a:rPr>
                        <a:t>18</a:t>
                      </a:r>
                      <a:endParaRPr lang="es-ES_tradnl" dirty="0"/>
                    </a:p>
                  </a:txBody>
                  <a:tcPr anchor="ctr">
                    <a:solidFill>
                      <a:schemeClr val="bg1"/>
                    </a:solidFill>
                  </a:tcPr>
                </a:tc>
                <a:extLst>
                  <a:ext uri="{0D108BD9-81ED-4DB2-BD59-A6C34878D82A}">
                    <a16:rowId xmlns:a16="http://schemas.microsoft.com/office/drawing/2014/main" val="189049939"/>
                  </a:ext>
                </a:extLst>
              </a:tr>
              <a:tr h="437620">
                <a:tc>
                  <a:txBody>
                    <a:bodyPr/>
                    <a:lstStyle/>
                    <a:p>
                      <a:pPr algn="r"/>
                      <a:r>
                        <a:rPr lang="es-ES_tradnl" dirty="0">
                          <a:latin typeface="Calibri" panose="020F0502020204030204" pitchFamily="34" charset="0"/>
                        </a:rPr>
                        <a:t>Total de reactivos</a:t>
                      </a:r>
                    </a:p>
                  </a:txBody>
                  <a:tcPr anchor="ctr">
                    <a:solidFill>
                      <a:schemeClr val="bg1"/>
                    </a:solidFill>
                  </a:tcPr>
                </a:tc>
                <a:tc>
                  <a:txBody>
                    <a:bodyPr/>
                    <a:lstStyle/>
                    <a:p>
                      <a:pPr algn="ctr"/>
                      <a:r>
                        <a:rPr lang="es-ES_tradnl" dirty="0">
                          <a:latin typeface="Calibri" panose="020F0502020204030204" pitchFamily="34" charset="0"/>
                        </a:rPr>
                        <a:t>141</a:t>
                      </a:r>
                    </a:p>
                  </a:txBody>
                  <a:tcPr anchor="ctr">
                    <a:solidFill>
                      <a:schemeClr val="bg1"/>
                    </a:solidFill>
                  </a:tcPr>
                </a:tc>
                <a:extLst>
                  <a:ext uri="{0D108BD9-81ED-4DB2-BD59-A6C34878D82A}">
                    <a16:rowId xmlns:a16="http://schemas.microsoft.com/office/drawing/2014/main" val="10008"/>
                  </a:ext>
                </a:extLst>
              </a:tr>
            </a:tbl>
          </a:graphicData>
        </a:graphic>
      </p:graphicFrame>
      <p:sp>
        <p:nvSpPr>
          <p:cNvPr id="4" name="Rectángulo 3"/>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CuadroTexto 4"/>
          <p:cNvSpPr txBox="1"/>
          <p:nvPr/>
        </p:nvSpPr>
        <p:spPr>
          <a:xfrm>
            <a:off x="0" y="5943340"/>
            <a:ext cx="7886700" cy="584775"/>
          </a:xfrm>
          <a:prstGeom prst="rect">
            <a:avLst/>
          </a:prstGeom>
          <a:noFill/>
        </p:spPr>
        <p:txBody>
          <a:bodyPr wrap="square" rtlCol="0">
            <a:spAutoFit/>
          </a:bodyPr>
          <a:lstStyle/>
          <a:p>
            <a:r>
              <a:rPr lang="es-MX" sz="1600" dirty="0"/>
              <a:t>Las primeras tres unidades corresponden a la dimensión Comprensión lectora y las dos últimas a Reflexión sobre la lengua. </a:t>
            </a:r>
          </a:p>
        </p:txBody>
      </p:sp>
    </p:spTree>
    <p:extLst>
      <p:ext uri="{BB962C8B-B14F-4D97-AF65-F5344CB8AC3E}">
        <p14:creationId xmlns:p14="http://schemas.microsoft.com/office/powerpoint/2010/main" val="3552596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Matemáticas 2018</a:t>
            </a:r>
          </a:p>
        </p:txBody>
      </p:sp>
      <p:graphicFrame>
        <p:nvGraphicFramePr>
          <p:cNvPr id="4" name="Marcador de contenido 3"/>
          <p:cNvGraphicFramePr>
            <a:graphicFrameLocks noGrp="1"/>
          </p:cNvGraphicFramePr>
          <p:nvPr>
            <p:ph idx="1"/>
            <p:extLst/>
          </p:nvPr>
        </p:nvGraphicFramePr>
        <p:xfrm>
          <a:off x="758350" y="2311995"/>
          <a:ext cx="7523129" cy="1854200"/>
        </p:xfrm>
        <a:graphic>
          <a:graphicData uri="http://schemas.openxmlformats.org/drawingml/2006/table">
            <a:tbl>
              <a:tblPr firstRow="1" bandRow="1">
                <a:tableStyleId>{0505E3EF-67EA-436B-97B2-0124C06EBD24}</a:tableStyleId>
              </a:tblPr>
              <a:tblGrid>
                <a:gridCol w="4857750">
                  <a:extLst>
                    <a:ext uri="{9D8B030D-6E8A-4147-A177-3AD203B41FA5}">
                      <a16:colId xmlns:a16="http://schemas.microsoft.com/office/drawing/2014/main" val="20000"/>
                    </a:ext>
                  </a:extLst>
                </a:gridCol>
                <a:gridCol w="2665379">
                  <a:extLst>
                    <a:ext uri="{9D8B030D-6E8A-4147-A177-3AD203B41FA5}">
                      <a16:colId xmlns:a16="http://schemas.microsoft.com/office/drawing/2014/main" val="20001"/>
                    </a:ext>
                  </a:extLst>
                </a:gridCol>
              </a:tblGrid>
              <a:tr h="370840">
                <a:tc>
                  <a:txBody>
                    <a:bodyPr/>
                    <a:lstStyle/>
                    <a:p>
                      <a:pPr algn="ctr"/>
                      <a:r>
                        <a:rPr lang="es-ES_tradnl" b="0" dirty="0">
                          <a:solidFill>
                            <a:schemeClr val="bg1"/>
                          </a:solidFill>
                        </a:rPr>
                        <a:t>Unidad</a:t>
                      </a:r>
                      <a:r>
                        <a:rPr lang="es-ES_tradnl" b="0" baseline="0" dirty="0">
                          <a:solidFill>
                            <a:schemeClr val="bg1"/>
                          </a:solidFill>
                        </a:rPr>
                        <a:t> de e</a:t>
                      </a:r>
                      <a:r>
                        <a:rPr lang="es-ES_tradnl" b="0" dirty="0">
                          <a:solidFill>
                            <a:schemeClr val="bg1"/>
                          </a:solidFill>
                        </a:rPr>
                        <a:t>valuación </a:t>
                      </a:r>
                    </a:p>
                  </a:txBody>
                  <a:tcPr>
                    <a:solidFill>
                      <a:srgbClr val="CC0671"/>
                    </a:solidFill>
                  </a:tcPr>
                </a:tc>
                <a:tc>
                  <a:txBody>
                    <a:bodyPr/>
                    <a:lstStyle/>
                    <a:p>
                      <a:pPr algn="ctr"/>
                      <a:r>
                        <a:rPr lang="es-ES_tradnl" b="0" dirty="0">
                          <a:solidFill>
                            <a:schemeClr val="bg1"/>
                          </a:solidFill>
                        </a:rPr>
                        <a:t>Número de reactivos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dirty="0"/>
                        <a:t>Sentido</a:t>
                      </a:r>
                      <a:r>
                        <a:rPr lang="es-ES_tradnl" baseline="0" dirty="0"/>
                        <a:t> numérico y pensamiento algebraico</a:t>
                      </a:r>
                      <a:endParaRPr lang="es-ES_tradnl" dirty="0"/>
                    </a:p>
                  </a:txBody>
                  <a:tcPr anchor="ctr">
                    <a:solidFill>
                      <a:schemeClr val="bg1"/>
                    </a:solidFill>
                  </a:tcPr>
                </a:tc>
                <a:tc>
                  <a:txBody>
                    <a:bodyPr/>
                    <a:lstStyle/>
                    <a:p>
                      <a:pPr algn="ctr"/>
                      <a:r>
                        <a:rPr lang="es-ES_tradnl" dirty="0"/>
                        <a:t>71</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dirty="0"/>
                        <a:t>Forma, espacio y medida</a:t>
                      </a:r>
                    </a:p>
                  </a:txBody>
                  <a:tcPr anchor="ctr">
                    <a:solidFill>
                      <a:schemeClr val="bg1"/>
                    </a:solidFill>
                  </a:tcPr>
                </a:tc>
                <a:tc>
                  <a:txBody>
                    <a:bodyPr/>
                    <a:lstStyle/>
                    <a:p>
                      <a:pPr algn="ctr"/>
                      <a:r>
                        <a:rPr lang="es-ES_tradnl" dirty="0"/>
                        <a:t>51</a:t>
                      </a:r>
                    </a:p>
                  </a:txBody>
                  <a:tcPr anchor="ctr">
                    <a:solidFill>
                      <a:schemeClr val="bg1"/>
                    </a:solidFill>
                  </a:tcPr>
                </a:tc>
                <a:extLst>
                  <a:ext uri="{0D108BD9-81ED-4DB2-BD59-A6C34878D82A}">
                    <a16:rowId xmlns:a16="http://schemas.microsoft.com/office/drawing/2014/main" val="10002"/>
                  </a:ext>
                </a:extLst>
              </a:tr>
              <a:tr h="370840">
                <a:tc>
                  <a:txBody>
                    <a:bodyPr/>
                    <a:lstStyle/>
                    <a:p>
                      <a:r>
                        <a:rPr lang="es-ES_tradnl" dirty="0"/>
                        <a:t>Manejo</a:t>
                      </a:r>
                      <a:r>
                        <a:rPr lang="es-ES_tradnl" baseline="0" dirty="0"/>
                        <a:t> de la información</a:t>
                      </a:r>
                      <a:endParaRPr lang="es-ES_tradnl" dirty="0"/>
                    </a:p>
                  </a:txBody>
                  <a:tcPr anchor="ctr">
                    <a:solidFill>
                      <a:schemeClr val="bg1"/>
                    </a:solidFill>
                  </a:tcPr>
                </a:tc>
                <a:tc>
                  <a:txBody>
                    <a:bodyPr/>
                    <a:lstStyle/>
                    <a:p>
                      <a:pPr algn="ctr"/>
                      <a:r>
                        <a:rPr lang="es-ES_tradnl" dirty="0"/>
                        <a:t>25</a:t>
                      </a:r>
                    </a:p>
                  </a:txBody>
                  <a:tcPr anchor="ctr">
                    <a:solidFill>
                      <a:schemeClr val="bg1"/>
                    </a:solidFill>
                  </a:tcPr>
                </a:tc>
                <a:extLst>
                  <a:ext uri="{0D108BD9-81ED-4DB2-BD59-A6C34878D82A}">
                    <a16:rowId xmlns:a16="http://schemas.microsoft.com/office/drawing/2014/main" val="10003"/>
                  </a:ext>
                </a:extLst>
              </a:tr>
              <a:tr h="370840">
                <a:tc>
                  <a:txBody>
                    <a:bodyPr/>
                    <a:lstStyle/>
                    <a:p>
                      <a:pPr algn="r"/>
                      <a:r>
                        <a:rPr lang="es-ES_tradnl" dirty="0"/>
                        <a:t>Total de reactivos</a:t>
                      </a:r>
                    </a:p>
                  </a:txBody>
                  <a:tcPr anchor="ctr">
                    <a:solidFill>
                      <a:schemeClr val="bg1"/>
                    </a:solidFill>
                  </a:tcPr>
                </a:tc>
                <a:tc>
                  <a:txBody>
                    <a:bodyPr/>
                    <a:lstStyle/>
                    <a:p>
                      <a:pPr algn="ctr"/>
                      <a:r>
                        <a:rPr lang="es-ES_tradnl" dirty="0"/>
                        <a:t>147</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1706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29478</TotalTime>
  <Words>8762</Words>
  <Application>Microsoft Office PowerPoint</Application>
  <PresentationFormat>Carta (216 x 279 mm)</PresentationFormat>
  <Paragraphs>1296</Paragraphs>
  <Slides>76</Slides>
  <Notes>55</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76</vt:i4>
      </vt:variant>
    </vt:vector>
  </HeadingPairs>
  <TitlesOfParts>
    <vt:vector size="84" baseType="lpstr">
      <vt:lpstr>Arial</vt:lpstr>
      <vt:lpstr>Calibri</vt:lpstr>
      <vt:lpstr>Calibri Light</vt:lpstr>
      <vt:lpstr>Tahoma</vt:lpstr>
      <vt:lpstr>Times New Roman</vt:lpstr>
      <vt:lpstr>Tema de Office</vt:lpstr>
      <vt:lpstr>Diseño personalizado</vt:lpstr>
      <vt:lpstr>1_Tema de Office</vt:lpstr>
      <vt:lpstr>Presentación de PowerPoint</vt:lpstr>
      <vt:lpstr>Contenido</vt:lpstr>
      <vt:lpstr>Características generales  de Planea 6º de primaria 2018</vt:lpstr>
      <vt:lpstr>¿Qué evalúa Planea?</vt:lpstr>
      <vt:lpstr>Información general sobre la prueba  Planea de 6º de primaria, aplicación 2018</vt:lpstr>
      <vt:lpstr>Aplicación</vt:lpstr>
      <vt:lpstr>Tasa de participación</vt:lpstr>
      <vt:lpstr>Contenidos generales de la prueba Planea  de Lenguaje y Comunicación 2018</vt:lpstr>
      <vt:lpstr>Contenidos generales de la prueba Planea  de Matemáticas 2018</vt:lpstr>
      <vt:lpstr>¿Cómo se expresan los resultados de Planea?</vt:lpstr>
      <vt:lpstr>Resultados nacionales </vt:lpstr>
      <vt:lpstr>Presentación de PowerPoint</vt:lpstr>
      <vt:lpstr>Presentación de PowerPoint</vt:lpstr>
      <vt:lpstr>Resultados por entidad federativa </vt:lpstr>
      <vt:lpstr>Puntaje promedio por entidad federativa</vt:lpstr>
      <vt:lpstr>Puntaje promedio por entidad federativa</vt:lpstr>
      <vt:lpstr>Puntaje promedio de los estudiantes según Recursos familiares asociados al bienestar (RFAB)</vt:lpstr>
      <vt:lpstr>Relación entre Puntaje promedio en Planea e Índice de desarrollo humano (IDH), por entidad</vt:lpstr>
      <vt:lpstr>Relación entre Puntaje promedio en Planea e Índice de desarrollo humano (IDH), por entidad</vt:lpstr>
      <vt:lpstr>El aprendizaje y su relación con variables personales, de contexto escolar y de la familia</vt:lpstr>
      <vt:lpstr>Puntaje promedio de los estudiantes en escuelas multigrado y no multigrado</vt:lpstr>
      <vt:lpstr>Puntaje promedio de los estudiantes según niveles de clima de participación y respeto en el aula por tipo de escuela</vt:lpstr>
      <vt:lpstr>Puntaje promedio de los estudiantes según su expectativa académica</vt:lpstr>
      <vt:lpstr>Puntaje promedio de los estudiantes según sus niveles de compromiso con las tareas escolares, por tipo de escuela</vt:lpstr>
      <vt:lpstr>Puntaje promedio de los estudiantes según condiciones  de trabajo infantil y tiempo destinado al mismo</vt:lpstr>
      <vt:lpstr>Comparación de resultados 2015-2018</vt:lpstr>
      <vt:lpstr>Planea 2015 y 2018</vt:lpstr>
      <vt:lpstr>Comparación por niveles de logro 2015 - 2018</vt:lpstr>
      <vt:lpstr>Comparación por niveles de logro 2015 - 2018</vt:lpstr>
      <vt:lpstr>Puntaje promedio por hombre y mujer, resultados 2015-2018</vt:lpstr>
      <vt:lpstr>Puntaje promedio por edad típica y extraedad, resultados 2015-2018</vt:lpstr>
      <vt:lpstr>Puntaje promedio por localidad rural o urbana según ubicación de la escuela, resultados 2015-2018</vt:lpstr>
      <vt:lpstr>Planea 2015 y 2018</vt:lpstr>
      <vt:lpstr>Comparación por niveles de logro 2015 - 2018</vt:lpstr>
      <vt:lpstr>Planea 2015 y 2018</vt:lpstr>
      <vt:lpstr>Comparación por niveles de logro 2015 - 2018</vt:lpstr>
      <vt:lpstr>Reflexiones finales</vt:lpstr>
      <vt:lpstr>Presentación de PowerPoint</vt:lpstr>
      <vt:lpstr>Presentación de PowerPoint</vt:lpstr>
      <vt:lpstr>Presentación de PowerPoint</vt:lpstr>
      <vt:lpstr>Resultados de Aguascalientes</vt:lpstr>
      <vt:lpstr>Porcentaje de estudiantes en cada nivel de logro educativo 2018</vt:lpstr>
      <vt:lpstr>Presentación de PowerPoint</vt:lpstr>
      <vt:lpstr>Porcentaje de estudiantes en cada nivel de logro educativo según tipo de escuela</vt:lpstr>
      <vt:lpstr>Porcentaje de estudiantes en cada nivel de logro educativo según tipo de escuela</vt:lpstr>
      <vt:lpstr>Presentación de PowerPoint</vt:lpstr>
      <vt:lpstr>Presentación de PowerPoint</vt:lpstr>
      <vt:lpstr>Porcentaje de estudiantes en cada nivel de logro educativo según grado de marginación de la localidad en que se encuentra la escuela</vt:lpstr>
      <vt:lpstr>Porcentaje de estudiantes en cada nivel de logro educativo según grado de marginación de la localidad en que se encuentra la escuela</vt:lpstr>
      <vt:lpstr>Presentación de PowerPoint</vt:lpstr>
      <vt:lpstr>Presentación de PowerPoint</vt:lpstr>
      <vt:lpstr>Porcentaje de estudiantes en cada nivel de logro educativo según la ubicación de la escuela en zona urbana y rural</vt:lpstr>
      <vt:lpstr>Porcentaje de estudiantes en cada nivel de logro educativo según la ubicación de la escuela en zona urbana y rural</vt:lpstr>
      <vt:lpstr>Presentación de PowerPoint</vt:lpstr>
      <vt:lpstr>Presentación de PowerPoint</vt:lpstr>
      <vt:lpstr>Porcentaje de estudiantes en cada nivel de logro en la región educativa del Occidente</vt:lpstr>
      <vt:lpstr>El aprendizaje y su relación con variables personales, de contexto escolar y de la familia</vt:lpstr>
      <vt:lpstr>Puntaje promedio de los estudiantes según niveles de clima de participación y respeto en el aula</vt:lpstr>
      <vt:lpstr>Puntaje promedio de los estudiantes según su expectativa académica</vt:lpstr>
      <vt:lpstr>Puntaje promedio de los estudiantes según sus niveles de compromiso con las tareas escolares</vt:lpstr>
      <vt:lpstr>Porcentaje de estudiantes en cada nivel de logro educativo según sexo</vt:lpstr>
      <vt:lpstr>Porcentaje de estudiantes en cada nivel de logro educativo según sexo</vt:lpstr>
      <vt:lpstr>Presentación de PowerPoint</vt:lpstr>
      <vt:lpstr>Presentación de PowerPoint</vt:lpstr>
      <vt:lpstr>Presentación de PowerPoint</vt:lpstr>
      <vt:lpstr>Anexo 1</vt:lpstr>
      <vt:lpstr>Niveles de logro de Lenguaje y Comunicación</vt:lpstr>
      <vt:lpstr>Niveles de logro de Lenguaje y Comunicación</vt:lpstr>
      <vt:lpstr>Niveles de logro de Lenguaje y Comunicación</vt:lpstr>
      <vt:lpstr>Niveles de logro de Lenguaje y Comunicación</vt:lpstr>
      <vt:lpstr>Presentación de PowerPoint</vt:lpstr>
      <vt:lpstr>Niveles de logro de Lenguaje y Comunicación</vt:lpstr>
      <vt:lpstr>Niveles de logro de Matemáticas</vt:lpstr>
      <vt:lpstr>Niveles de logro de Matemáticas</vt:lpstr>
      <vt:lpstr>Niveles de logro de Matemáticas</vt:lpstr>
      <vt:lpstr>Consideraciones para la interpretación de los resultados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Eduardo Sanchez Moguel</dc:creator>
  <cp:lastModifiedBy>Jose Manuel Jimenez Benitez</cp:lastModifiedBy>
  <cp:revision>1264</cp:revision>
  <cp:lastPrinted>2018-11-23T18:12:50Z</cp:lastPrinted>
  <dcterms:created xsi:type="dcterms:W3CDTF">2017-08-15T14:36:10Z</dcterms:created>
  <dcterms:modified xsi:type="dcterms:W3CDTF">2018-11-30T21:28:41Z</dcterms:modified>
</cp:coreProperties>
</file>