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theme/themeOverride5.xml" ContentType="application/vnd.openxmlformats-officedocument.themeOverride+xml"/>
  <Override PartName="/ppt/notesSlides/notesSlide1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25.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3.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4.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34.xml" ContentType="application/vnd.openxmlformats-officedocument.presentationml.notesSlide+xml"/>
  <Override PartName="/ppt/charts/chart29.xml" ContentType="application/vnd.openxmlformats-officedocument.drawingml.chart+xml"/>
  <Override PartName="/ppt/notesSlides/notesSlide35.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notesSlides/notesSlide36.xml" ContentType="application/vnd.openxmlformats-officedocument.presentationml.notesSlide+xml"/>
  <Override PartName="/ppt/charts/chart33.xml" ContentType="application/vnd.openxmlformats-officedocument.drawingml.chart+xml"/>
  <Override PartName="/ppt/notesSlides/notesSlide37.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38.xml" ContentType="application/vnd.openxmlformats-officedocument.presentationml.notesSlide+xml"/>
  <Override PartName="/ppt/charts/chart37.xml" ContentType="application/vnd.openxmlformats-officedocument.drawingml.chart+xml"/>
  <Override PartName="/ppt/notesSlides/notesSlide39.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40.xml" ContentType="application/vnd.openxmlformats-officedocument.presentationml.notesSlide+xml"/>
  <Override PartName="/ppt/charts/chart41.xml" ContentType="application/vnd.openxmlformats-officedocument.drawingml.chart+xml"/>
  <Override PartName="/ppt/theme/themeOverride6.xml" ContentType="application/vnd.openxmlformats-officedocument.themeOverride+xml"/>
  <Override PartName="/ppt/charts/chart42.xml" ContentType="application/vnd.openxmlformats-officedocument.drawingml.chart+xml"/>
  <Override PartName="/ppt/theme/themeOverride7.xml" ContentType="application/vnd.openxmlformats-officedocument.themeOverride+xml"/>
  <Override PartName="/ppt/notesSlides/notesSlide41.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notesSlides/notesSlide42.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notesSlides/notesSlide4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notesSlides/notesSlide44.xml" ContentType="application/vnd.openxmlformats-officedocument.presentationml.notesSlide+xml"/>
  <Override PartName="/ppt/charts/chart49.xml" ContentType="application/vnd.openxmlformats-officedocument.drawingml.chart+xml"/>
  <Override PartName="/ppt/notesSlides/notesSlide45.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 id="2147483713" r:id="rId3"/>
  </p:sldMasterIdLst>
  <p:notesMasterIdLst>
    <p:notesMasterId r:id="rId80"/>
  </p:notesMasterIdLst>
  <p:handoutMasterIdLst>
    <p:handoutMasterId r:id="rId81"/>
  </p:handoutMasterIdLst>
  <p:sldIdLst>
    <p:sldId id="451" r:id="rId4"/>
    <p:sldId id="629" r:id="rId5"/>
    <p:sldId id="452" r:id="rId6"/>
    <p:sldId id="670" r:id="rId7"/>
    <p:sldId id="454" r:id="rId8"/>
    <p:sldId id="698" r:id="rId9"/>
    <p:sldId id="655" r:id="rId10"/>
    <p:sldId id="731" r:id="rId11"/>
    <p:sldId id="732" r:id="rId12"/>
    <p:sldId id="669" r:id="rId13"/>
    <p:sldId id="460" r:id="rId14"/>
    <p:sldId id="702" r:id="rId15"/>
    <p:sldId id="704" r:id="rId16"/>
    <p:sldId id="408" r:id="rId17"/>
    <p:sldId id="712" r:id="rId18"/>
    <p:sldId id="713" r:id="rId19"/>
    <p:sldId id="706" r:id="rId20"/>
    <p:sldId id="708" r:id="rId21"/>
    <p:sldId id="709" r:id="rId22"/>
    <p:sldId id="405" r:id="rId23"/>
    <p:sldId id="688" r:id="rId24"/>
    <p:sldId id="689" r:id="rId25"/>
    <p:sldId id="697" r:id="rId26"/>
    <p:sldId id="692" r:id="rId27"/>
    <p:sldId id="693" r:id="rId28"/>
    <p:sldId id="559" r:id="rId29"/>
    <p:sldId id="486" r:id="rId30"/>
    <p:sldId id="467" r:id="rId31"/>
    <p:sldId id="466" r:id="rId32"/>
    <p:sldId id="474" r:id="rId33"/>
    <p:sldId id="472" r:id="rId34"/>
    <p:sldId id="473" r:id="rId35"/>
    <p:sldId id="489" r:id="rId36"/>
    <p:sldId id="728" r:id="rId37"/>
    <p:sldId id="729" r:id="rId38"/>
    <p:sldId id="730" r:id="rId39"/>
    <p:sldId id="673" r:id="rId40"/>
    <p:sldId id="491" r:id="rId41"/>
    <p:sldId id="701" r:id="rId42"/>
    <p:sldId id="672" r:id="rId43"/>
    <p:sldId id="733" r:id="rId44"/>
    <p:sldId id="734" r:id="rId45"/>
    <p:sldId id="735" r:id="rId46"/>
    <p:sldId id="736" r:id="rId47"/>
    <p:sldId id="737" r:id="rId48"/>
    <p:sldId id="738" r:id="rId49"/>
    <p:sldId id="739" r:id="rId50"/>
    <p:sldId id="740" r:id="rId51"/>
    <p:sldId id="741" r:id="rId52"/>
    <p:sldId id="742" r:id="rId53"/>
    <p:sldId id="743" r:id="rId54"/>
    <p:sldId id="744" r:id="rId55"/>
    <p:sldId id="745" r:id="rId56"/>
    <p:sldId id="746" r:id="rId57"/>
    <p:sldId id="747" r:id="rId58"/>
    <p:sldId id="756" r:id="rId59"/>
    <p:sldId id="752" r:id="rId60"/>
    <p:sldId id="753" r:id="rId61"/>
    <p:sldId id="754" r:id="rId62"/>
    <p:sldId id="755" r:id="rId63"/>
    <p:sldId id="748" r:id="rId64"/>
    <p:sldId id="749" r:id="rId65"/>
    <p:sldId id="750" r:id="rId66"/>
    <p:sldId id="751" r:id="rId67"/>
    <p:sldId id="567" r:id="rId68"/>
    <p:sldId id="758" r:id="rId69"/>
    <p:sldId id="759" r:id="rId70"/>
    <p:sldId id="760" r:id="rId71"/>
    <p:sldId id="761" r:id="rId72"/>
    <p:sldId id="762" r:id="rId73"/>
    <p:sldId id="763" r:id="rId74"/>
    <p:sldId id="764" r:id="rId75"/>
    <p:sldId id="765" r:id="rId76"/>
    <p:sldId id="766" r:id="rId77"/>
    <p:sldId id="767" r:id="rId78"/>
    <p:sldId id="757" r:id="rId79"/>
  </p:sldIdLst>
  <p:sldSz cx="9144000" cy="6858000" type="letter"/>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76" userDrawn="1">
          <p15:clr>
            <a:srgbClr val="A4A3A4"/>
          </p15:clr>
        </p15:guide>
        <p15:guide id="2" pos="2880" userDrawn="1">
          <p15:clr>
            <a:srgbClr val="A4A3A4"/>
          </p15:clr>
        </p15:guide>
        <p15:guide id="3" orient="horz" pos="2160" userDrawn="1">
          <p15:clr>
            <a:srgbClr val="A4A3A4"/>
          </p15:clr>
        </p15:guide>
        <p15:guide id="4" orient="horz" pos="2319" userDrawn="1">
          <p15:clr>
            <a:srgbClr val="A4A3A4"/>
          </p15:clr>
        </p15:guide>
        <p15:guide id="5" orient="horz" pos="2500" userDrawn="1">
          <p15:clr>
            <a:srgbClr val="A4A3A4"/>
          </p15:clr>
        </p15:guide>
        <p15:guide id="6" orient="horz" pos="436" userDrawn="1">
          <p15:clr>
            <a:srgbClr val="A4A3A4"/>
          </p15:clr>
        </p15:guide>
        <p15:guide id="7" orient="horz" pos="527" userDrawn="1">
          <p15:clr>
            <a:srgbClr val="A4A3A4"/>
          </p15:clr>
        </p15:guide>
        <p15:guide id="8" orient="horz" pos="61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s Sanchez Moguel" initials="ASM" lastIdx="68" clrIdx="0">
    <p:extLst/>
  </p:cmAuthor>
  <p:cmAuthor id="2" name="Andres Eduardo Sanchez Moguel" initials="AESM" lastIdx="79" clrIdx="1">
    <p:extLst/>
  </p:cmAuthor>
  <p:cmAuthor id="3" name="Unidad de Evaluación del SEN" initials="UESEN" lastIdx="2" clrIdx="2">
    <p:extLst/>
  </p:cmAuthor>
  <p:cmAuthor id="4" name="Marisela Garcia Pacheco" initials="MGP" lastIdx="60" clrIdx="3">
    <p:extLst/>
  </p:cmAuthor>
  <p:cmAuthor id="5" name="Mariana Zuniga Garcia" initials="MZG" lastIdx="98" clrIdx="4">
    <p:extLst>
      <p:ext uri="{19B8F6BF-5375-455C-9EA6-DF929625EA0E}">
        <p15:presenceInfo xmlns:p15="http://schemas.microsoft.com/office/powerpoint/2012/main" userId="S-1-5-21-1268683857-3413048154-3417360476-3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FFFFFF"/>
    <a:srgbClr val="CC0671"/>
    <a:srgbClr val="9B0054"/>
    <a:srgbClr val="002060"/>
    <a:srgbClr val="9A528E"/>
    <a:srgbClr val="862A77"/>
    <a:srgbClr val="5C0030"/>
    <a:srgbClr val="9A2A77"/>
    <a:srgbClr val="C80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3" autoAdjust="0"/>
    <p:restoredTop sz="96387" autoAdjust="0"/>
  </p:normalViewPr>
  <p:slideViewPr>
    <p:cSldViewPr snapToGrid="0" showGuides="1">
      <p:cViewPr varScale="1">
        <p:scale>
          <a:sx n="111" d="100"/>
          <a:sy n="111" d="100"/>
        </p:scale>
        <p:origin x="1902" y="102"/>
      </p:cViewPr>
      <p:guideLst>
        <p:guide pos="476"/>
        <p:guide pos="2880"/>
        <p:guide orient="horz" pos="2160"/>
        <p:guide orient="horz" pos="2319"/>
        <p:guide orient="horz" pos="2500"/>
        <p:guide orient="horz" pos="436"/>
        <p:guide orient="horz" pos="527"/>
        <p:guide orient="horz" pos="618"/>
      </p:guideLst>
    </p:cSldViewPr>
  </p:slideViewPr>
  <p:notesTextViewPr>
    <p:cViewPr>
      <p:scale>
        <a:sx n="200" d="100"/>
        <a:sy n="200" d="100"/>
      </p:scale>
      <p:origin x="0" y="0"/>
    </p:cViewPr>
  </p:notesTextViewPr>
  <p:sorterViewPr>
    <p:cViewPr>
      <p:scale>
        <a:sx n="140" d="100"/>
        <a:sy n="140" d="100"/>
      </p:scale>
      <p:origin x="0" y="-19204"/>
    </p:cViewPr>
  </p:sorterViewPr>
  <p:notesViewPr>
    <p:cSldViewPr snapToGrid="0" showGuides="1">
      <p:cViewPr varScale="1">
        <p:scale>
          <a:sx n="97" d="100"/>
          <a:sy n="97" d="100"/>
        </p:scale>
        <p:origin x="4304"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hihuahua.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hihuahua.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hihuahua.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hihuahua.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hihuahu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09.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hihuahua.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hihuahua.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hihuahua.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hihuahua.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hihuahua.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hihuahua.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hihuahua.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hihuahua.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hihuahua.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hihuahu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hihuahua.xlsx" TargetMode="External"/></Relationships>
</file>

<file path=ppt/charts/_rels/chart4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6.xml"/></Relationships>
</file>

<file path=ppt/charts/_rels/chart4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7.xml"/></Relationships>
</file>

<file path=ppt/charts/_rels/chart4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hihuahua.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hihuahua.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hihuahua.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hihuahua.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hihuahua.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hihuahua.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hihuahu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hihuahua.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hihuahua.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Chihuahu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_ENTIDAD_INT_!$C$2:$C$31</c:f>
              <c:numCache>
                <c:formatCode>General</c:formatCode>
                <c:ptCount val="30"/>
                <c:pt idx="0">
                  <c:v>445.642</c:v>
                </c:pt>
                <c:pt idx="1">
                  <c:v>472.24900000000002</c:v>
                </c:pt>
                <c:pt idx="2">
                  <c:v>475.23899999999998</c:v>
                </c:pt>
                <c:pt idx="3">
                  <c:v>479.05</c:v>
                </c:pt>
                <c:pt idx="4">
                  <c:v>485.43299999999999</c:v>
                </c:pt>
                <c:pt idx="5">
                  <c:v>482.05500000000001</c:v>
                </c:pt>
                <c:pt idx="6">
                  <c:v>485.43799999999999</c:v>
                </c:pt>
                <c:pt idx="7">
                  <c:v>490.43799999999999</c:v>
                </c:pt>
                <c:pt idx="8">
                  <c:v>491.23399999999998</c:v>
                </c:pt>
                <c:pt idx="9">
                  <c:v>491.63200000000001</c:v>
                </c:pt>
                <c:pt idx="10">
                  <c:v>492.22899999999998</c:v>
                </c:pt>
                <c:pt idx="11">
                  <c:v>490.43799999999999</c:v>
                </c:pt>
                <c:pt idx="12">
                  <c:v>491.43799999999999</c:v>
                </c:pt>
                <c:pt idx="13">
                  <c:v>498.214</c:v>
                </c:pt>
                <c:pt idx="14">
                  <c:v>493.851</c:v>
                </c:pt>
                <c:pt idx="15">
                  <c:v>493.05500000000001</c:v>
                </c:pt>
                <c:pt idx="16">
                  <c:v>494.25400000000002</c:v>
                </c:pt>
                <c:pt idx="17">
                  <c:v>501.44299999999998</c:v>
                </c:pt>
                <c:pt idx="18">
                  <c:v>501.24400000000003</c:v>
                </c:pt>
                <c:pt idx="19">
                  <c:v>504.03500000000003</c:v>
                </c:pt>
                <c:pt idx="20">
                  <c:v>505.637</c:v>
                </c:pt>
                <c:pt idx="21">
                  <c:v>506.43799999999999</c:v>
                </c:pt>
                <c:pt idx="22">
                  <c:v>508.23899999999998</c:v>
                </c:pt>
                <c:pt idx="23">
                  <c:v>509.23399999999998</c:v>
                </c:pt>
                <c:pt idx="24">
                  <c:v>510.83100000000002</c:v>
                </c:pt>
                <c:pt idx="25">
                  <c:v>509.637</c:v>
                </c:pt>
                <c:pt idx="26">
                  <c:v>510.04</c:v>
                </c:pt>
                <c:pt idx="27">
                  <c:v>510.44299999999998</c:v>
                </c:pt>
                <c:pt idx="28">
                  <c:v>508.45299999999997</c:v>
                </c:pt>
                <c:pt idx="29">
                  <c:v>533.23900000000003</c:v>
                </c:pt>
              </c:numCache>
            </c:numRef>
          </c:val>
          <c:smooth val="0"/>
          <c:extLst>
            <c:ext xmlns:c16="http://schemas.microsoft.com/office/drawing/2014/chart" uri="{C3380CC4-5D6E-409C-BE32-E72D297353CC}">
              <c16:uniqueId val="{00000000-8A99-4329-A983-BB00794AC804}"/>
            </c:ext>
          </c:extLst>
        </c:ser>
        <c:ser>
          <c:idx val="1"/>
          <c:order val="1"/>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_ENTIDAD_INT_!$D$2:$D$31</c:f>
              <c:numCache>
                <c:formatCode>General</c:formatCode>
                <c:ptCount val="30"/>
                <c:pt idx="0">
                  <c:v>462.358</c:v>
                </c:pt>
                <c:pt idx="1">
                  <c:v>491.75099999999998</c:v>
                </c:pt>
                <c:pt idx="2">
                  <c:v>490.76100000000002</c:v>
                </c:pt>
                <c:pt idx="3">
                  <c:v>498.95</c:v>
                </c:pt>
                <c:pt idx="4">
                  <c:v>498.56700000000001</c:v>
                </c:pt>
                <c:pt idx="5">
                  <c:v>503.94499999999999</c:v>
                </c:pt>
                <c:pt idx="6">
                  <c:v>500.56200000000001</c:v>
                </c:pt>
                <c:pt idx="7">
                  <c:v>505.56200000000001</c:v>
                </c:pt>
                <c:pt idx="8">
                  <c:v>504.76600000000002</c:v>
                </c:pt>
                <c:pt idx="9">
                  <c:v>504.36799999999999</c:v>
                </c:pt>
                <c:pt idx="10">
                  <c:v>503.77100000000002</c:v>
                </c:pt>
                <c:pt idx="11">
                  <c:v>505.56200000000001</c:v>
                </c:pt>
                <c:pt idx="12">
                  <c:v>506.56200000000001</c:v>
                </c:pt>
                <c:pt idx="13">
                  <c:v>503.786</c:v>
                </c:pt>
                <c:pt idx="14">
                  <c:v>514.149</c:v>
                </c:pt>
                <c:pt idx="15">
                  <c:v>514.94500000000005</c:v>
                </c:pt>
                <c:pt idx="16">
                  <c:v>515.74599999999998</c:v>
                </c:pt>
                <c:pt idx="17">
                  <c:v>518.55700000000002</c:v>
                </c:pt>
                <c:pt idx="18">
                  <c:v>518.75599999999997</c:v>
                </c:pt>
                <c:pt idx="19">
                  <c:v>517.96500000000003</c:v>
                </c:pt>
                <c:pt idx="20">
                  <c:v>520.36300000000006</c:v>
                </c:pt>
                <c:pt idx="21">
                  <c:v>521.56200000000001</c:v>
                </c:pt>
                <c:pt idx="22">
                  <c:v>523.76099999999997</c:v>
                </c:pt>
                <c:pt idx="23">
                  <c:v>522.76599999999996</c:v>
                </c:pt>
                <c:pt idx="24">
                  <c:v>523.16899999999998</c:v>
                </c:pt>
                <c:pt idx="25">
                  <c:v>524.36300000000006</c:v>
                </c:pt>
                <c:pt idx="26">
                  <c:v>525.96</c:v>
                </c:pt>
                <c:pt idx="27">
                  <c:v>527.55700000000002</c:v>
                </c:pt>
                <c:pt idx="28">
                  <c:v>529.54700000000003</c:v>
                </c:pt>
                <c:pt idx="29">
                  <c:v>548.76099999999997</c:v>
                </c:pt>
              </c:numCache>
            </c:numRef>
          </c:val>
          <c:smooth val="0"/>
          <c:extLst>
            <c:ext xmlns:c16="http://schemas.microsoft.com/office/drawing/2014/chart" uri="{C3380CC4-5D6E-409C-BE32-E72D297353CC}">
              <c16:uniqueId val="{00000001-8A99-4329-A983-BB00794AC804}"/>
            </c:ext>
          </c:extLst>
        </c:ser>
        <c:dLbls>
          <c:showLegendKey val="0"/>
          <c:showVal val="0"/>
          <c:showCatName val="0"/>
          <c:showSerName val="0"/>
          <c:showPercent val="0"/>
          <c:showBubbleSize val="0"/>
        </c:dLbls>
        <c:hiLowLines>
          <c:spPr>
            <a:ln w="12700">
              <a:solidFill>
                <a:srgbClr val="B07CAA"/>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_ENTIDAD_INT_!$E$2:$E$31</c:f>
              <c:numCache>
                <c:formatCode>General</c:formatCode>
                <c:ptCount val="30"/>
                <c:pt idx="0">
                  <c:v>454</c:v>
                </c:pt>
                <c:pt idx="1">
                  <c:v>482</c:v>
                </c:pt>
                <c:pt idx="2">
                  <c:v>483</c:v>
                </c:pt>
                <c:pt idx="3">
                  <c:v>489</c:v>
                </c:pt>
                <c:pt idx="4">
                  <c:v>492</c:v>
                </c:pt>
                <c:pt idx="5">
                  <c:v>493</c:v>
                </c:pt>
                <c:pt idx="6">
                  <c:v>493</c:v>
                </c:pt>
                <c:pt idx="7">
                  <c:v>498</c:v>
                </c:pt>
                <c:pt idx="8">
                  <c:v>498</c:v>
                </c:pt>
                <c:pt idx="9">
                  <c:v>498</c:v>
                </c:pt>
                <c:pt idx="10">
                  <c:v>498</c:v>
                </c:pt>
                <c:pt idx="11">
                  <c:v>498</c:v>
                </c:pt>
                <c:pt idx="12">
                  <c:v>499</c:v>
                </c:pt>
                <c:pt idx="13">
                  <c:v>501</c:v>
                </c:pt>
                <c:pt idx="14">
                  <c:v>504</c:v>
                </c:pt>
                <c:pt idx="15">
                  <c:v>504</c:v>
                </c:pt>
                <c:pt idx="16">
                  <c:v>505</c:v>
                </c:pt>
                <c:pt idx="17">
                  <c:v>510</c:v>
                </c:pt>
                <c:pt idx="18">
                  <c:v>510</c:v>
                </c:pt>
                <c:pt idx="19">
                  <c:v>511</c:v>
                </c:pt>
                <c:pt idx="20">
                  <c:v>513</c:v>
                </c:pt>
                <c:pt idx="21">
                  <c:v>514</c:v>
                </c:pt>
                <c:pt idx="22">
                  <c:v>516</c:v>
                </c:pt>
                <c:pt idx="23">
                  <c:v>516</c:v>
                </c:pt>
                <c:pt idx="24">
                  <c:v>517</c:v>
                </c:pt>
                <c:pt idx="25">
                  <c:v>517</c:v>
                </c:pt>
                <c:pt idx="26">
                  <c:v>518</c:v>
                </c:pt>
                <c:pt idx="27">
                  <c:v>519</c:v>
                </c:pt>
                <c:pt idx="28">
                  <c:v>519</c:v>
                </c:pt>
                <c:pt idx="29">
                  <c:v>541</c:v>
                </c:pt>
              </c:numCache>
            </c:numRef>
          </c:val>
          <c:smooth val="0"/>
          <c:extLst>
            <c:ext xmlns:c16="http://schemas.microsoft.com/office/drawing/2014/chart" uri="{C3380CC4-5D6E-409C-BE32-E72D297353CC}">
              <c16:uniqueId val="{00000002-8A99-4329-A983-BB00794AC804}"/>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440.8</c:v>
                </c:pt>
                <c:pt idx="1">
                  <c:v>465.4</c:v>
                </c:pt>
                <c:pt idx="2">
                  <c:v>498.9</c:v>
                </c:pt>
                <c:pt idx="3">
                  <c:v>537</c:v>
                </c:pt>
              </c:numCache>
            </c:numRef>
          </c:val>
          <c:smooth val="0"/>
          <c:extLst>
            <c:ext xmlns:c16="http://schemas.microsoft.com/office/drawing/2014/chart" uri="{C3380CC4-5D6E-409C-BE32-E72D297353CC}">
              <c16:uniqueId val="{00000000-24BF-4608-BD98-45E3F156ED8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_HHEP25_INT_!$B$2:$B$5</c:f>
              <c:numCache>
                <c:formatCode>General</c:formatCode>
                <c:ptCount val="4"/>
              </c:numCache>
            </c:numRef>
          </c:cat>
          <c:val>
            <c:numRef>
              <c:f>_HHEP25_INT_!$D$2:$D$5</c:f>
              <c:numCache>
                <c:formatCode>General</c:formatCode>
                <c:ptCount val="4"/>
                <c:pt idx="0">
                  <c:v>452.7</c:v>
                </c:pt>
                <c:pt idx="1">
                  <c:v>486</c:v>
                </c:pt>
                <c:pt idx="2">
                  <c:v>513.1</c:v>
                </c:pt>
                <c:pt idx="3">
                  <c:v>541.20000000000005</c:v>
                </c:pt>
              </c:numCache>
            </c:numRef>
          </c:val>
          <c:smooth val="0"/>
          <c:extLst>
            <c:ext xmlns:c16="http://schemas.microsoft.com/office/drawing/2014/chart" uri="{C3380CC4-5D6E-409C-BE32-E72D297353CC}">
              <c16:uniqueId val="{00000000-D837-427C-8A76-0F5D83510B3B}"/>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_HHEP25_INT_!$B$2:$B$5</c:f>
              <c:numCache>
                <c:formatCode>General</c:formatCode>
                <c:ptCount val="4"/>
              </c:numCache>
            </c:numRef>
          </c:cat>
          <c:val>
            <c:numRef>
              <c:f>_HHEP25_INT_!$E$2:$E$5</c:f>
              <c:numCache>
                <c:formatCode>General</c:formatCode>
                <c:ptCount val="4"/>
                <c:pt idx="0">
                  <c:v>448.8</c:v>
                </c:pt>
                <c:pt idx="1">
                  <c:v>479.9</c:v>
                </c:pt>
                <c:pt idx="2">
                  <c:v>507</c:v>
                </c:pt>
                <c:pt idx="3">
                  <c:v>535.79999999999995</c:v>
                </c:pt>
              </c:numCache>
            </c:numRef>
          </c:val>
          <c:smooth val="0"/>
          <c:extLst>
            <c:ext xmlns:c16="http://schemas.microsoft.com/office/drawing/2014/chart" uri="{C3380CC4-5D6E-409C-BE32-E72D297353CC}">
              <c16:uniqueId val="{00000001-D837-427C-8A76-0F5D83510B3B}"/>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_HHEP25_INT_!$B$2:$B$5</c:f>
              <c:numCache>
                <c:formatCode>General</c:formatCode>
                <c:ptCount val="4"/>
              </c:numCache>
            </c:numRef>
          </c:cat>
          <c:val>
            <c:numRef>
              <c:f>_HHEP25_INT_!$F$2:$F$5</c:f>
              <c:numCache>
                <c:formatCode>General</c:formatCode>
                <c:ptCount val="4"/>
                <c:pt idx="0">
                  <c:v>407.5</c:v>
                </c:pt>
                <c:pt idx="1">
                  <c:v>418.7</c:v>
                </c:pt>
                <c:pt idx="2">
                  <c:v>424.5</c:v>
                </c:pt>
                <c:pt idx="3">
                  <c:v>471</c:v>
                </c:pt>
              </c:numCache>
            </c:numRef>
          </c:val>
          <c:smooth val="0"/>
          <c:extLst>
            <c:ext xmlns:c16="http://schemas.microsoft.com/office/drawing/2014/chart" uri="{C3380CC4-5D6E-409C-BE32-E72D297353CC}">
              <c16:uniqueId val="{00000002-D837-427C-8A76-0F5D83510B3B}"/>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_HHEP25_INT_!$B$2:$B$5</c:f>
              <c:numCache>
                <c:formatCode>General</c:formatCode>
                <c:ptCount val="4"/>
              </c:numCache>
            </c:numRef>
          </c:cat>
          <c:val>
            <c:numRef>
              <c:f>_HHEP25_INT_!$G$2:$G$5</c:f>
              <c:numCache>
                <c:formatCode>General</c:formatCode>
                <c:ptCount val="4"/>
                <c:pt idx="0">
                  <c:v>406.5</c:v>
                </c:pt>
                <c:pt idx="1">
                  <c:v>431.3</c:v>
                </c:pt>
                <c:pt idx="2">
                  <c:v>466.3</c:v>
                </c:pt>
                <c:pt idx="3">
                  <c:v>466.4</c:v>
                </c:pt>
              </c:numCache>
            </c:numRef>
          </c:val>
          <c:smooth val="0"/>
          <c:extLst>
            <c:ext xmlns:c16="http://schemas.microsoft.com/office/drawing/2014/chart" uri="{C3380CC4-5D6E-409C-BE32-E72D297353CC}">
              <c16:uniqueId val="{00000003-D837-427C-8A76-0F5D83510B3B}"/>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_HHEP25_INT_!$B$2:$B$5</c:f>
              <c:numCache>
                <c:formatCode>General</c:formatCode>
                <c:ptCount val="4"/>
              </c:numCache>
            </c:numRef>
          </c:cat>
          <c:val>
            <c:numRef>
              <c:f>_HHEP25_INT_!$H$2:$H$5</c:f>
              <c:numCache>
                <c:formatCode>General</c:formatCode>
                <c:ptCount val="4"/>
                <c:pt idx="0">
                  <c:v>556.1</c:v>
                </c:pt>
                <c:pt idx="1">
                  <c:v>583.9</c:v>
                </c:pt>
                <c:pt idx="2">
                  <c:v>603.1</c:v>
                </c:pt>
                <c:pt idx="3">
                  <c:v>624.29999999999995</c:v>
                </c:pt>
              </c:numCache>
            </c:numRef>
          </c:val>
          <c:smooth val="0"/>
          <c:extLst>
            <c:ext xmlns:c16="http://schemas.microsoft.com/office/drawing/2014/chart" uri="{C3380CC4-5D6E-409C-BE32-E72D297353CC}">
              <c16:uniqueId val="{00000004-D837-427C-8A76-0F5D83510B3B}"/>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 las</a:t>
                </a:r>
                <a:r>
                  <a:rPr lang="es-MX" baseline="0"/>
                  <a:t>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_HHEP25_INT_!$B$27:$B$30</c:f>
              <c:numCache>
                <c:formatCode>General</c:formatCode>
                <c:ptCount val="4"/>
              </c:numCache>
            </c:numRef>
          </c:cat>
          <c:val>
            <c:numRef>
              <c:f>_HHEP25_INT_!$D$27:$D$30</c:f>
              <c:numCache>
                <c:formatCode>General</c:formatCode>
                <c:ptCount val="4"/>
                <c:pt idx="0">
                  <c:v>458.7</c:v>
                </c:pt>
                <c:pt idx="1">
                  <c:v>488.3</c:v>
                </c:pt>
                <c:pt idx="2">
                  <c:v>512.9</c:v>
                </c:pt>
                <c:pt idx="3">
                  <c:v>542</c:v>
                </c:pt>
              </c:numCache>
            </c:numRef>
          </c:val>
          <c:smooth val="0"/>
          <c:extLst>
            <c:ext xmlns:c16="http://schemas.microsoft.com/office/drawing/2014/chart" uri="{C3380CC4-5D6E-409C-BE32-E72D297353CC}">
              <c16:uniqueId val="{00000000-DA55-4BBC-8A49-C48B39AA3F9C}"/>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_HHEP25_INT_!$B$27:$B$30</c:f>
              <c:numCache>
                <c:formatCode>General</c:formatCode>
                <c:ptCount val="4"/>
              </c:numCache>
            </c:numRef>
          </c:cat>
          <c:val>
            <c:numRef>
              <c:f>_HHEP25_INT_!$E$27:$E$30</c:f>
              <c:numCache>
                <c:formatCode>General</c:formatCode>
                <c:ptCount val="4"/>
                <c:pt idx="0">
                  <c:v>454.7</c:v>
                </c:pt>
                <c:pt idx="1">
                  <c:v>483</c:v>
                </c:pt>
                <c:pt idx="2">
                  <c:v>508.4</c:v>
                </c:pt>
                <c:pt idx="3">
                  <c:v>538.20000000000005</c:v>
                </c:pt>
              </c:numCache>
            </c:numRef>
          </c:val>
          <c:smooth val="0"/>
          <c:extLst>
            <c:ext xmlns:c16="http://schemas.microsoft.com/office/drawing/2014/chart" uri="{C3380CC4-5D6E-409C-BE32-E72D297353CC}">
              <c16:uniqueId val="{00000001-DA55-4BBC-8A49-C48B39AA3F9C}"/>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_HHEP25_INT_!$B$27:$B$30</c:f>
              <c:numCache>
                <c:formatCode>General</c:formatCode>
                <c:ptCount val="4"/>
              </c:numCache>
            </c:numRef>
          </c:cat>
          <c:val>
            <c:numRef>
              <c:f>_HHEP25_INT_!$F$27:$F$30</c:f>
              <c:numCache>
                <c:formatCode>General</c:formatCode>
                <c:ptCount val="4"/>
                <c:pt idx="0">
                  <c:v>434.8</c:v>
                </c:pt>
                <c:pt idx="1">
                  <c:v>443.4</c:v>
                </c:pt>
                <c:pt idx="2">
                  <c:v>442.3</c:v>
                </c:pt>
                <c:pt idx="3">
                  <c:v>486.2</c:v>
                </c:pt>
              </c:numCache>
            </c:numRef>
          </c:val>
          <c:smooth val="0"/>
          <c:extLst>
            <c:ext xmlns:c16="http://schemas.microsoft.com/office/drawing/2014/chart" uri="{C3380CC4-5D6E-409C-BE32-E72D297353CC}">
              <c16:uniqueId val="{00000002-DA55-4BBC-8A49-C48B39AA3F9C}"/>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_HHEP25_INT_!$B$27:$B$30</c:f>
              <c:numCache>
                <c:formatCode>General</c:formatCode>
                <c:ptCount val="4"/>
              </c:numCache>
            </c:numRef>
          </c:cat>
          <c:val>
            <c:numRef>
              <c:f>_HHEP25_INT_!$G$27:$G$30</c:f>
              <c:numCache>
                <c:formatCode>General</c:formatCode>
                <c:ptCount val="4"/>
                <c:pt idx="0">
                  <c:v>416.2</c:v>
                </c:pt>
                <c:pt idx="1">
                  <c:v>443.3</c:v>
                </c:pt>
                <c:pt idx="2">
                  <c:v>471.6</c:v>
                </c:pt>
                <c:pt idx="3">
                  <c:v>473.6</c:v>
                </c:pt>
              </c:numCache>
            </c:numRef>
          </c:val>
          <c:smooth val="0"/>
          <c:extLst>
            <c:ext xmlns:c16="http://schemas.microsoft.com/office/drawing/2014/chart" uri="{C3380CC4-5D6E-409C-BE32-E72D297353CC}">
              <c16:uniqueId val="{00000003-DA55-4BBC-8A49-C48B39AA3F9C}"/>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_HHEP25_INT_!$B$27:$B$30</c:f>
              <c:numCache>
                <c:formatCode>General</c:formatCode>
                <c:ptCount val="4"/>
              </c:numCache>
            </c:numRef>
          </c:cat>
          <c:val>
            <c:numRef>
              <c:f>_HHEP25_INT_!$H$27:$H$30</c:f>
              <c:numCache>
                <c:formatCode>General</c:formatCode>
                <c:ptCount val="4"/>
                <c:pt idx="0">
                  <c:v>538.20000000000005</c:v>
                </c:pt>
                <c:pt idx="1">
                  <c:v>564.4</c:v>
                </c:pt>
                <c:pt idx="2">
                  <c:v>582.29999999999995</c:v>
                </c:pt>
                <c:pt idx="3">
                  <c:v>604</c:v>
                </c:pt>
              </c:numCache>
            </c:numRef>
          </c:val>
          <c:smooth val="0"/>
          <c:extLst>
            <c:ext xmlns:c16="http://schemas.microsoft.com/office/drawing/2014/chart" uri="{C3380CC4-5D6E-409C-BE32-E72D297353CC}">
              <c16:uniqueId val="{00000004-DA55-4BBC-8A49-C48B39AA3F9C}"/>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a:t>
                </a:r>
                <a:r>
                  <a:rPr lang="es-MX" baseline="0"/>
                  <a:t> las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_TRABAJO_3_CONDICIONES_INT_!$D$2:$D$7</c:f>
              <c:numCache>
                <c:formatCode>General</c:formatCode>
                <c:ptCount val="6"/>
                <c:pt idx="0">
                  <c:v>524.11099999999999</c:v>
                </c:pt>
                <c:pt idx="1">
                  <c:v>477.52</c:v>
                </c:pt>
                <c:pt idx="2">
                  <c:v>459.52199999999999</c:v>
                </c:pt>
                <c:pt idx="3">
                  <c:v>525.80899999999997</c:v>
                </c:pt>
                <c:pt idx="4">
                  <c:v>458.02100000000002</c:v>
                </c:pt>
                <c:pt idx="5">
                  <c:v>438.02600000000001</c:v>
                </c:pt>
              </c:numCache>
            </c:numRef>
          </c:val>
          <c:smooth val="0"/>
          <c:extLst>
            <c:ext xmlns:c16="http://schemas.microsoft.com/office/drawing/2014/chart" uri="{C3380CC4-5D6E-409C-BE32-E72D297353CC}">
              <c16:uniqueId val="{00000000-CE1F-473C-A6BD-CB40B42CB783}"/>
            </c:ext>
          </c:extLst>
        </c:ser>
        <c:ser>
          <c:idx val="1"/>
          <c:order val="1"/>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_TRABAJO_3_CONDICIONES_INT_!$E$2:$E$7</c:f>
              <c:numCache>
                <c:formatCode>General</c:formatCode>
                <c:ptCount val="6"/>
                <c:pt idx="0">
                  <c:v>528.48899999999992</c:v>
                </c:pt>
                <c:pt idx="1">
                  <c:v>485.48</c:v>
                </c:pt>
                <c:pt idx="2">
                  <c:v>468.27799999999996</c:v>
                </c:pt>
                <c:pt idx="3">
                  <c:v>529.39100000000008</c:v>
                </c:pt>
                <c:pt idx="4">
                  <c:v>466.37899999999996</c:v>
                </c:pt>
                <c:pt idx="5">
                  <c:v>448.37399999999997</c:v>
                </c:pt>
              </c:numCache>
            </c:numRef>
          </c:val>
          <c:smooth val="0"/>
          <c:extLst>
            <c:ext xmlns:c16="http://schemas.microsoft.com/office/drawing/2014/chart" uri="{C3380CC4-5D6E-409C-BE32-E72D297353CC}">
              <c16:uniqueId val="{00000001-CE1F-473C-A6BD-CB40B42CB783}"/>
            </c:ext>
          </c:extLst>
        </c:ser>
        <c:dLbls>
          <c:showLegendKey val="0"/>
          <c:showVal val="0"/>
          <c:showCatName val="0"/>
          <c:showSerName val="0"/>
          <c:showPercent val="0"/>
          <c:showBubbleSize val="0"/>
        </c:dLbls>
        <c:hiLowLines>
          <c:spPr>
            <a:ln w="12700">
              <a:solidFill>
                <a:srgbClr val="B07CAA"/>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1F-473C-A6BD-CB40B42CB783}"/>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D4-43E3-AA6B-D346AB218E1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_TRABAJO_3_CONDICIONES_INT_!$B$2:$C$7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_TRABAJO_3_CONDICIONES_INT_!$F$2:$F$7</c:f>
              <c:numCache>
                <c:formatCode>General</c:formatCode>
                <c:ptCount val="6"/>
                <c:pt idx="0">
                  <c:v>526.29999999999995</c:v>
                </c:pt>
                <c:pt idx="1">
                  <c:v>481.5</c:v>
                </c:pt>
                <c:pt idx="2">
                  <c:v>463.9</c:v>
                </c:pt>
                <c:pt idx="3">
                  <c:v>527.6</c:v>
                </c:pt>
                <c:pt idx="4">
                  <c:v>462.2</c:v>
                </c:pt>
                <c:pt idx="5">
                  <c:v>443.2</c:v>
                </c:pt>
              </c:numCache>
            </c:numRef>
          </c:val>
          <c:smooth val="0"/>
          <c:extLst>
            <c:ext xmlns:c16="http://schemas.microsoft.com/office/drawing/2014/chart" uri="{C3380CC4-5D6E-409C-BE32-E72D297353CC}">
              <c16:uniqueId val="{00000003-CE1F-473C-A6BD-CB40B42CB783}"/>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_TRABAJO_3_CONDICIONES_INT_!$D$32:$D$37</c:f>
              <c:numCache>
                <c:formatCode>General</c:formatCode>
                <c:ptCount val="6"/>
                <c:pt idx="0">
                  <c:v>518.91199999999992</c:v>
                </c:pt>
                <c:pt idx="1">
                  <c:v>484.41800000000001</c:v>
                </c:pt>
                <c:pt idx="2">
                  <c:v>474.42600000000004</c:v>
                </c:pt>
                <c:pt idx="3">
                  <c:v>522.41</c:v>
                </c:pt>
                <c:pt idx="4">
                  <c:v>466.42100000000005</c:v>
                </c:pt>
                <c:pt idx="5">
                  <c:v>454.33500000000004</c:v>
                </c:pt>
              </c:numCache>
            </c:numRef>
          </c:val>
          <c:smooth val="0"/>
          <c:extLst>
            <c:ext xmlns:c16="http://schemas.microsoft.com/office/drawing/2014/chart" uri="{C3380CC4-5D6E-409C-BE32-E72D297353CC}">
              <c16:uniqueId val="{00000000-D883-43C7-9FCA-C3D7AE2CCB8B}"/>
            </c:ext>
          </c:extLst>
        </c:ser>
        <c:ser>
          <c:idx val="1"/>
          <c:order val="1"/>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_TRABAJO_3_CONDICIONES_INT_!$E$32:$E$37</c:f>
              <c:numCache>
                <c:formatCode>General</c:formatCode>
                <c:ptCount val="6"/>
                <c:pt idx="0">
                  <c:v>523.68799999999999</c:v>
                </c:pt>
                <c:pt idx="1">
                  <c:v>491.58199999999999</c:v>
                </c:pt>
                <c:pt idx="2">
                  <c:v>484.774</c:v>
                </c:pt>
                <c:pt idx="3">
                  <c:v>526.39</c:v>
                </c:pt>
                <c:pt idx="4">
                  <c:v>474.779</c:v>
                </c:pt>
                <c:pt idx="5">
                  <c:v>468.26499999999999</c:v>
                </c:pt>
              </c:numCache>
            </c:numRef>
          </c:val>
          <c:smooth val="0"/>
          <c:extLst>
            <c:ext xmlns:c16="http://schemas.microsoft.com/office/drawing/2014/chart" uri="{C3380CC4-5D6E-409C-BE32-E72D297353CC}">
              <c16:uniqueId val="{00000001-D883-43C7-9FCA-C3D7AE2CCB8B}"/>
            </c:ext>
          </c:extLst>
        </c:ser>
        <c:dLbls>
          <c:showLegendKey val="0"/>
          <c:showVal val="0"/>
          <c:showCatName val="0"/>
          <c:showSerName val="0"/>
          <c:showPercent val="0"/>
          <c:showBubbleSize val="0"/>
        </c:dLbls>
        <c:hiLowLines>
          <c:spPr>
            <a:ln w="12700">
              <a:solidFill>
                <a:srgbClr val="B07CAA"/>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83-43C7-9FCA-C3D7AE2CCB8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_TRABAJO_3_CONDICIONES_INT_!$B$32:$C$37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_TRABAJO_3_CONDICIONES_INT_!$F$32:$F$37</c:f>
              <c:numCache>
                <c:formatCode>General</c:formatCode>
                <c:ptCount val="6"/>
                <c:pt idx="0">
                  <c:v>521.29999999999995</c:v>
                </c:pt>
                <c:pt idx="1">
                  <c:v>488</c:v>
                </c:pt>
                <c:pt idx="2">
                  <c:v>479.6</c:v>
                </c:pt>
                <c:pt idx="3">
                  <c:v>524.4</c:v>
                </c:pt>
                <c:pt idx="4">
                  <c:v>470.6</c:v>
                </c:pt>
                <c:pt idx="5">
                  <c:v>461.3</c:v>
                </c:pt>
              </c:numCache>
            </c:numRef>
          </c:val>
          <c:smooth val="0"/>
          <c:extLst>
            <c:ext xmlns:c16="http://schemas.microsoft.com/office/drawing/2014/chart" uri="{C3380CC4-5D6E-409C-BE32-E72D297353CC}">
              <c16:uniqueId val="{00000003-D883-43C7-9FCA-C3D7AE2CCB8B}"/>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'_TIP_ESC_2018-2015_ST_'!$D$1</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F499-426C-865E-407B10ABD9FF}"/>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F499-426C-865E-407B10ABD9FF}"/>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F499-426C-865E-407B10ABD9FF}"/>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F499-426C-865E-407B10ABD9FF}"/>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F499-426C-865E-407B10ABD9FF}"/>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F499-426C-865E-407B10ABD9FF}"/>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'_TIP_ESC_2018-2015_ST_'!$D$2:$D$13</c:f>
              <c:numCache>
                <c:formatCode>General</c:formatCode>
                <c:ptCount val="12"/>
                <c:pt idx="0">
                  <c:v>-79</c:v>
                </c:pt>
                <c:pt idx="1">
                  <c:v>-80</c:v>
                </c:pt>
                <c:pt idx="2">
                  <c:v>-70.7</c:v>
                </c:pt>
                <c:pt idx="3">
                  <c:v>-67.900000000000006</c:v>
                </c:pt>
                <c:pt idx="4">
                  <c:v>-50.7</c:v>
                </c:pt>
                <c:pt idx="5">
                  <c:v>-51.6</c:v>
                </c:pt>
                <c:pt idx="6">
                  <c:v>-14.9</c:v>
                </c:pt>
                <c:pt idx="7">
                  <c:v>-13.3</c:v>
                </c:pt>
                <c:pt idx="10">
                  <c:v>-49.1</c:v>
                </c:pt>
                <c:pt idx="11">
                  <c:v>-49.5</c:v>
                </c:pt>
              </c:numCache>
            </c:numRef>
          </c:val>
          <c:extLst>
            <c:ext xmlns:c16="http://schemas.microsoft.com/office/drawing/2014/chart" uri="{C3380CC4-5D6E-409C-BE32-E72D297353CC}">
              <c16:uniqueId val="{0000000C-F499-426C-865E-407B10ABD9FF}"/>
            </c:ext>
          </c:extLst>
        </c:ser>
        <c:ser>
          <c:idx val="1"/>
          <c:order val="1"/>
          <c:tx>
            <c:strRef>
              <c:f>'_TIP_ESC_2018-2015_ST_'!$E$1</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F499-426C-865E-407B10ABD9FF}"/>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F499-426C-865E-407B10ABD9FF}"/>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F499-426C-865E-407B10ABD9FF}"/>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F499-426C-865E-407B10ABD9FF}"/>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F499-426C-865E-407B10ABD9FF}"/>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F499-426C-865E-407B10ABD9FF}"/>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'_TIP_ESC_2018-2015_ST_'!$E$2:$E$13</c:f>
              <c:numCache>
                <c:formatCode>General</c:formatCode>
                <c:ptCount val="12"/>
                <c:pt idx="0">
                  <c:v>17</c:v>
                </c:pt>
                <c:pt idx="1">
                  <c:v>16</c:v>
                </c:pt>
                <c:pt idx="2">
                  <c:v>24.4</c:v>
                </c:pt>
                <c:pt idx="3">
                  <c:v>26.7</c:v>
                </c:pt>
                <c:pt idx="4">
                  <c:v>33.9</c:v>
                </c:pt>
                <c:pt idx="5">
                  <c:v>34.1</c:v>
                </c:pt>
                <c:pt idx="6">
                  <c:v>35</c:v>
                </c:pt>
                <c:pt idx="7">
                  <c:v>33.9</c:v>
                </c:pt>
                <c:pt idx="10">
                  <c:v>32.9</c:v>
                </c:pt>
                <c:pt idx="11">
                  <c:v>33.200000000000003</c:v>
                </c:pt>
              </c:numCache>
            </c:numRef>
          </c:val>
          <c:extLst>
            <c:ext xmlns:c16="http://schemas.microsoft.com/office/drawing/2014/chart" uri="{C3380CC4-5D6E-409C-BE32-E72D297353CC}">
              <c16:uniqueId val="{00000019-F499-426C-865E-407B10ABD9FF}"/>
            </c:ext>
          </c:extLst>
        </c:ser>
        <c:ser>
          <c:idx val="2"/>
          <c:order val="2"/>
          <c:tx>
            <c:strRef>
              <c:f>'_TIP_ESC_2018-2015_ST_'!$F$1</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F499-426C-865E-407B10ABD9FF}"/>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F499-426C-865E-407B10ABD9FF}"/>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F499-426C-865E-407B10ABD9FF}"/>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F499-426C-865E-407B10ABD9FF}"/>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F499-426C-865E-407B10ABD9FF}"/>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F499-426C-865E-407B10ABD9FF}"/>
              </c:ext>
            </c:extLst>
          </c:dPt>
          <c:dLbls>
            <c:dLbl>
              <c:idx val="0"/>
              <c:layout>
                <c:manualLayout>
                  <c:x val="2.7928240740740632E-2"/>
                  <c:y val="6.8103818103818103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99-426C-865E-407B10ABD9FF}"/>
                </c:ext>
              </c:extLst>
            </c:dLbl>
            <c:dLbl>
              <c:idx val="1"/>
              <c:layout>
                <c:manualLayout>
                  <c:x val="3.5277777777777672E-2"/>
                  <c:y val="3.5413985413985417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499-426C-865E-407B10ABD9FF}"/>
                </c:ext>
              </c:extLst>
            </c:dLbl>
            <c:dLbl>
              <c:idx val="2"/>
              <c:layout>
                <c:manualLayout>
                  <c:x val="3.5277777777777672E-2"/>
                  <c:y val="5.4483054483054384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99-426C-865E-407B10ABD9FF}"/>
                </c:ext>
              </c:extLst>
            </c:dLbl>
            <c:dLbl>
              <c:idx val="3"/>
              <c:layout>
                <c:manualLayout>
                  <c:x val="5.2916666666666667E-2"/>
                  <c:y val="4.0862290862290762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499-426C-865E-407B10ABD9FF}"/>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'_TIP_ESC_2018-2015_ST_'!$F$2:$F$13</c:f>
              <c:numCache>
                <c:formatCode>General</c:formatCode>
                <c:ptCount val="12"/>
                <c:pt idx="0">
                  <c:v>3.7</c:v>
                </c:pt>
                <c:pt idx="1">
                  <c:v>3.7</c:v>
                </c:pt>
                <c:pt idx="2">
                  <c:v>4.5</c:v>
                </c:pt>
                <c:pt idx="3">
                  <c:v>4.5999999999999996</c:v>
                </c:pt>
                <c:pt idx="4">
                  <c:v>13.5</c:v>
                </c:pt>
                <c:pt idx="5">
                  <c:v>12.7</c:v>
                </c:pt>
                <c:pt idx="6">
                  <c:v>37.200000000000003</c:v>
                </c:pt>
                <c:pt idx="7">
                  <c:v>38.9</c:v>
                </c:pt>
                <c:pt idx="10">
                  <c:v>15.1</c:v>
                </c:pt>
                <c:pt idx="11">
                  <c:v>14.6</c:v>
                </c:pt>
              </c:numCache>
            </c:numRef>
          </c:val>
          <c:extLst>
            <c:ext xmlns:c16="http://schemas.microsoft.com/office/drawing/2014/chart" uri="{C3380CC4-5D6E-409C-BE32-E72D297353CC}">
              <c16:uniqueId val="{00000028-F499-426C-865E-407B10ABD9FF}"/>
            </c:ext>
          </c:extLst>
        </c:ser>
        <c:ser>
          <c:idx val="3"/>
          <c:order val="3"/>
          <c:tx>
            <c:strRef>
              <c:f>'_TIP_ESC_2018-2015_ST_'!$G$1</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F499-426C-865E-407B10ABD9FF}"/>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F499-426C-865E-407B10ABD9FF}"/>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F499-426C-865E-407B10ABD9FF}"/>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F499-426C-865E-407B10ABD9FF}"/>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F499-426C-865E-407B10ABD9FF}"/>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4-F499-426C-865E-407B10ABD9FF}"/>
              </c:ext>
            </c:extLst>
          </c:dPt>
          <c:dLbls>
            <c:dLbl>
              <c:idx val="0"/>
              <c:layout>
                <c:manualLayout>
                  <c:x val="1.46990740740739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F499-426C-865E-407B10ABD9FF}"/>
                </c:ext>
              </c:extLst>
            </c:dLbl>
            <c:dLbl>
              <c:idx val="1"/>
              <c:layout>
                <c:manualLayout>
                  <c:x val="1.6168981481481482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F499-426C-865E-407B10ABD9FF}"/>
                </c:ext>
              </c:extLst>
            </c:dLbl>
            <c:dLbl>
              <c:idx val="2"/>
              <c:layout>
                <c:manualLayout>
                  <c:x val="1.32291666666666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F499-426C-865E-407B10ABD9FF}"/>
                </c:ext>
              </c:extLst>
            </c:dLbl>
            <c:dLbl>
              <c:idx val="3"/>
              <c:layout>
                <c:manualLayout>
                  <c:x val="1.4699074074074074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F499-426C-865E-407B10ABD9FF}"/>
                </c:ext>
              </c:extLst>
            </c:dLbl>
            <c:dLbl>
              <c:idx val="4"/>
              <c:layout>
                <c:manualLayout>
                  <c:x val="1.763888888888878E-2"/>
                  <c:y val="-9.988444601195607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F499-426C-865E-407B10ABD9FF}"/>
                </c:ext>
              </c:extLst>
            </c:dLbl>
            <c:dLbl>
              <c:idx val="5"/>
              <c:layout>
                <c:manualLayout>
                  <c:x val="1.7638888888888888E-2"/>
                  <c:y val="-9.9884446011956078E-17"/>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F499-426C-865E-407B10ABD9FF}"/>
                </c:ext>
              </c:extLst>
            </c:dLbl>
            <c:dLbl>
              <c:idx val="6"/>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8-F499-426C-865E-407B10ABD9FF}"/>
                </c:ext>
              </c:extLst>
            </c:dLbl>
            <c:dLbl>
              <c:idx val="7"/>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0-F499-426C-865E-407B10ABD9FF}"/>
                </c:ext>
              </c:extLst>
            </c:dLbl>
            <c:dLbl>
              <c:idx val="10"/>
              <c:layout>
                <c:manualLayout>
                  <c:x val="2.20486111111110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F499-426C-865E-407B10ABD9FF}"/>
                </c:ext>
              </c:extLst>
            </c:dLbl>
            <c:dLbl>
              <c:idx val="11"/>
              <c:layout>
                <c:manualLayout>
                  <c:x val="2.3518518518518518E-2"/>
                  <c:y val="-6.2427778757472549E-18"/>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F499-426C-865E-407B10ABD9FF}"/>
                </c:ext>
              </c:extLst>
            </c:dLbl>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'_TIP_ESC_2018-2015_ST_'!$G$2:$G$13</c:f>
              <c:numCache>
                <c:formatCode>General</c:formatCode>
                <c:ptCount val="12"/>
                <c:pt idx="0">
                  <c:v>0.3</c:v>
                </c:pt>
                <c:pt idx="1">
                  <c:v>0.2</c:v>
                </c:pt>
                <c:pt idx="2">
                  <c:v>0.3</c:v>
                </c:pt>
                <c:pt idx="3">
                  <c:v>0.8</c:v>
                </c:pt>
                <c:pt idx="4">
                  <c:v>1.9</c:v>
                </c:pt>
                <c:pt idx="5">
                  <c:v>1.6</c:v>
                </c:pt>
                <c:pt idx="6">
                  <c:v>12.9</c:v>
                </c:pt>
                <c:pt idx="7">
                  <c:v>13.9</c:v>
                </c:pt>
                <c:pt idx="10">
                  <c:v>2.8</c:v>
                </c:pt>
                <c:pt idx="11">
                  <c:v>2.6</c:v>
                </c:pt>
              </c:numCache>
            </c:numRef>
          </c:val>
          <c:extLst>
            <c:ext xmlns:c16="http://schemas.microsoft.com/office/drawing/2014/chart" uri="{C3380CC4-5D6E-409C-BE32-E72D297353CC}">
              <c16:uniqueId val="{0000003A-F499-426C-865E-407B10ABD9FF}"/>
            </c:ext>
          </c:extLst>
        </c:ser>
        <c:dLbls>
          <c:showLegendKey val="0"/>
          <c:showVal val="0"/>
          <c:showCatName val="0"/>
          <c:showSerName val="0"/>
          <c:showPercent val="0"/>
          <c:showBubbleSize val="0"/>
        </c:dLbls>
        <c:gapWidth val="30"/>
        <c:overlap val="100"/>
        <c:axId val="50450001"/>
        <c:axId val="50450002"/>
      </c:barChart>
      <c:catAx>
        <c:axId val="50450001"/>
        <c:scaling>
          <c:orientation val="minMax"/>
        </c:scaling>
        <c:delete val="0"/>
        <c:axPos val="l"/>
        <c:numFmt formatCode="General" sourceLinked="1"/>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450002"/>
        <c:crosses val="autoZero"/>
        <c:auto val="1"/>
        <c:lblAlgn val="ctr"/>
        <c:lblOffset val="100"/>
        <c:noMultiLvlLbl val="0"/>
      </c:catAx>
      <c:valAx>
        <c:axId val="504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CD57-4D43-997C-D340D09ABB74}"/>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CD57-4D43-997C-D340D09ABB74}"/>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CD57-4D43-997C-D340D09ABB74}"/>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CD57-4D43-997C-D340D09ABB74}"/>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CD57-4D43-997C-D340D09ABB74}"/>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CD57-4D43-997C-D340D09ABB74}"/>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'_TIP_ESC_2018-2015_ST_'!$D$29:$D$40</c:f>
              <c:numCache>
                <c:formatCode>General</c:formatCode>
                <c:ptCount val="12"/>
                <c:pt idx="0">
                  <c:v>-77.5</c:v>
                </c:pt>
                <c:pt idx="1">
                  <c:v>-83.3</c:v>
                </c:pt>
                <c:pt idx="2">
                  <c:v>-76.599999999999994</c:v>
                </c:pt>
                <c:pt idx="3">
                  <c:v>-69.2</c:v>
                </c:pt>
                <c:pt idx="4">
                  <c:v>-60.9</c:v>
                </c:pt>
                <c:pt idx="5">
                  <c:v>-62.8</c:v>
                </c:pt>
                <c:pt idx="6">
                  <c:v>-30.9</c:v>
                </c:pt>
                <c:pt idx="7">
                  <c:v>-25.9</c:v>
                </c:pt>
                <c:pt idx="10">
                  <c:v>-59.1</c:v>
                </c:pt>
                <c:pt idx="11">
                  <c:v>-60.5</c:v>
                </c:pt>
              </c:numCache>
            </c:numRef>
          </c:val>
          <c:extLst>
            <c:ext xmlns:c16="http://schemas.microsoft.com/office/drawing/2014/chart" uri="{C3380CC4-5D6E-409C-BE32-E72D297353CC}">
              <c16:uniqueId val="{0000000C-CD57-4D43-997C-D340D09ABB74}"/>
            </c:ext>
          </c:extLst>
        </c:ser>
        <c:ser>
          <c:idx val="1"/>
          <c:order val="1"/>
          <c:tx>
            <c:v>NII</c:v>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CD57-4D43-997C-D340D09ABB74}"/>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CD57-4D43-997C-D340D09ABB74}"/>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CD57-4D43-997C-D340D09ABB74}"/>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CD57-4D43-997C-D340D09ABB74}"/>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CD57-4D43-997C-D340D09ABB74}"/>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'_TIP_ESC_2018-2015_ST_'!$E$29:$E$40</c:f>
              <c:numCache>
                <c:formatCode>General</c:formatCode>
                <c:ptCount val="12"/>
                <c:pt idx="0">
                  <c:v>11.8</c:v>
                </c:pt>
                <c:pt idx="1">
                  <c:v>9.6999999999999993</c:v>
                </c:pt>
                <c:pt idx="2">
                  <c:v>14.7</c:v>
                </c:pt>
                <c:pt idx="3">
                  <c:v>17.2</c:v>
                </c:pt>
                <c:pt idx="4">
                  <c:v>17.8</c:v>
                </c:pt>
                <c:pt idx="5">
                  <c:v>19</c:v>
                </c:pt>
                <c:pt idx="6">
                  <c:v>22.3</c:v>
                </c:pt>
                <c:pt idx="7">
                  <c:v>23</c:v>
                </c:pt>
                <c:pt idx="10">
                  <c:v>17.899999999999999</c:v>
                </c:pt>
                <c:pt idx="11">
                  <c:v>18.899999999999999</c:v>
                </c:pt>
              </c:numCache>
            </c:numRef>
          </c:val>
          <c:extLst>
            <c:ext xmlns:c16="http://schemas.microsoft.com/office/drawing/2014/chart" uri="{C3380CC4-5D6E-409C-BE32-E72D297353CC}">
              <c16:uniqueId val="{00000019-CD57-4D43-997C-D340D09ABB74}"/>
            </c:ext>
          </c:extLst>
        </c:ser>
        <c:ser>
          <c:idx val="2"/>
          <c:order val="2"/>
          <c:tx>
            <c:v>NIII</c:v>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CD57-4D43-997C-D340D09ABB74}"/>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CD57-4D43-997C-D340D09ABB74}"/>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CD57-4D43-997C-D340D09ABB74}"/>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CD57-4D43-997C-D340D09ABB74}"/>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CD57-4D43-997C-D340D09ABB74}"/>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'_TIP_ESC_2018-2015_ST_'!$F$29:$F$40</c:f>
              <c:numCache>
                <c:formatCode>General</c:formatCode>
                <c:ptCount val="12"/>
                <c:pt idx="0">
                  <c:v>8.1</c:v>
                </c:pt>
                <c:pt idx="1">
                  <c:v>5.8</c:v>
                </c:pt>
                <c:pt idx="2">
                  <c:v>6.9</c:v>
                </c:pt>
                <c:pt idx="3">
                  <c:v>10.3</c:v>
                </c:pt>
                <c:pt idx="4">
                  <c:v>14.2</c:v>
                </c:pt>
                <c:pt idx="5">
                  <c:v>12.9</c:v>
                </c:pt>
                <c:pt idx="6">
                  <c:v>24.9</c:v>
                </c:pt>
                <c:pt idx="7">
                  <c:v>27.4</c:v>
                </c:pt>
                <c:pt idx="10">
                  <c:v>14.8</c:v>
                </c:pt>
                <c:pt idx="11">
                  <c:v>13.8</c:v>
                </c:pt>
              </c:numCache>
            </c:numRef>
          </c:val>
          <c:extLst>
            <c:ext xmlns:c16="http://schemas.microsoft.com/office/drawing/2014/chart" uri="{C3380CC4-5D6E-409C-BE32-E72D297353CC}">
              <c16:uniqueId val="{00000026-CD57-4D43-997C-D340D09ABB74}"/>
            </c:ext>
          </c:extLst>
        </c:ser>
        <c:ser>
          <c:idx val="3"/>
          <c:order val="3"/>
          <c:tx>
            <c:v>NIV</c:v>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8-CD57-4D43-997C-D340D09ABB74}"/>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CD57-4D43-997C-D340D09ABB74}"/>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CD57-4D43-997C-D340D09ABB74}"/>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CD57-4D43-997C-D340D09ABB74}"/>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CD57-4D43-997C-D340D09ABB74}"/>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CD57-4D43-997C-D340D09ABB74}"/>
              </c:ext>
            </c:extLst>
          </c:dPt>
          <c:dLbls>
            <c:dLbl>
              <c:idx val="0"/>
              <c:layout>
                <c:manualLayout>
                  <c:x val="1.763888888888878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CD57-4D43-997C-D340D09ABB74}"/>
                </c:ext>
              </c:extLst>
            </c:dLbl>
            <c:dLbl>
              <c:idx val="1"/>
              <c:layout>
                <c:manualLayout>
                  <c:x val="1.910879629629619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CD57-4D43-997C-D340D09ABB74}"/>
                </c:ext>
              </c:extLst>
            </c:dLbl>
            <c:dLbl>
              <c:idx val="2"/>
              <c:layout>
                <c:manualLayout>
                  <c:x val="1.9108796296296297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CD57-4D43-997C-D340D09ABB74}"/>
                </c:ext>
              </c:extLst>
            </c:dLbl>
            <c:dLbl>
              <c:idx val="3"/>
              <c:layout>
                <c:manualLayout>
                  <c:x val="1.7638888888888888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CD57-4D43-997C-D340D09ABB74}"/>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'_TIP_ESC_2018-2015_ST_'!$G$29:$G$40</c:f>
              <c:numCache>
                <c:formatCode>General</c:formatCode>
                <c:ptCount val="12"/>
                <c:pt idx="0">
                  <c:v>2.6</c:v>
                </c:pt>
                <c:pt idx="1">
                  <c:v>1.2</c:v>
                </c:pt>
                <c:pt idx="2">
                  <c:v>1.8</c:v>
                </c:pt>
                <c:pt idx="3">
                  <c:v>3.3</c:v>
                </c:pt>
                <c:pt idx="4">
                  <c:v>7.1</c:v>
                </c:pt>
                <c:pt idx="5">
                  <c:v>5.4</c:v>
                </c:pt>
                <c:pt idx="6">
                  <c:v>22</c:v>
                </c:pt>
                <c:pt idx="7">
                  <c:v>23.8</c:v>
                </c:pt>
                <c:pt idx="10">
                  <c:v>8.1999999999999993</c:v>
                </c:pt>
                <c:pt idx="11">
                  <c:v>6.8</c:v>
                </c:pt>
              </c:numCache>
            </c:numRef>
          </c:val>
          <c:extLst>
            <c:ext xmlns:c16="http://schemas.microsoft.com/office/drawing/2014/chart" uri="{C3380CC4-5D6E-409C-BE32-E72D297353CC}">
              <c16:uniqueId val="{00000035-CD57-4D43-997C-D340D09ABB74}"/>
            </c:ext>
          </c:extLst>
        </c:ser>
        <c:dLbls>
          <c:showLegendKey val="0"/>
          <c:showVal val="0"/>
          <c:showCatName val="0"/>
          <c:showSerName val="0"/>
          <c:showPercent val="0"/>
          <c:showBubbleSize val="0"/>
        </c:dLbls>
        <c:gapWidth val="30"/>
        <c:overlap val="100"/>
        <c:axId val="50460001"/>
        <c:axId val="50460002"/>
      </c:barChart>
      <c:catAx>
        <c:axId val="50460001"/>
        <c:scaling>
          <c:orientation val="minMax"/>
        </c:scaling>
        <c:delete val="0"/>
        <c:axPos val="l"/>
        <c:numFmt formatCode="General" sourceLinked="1"/>
        <c:majorTickMark val="none"/>
        <c:minorTickMark val="none"/>
        <c:tickLblPos val="low"/>
        <c:spPr>
          <a:ln>
            <a:solidFill>
              <a:srgbClr val="D9D9D9"/>
            </a:solidFill>
          </a:ln>
        </c:spPr>
        <c:txPr>
          <a:bodyPr rot="0" vert="horz"/>
          <a:lstStyle/>
          <a:p>
            <a:pPr>
              <a:defRPr sz="1000" b="1" baseline="0">
                <a:solidFill>
                  <a:srgbClr val="000000"/>
                </a:solidFill>
                <a:latin typeface="Calibri"/>
              </a:defRPr>
            </a:pPr>
            <a:endParaRPr lang="es-MX"/>
          </a:p>
        </c:txPr>
        <c:crossAx val="50460002"/>
        <c:crosses val="autoZero"/>
        <c:auto val="1"/>
        <c:lblAlgn val="ctr"/>
        <c:lblOffset val="100"/>
        <c:noMultiLvlLbl val="0"/>
      </c:catAx>
      <c:valAx>
        <c:axId val="504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1-B379-4811-9412-B7CE5A21A440}"/>
              </c:ext>
            </c:extLst>
          </c:dPt>
          <c:cat>
            <c:strRef>
              <c:f>'_SEXO_2018-2015_INT_'!$B$2:$B$5</c:f>
              <c:strCache>
                <c:ptCount val="3"/>
                <c:pt idx="0">
                  <c:v>Hombre</c:v>
                </c:pt>
                <c:pt idx="2">
                  <c:v>Mujer</c:v>
                </c:pt>
              </c:strCache>
            </c:strRef>
          </c:cat>
          <c:val>
            <c:numRef>
              <c:f>'_SEXO_2018-2015_INT_'!$D$2:$D$5</c:f>
              <c:numCache>
                <c:formatCode>General</c:formatCode>
                <c:ptCount val="4"/>
                <c:pt idx="0">
                  <c:v>483.81200000000001</c:v>
                </c:pt>
                <c:pt idx="1">
                  <c:v>483.11500000000001</c:v>
                </c:pt>
                <c:pt idx="2">
                  <c:v>510.41800000000001</c:v>
                </c:pt>
                <c:pt idx="3">
                  <c:v>512.11500000000001</c:v>
                </c:pt>
              </c:numCache>
            </c:numRef>
          </c:val>
          <c:smooth val="0"/>
          <c:extLst>
            <c:ext xmlns:c16="http://schemas.microsoft.com/office/drawing/2014/chart" uri="{C3380CC4-5D6E-409C-BE32-E72D297353CC}">
              <c16:uniqueId val="{00000002-B379-4811-9412-B7CE5A21A44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4-B379-4811-9412-B7CE5A21A440}"/>
              </c:ext>
            </c:extLst>
          </c:dPt>
          <c:cat>
            <c:strRef>
              <c:f>'_SEXO_2018-2015_INT_'!$B$2:$B$5</c:f>
              <c:strCache>
                <c:ptCount val="3"/>
                <c:pt idx="0">
                  <c:v>Hombre</c:v>
                </c:pt>
                <c:pt idx="2">
                  <c:v>Mujer</c:v>
                </c:pt>
              </c:strCache>
            </c:strRef>
          </c:cat>
          <c:val>
            <c:numRef>
              <c:f>'_SEXO_2018-2015_INT_'!$E$2:$E$5</c:f>
              <c:numCache>
                <c:formatCode>General</c:formatCode>
                <c:ptCount val="4"/>
                <c:pt idx="0">
                  <c:v>488.58799999999997</c:v>
                </c:pt>
                <c:pt idx="1">
                  <c:v>489.08500000000004</c:v>
                </c:pt>
                <c:pt idx="2">
                  <c:v>517.58199999999999</c:v>
                </c:pt>
                <c:pt idx="3">
                  <c:v>518.08500000000004</c:v>
                </c:pt>
              </c:numCache>
            </c:numRef>
          </c:val>
          <c:smooth val="0"/>
          <c:extLst>
            <c:ext xmlns:c16="http://schemas.microsoft.com/office/drawing/2014/chart" uri="{C3380CC4-5D6E-409C-BE32-E72D297353CC}">
              <c16:uniqueId val="{00000005-B379-4811-9412-B7CE5A21A440}"/>
            </c:ext>
          </c:extLst>
        </c:ser>
        <c:dLbls>
          <c:showLegendKey val="0"/>
          <c:showVal val="0"/>
          <c:showCatName val="0"/>
          <c:showSerName val="0"/>
          <c:showPercent val="0"/>
          <c:showBubbleSize val="0"/>
        </c:dLbls>
        <c:hiLowLines>
          <c:spPr>
            <a:ln w="12700">
              <a:solidFill>
                <a:srgbClr val="595959"/>
              </a:solidFill>
            </a:ln>
          </c:spPr>
        </c:hiLowLines>
        <c:marker val="1"/>
        <c:smooth val="0"/>
        <c:axId val="50010001"/>
        <c:axId val="500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7-B379-4811-9412-B7CE5A21A44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379-4811-9412-B7CE5A21A44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379-4811-9412-B7CE5A21A44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'_SEXO_2018-2015_INT_'!$B$2:$C$5</c:f>
              <c:multiLvlStrCache>
                <c:ptCount val="4"/>
                <c:lvl>
                  <c:pt idx="0">
                    <c:v>2015</c:v>
                  </c:pt>
                  <c:pt idx="1">
                    <c:v>2018</c:v>
                  </c:pt>
                  <c:pt idx="2">
                    <c:v>2015</c:v>
                  </c:pt>
                  <c:pt idx="3">
                    <c:v>2018</c:v>
                  </c:pt>
                </c:lvl>
                <c:lvl>
                  <c:pt idx="0">
                    <c:v>Hombre</c:v>
                  </c:pt>
                  <c:pt idx="2">
                    <c:v>Mujer</c:v>
                  </c:pt>
                </c:lvl>
              </c:multiLvlStrCache>
            </c:multiLvlStrRef>
          </c:cat>
          <c:val>
            <c:numRef>
              <c:f>'_SEXO_2018-2015_INT_'!$F$2:$F$5</c:f>
              <c:numCache>
                <c:formatCode>General</c:formatCode>
                <c:ptCount val="4"/>
                <c:pt idx="0">
                  <c:v>486.2</c:v>
                </c:pt>
                <c:pt idx="1">
                  <c:v>486.1</c:v>
                </c:pt>
                <c:pt idx="2">
                  <c:v>514</c:v>
                </c:pt>
                <c:pt idx="3">
                  <c:v>515.1</c:v>
                </c:pt>
              </c:numCache>
            </c:numRef>
          </c:val>
          <c:smooth val="0"/>
          <c:extLst>
            <c:ext xmlns:c16="http://schemas.microsoft.com/office/drawing/2014/chart" uri="{C3380CC4-5D6E-409C-BE32-E72D297353CC}">
              <c16:uniqueId val="{00000008-B379-4811-9412-B7CE5A21A440}"/>
            </c:ext>
          </c:extLst>
        </c:ser>
        <c:dLbls>
          <c:showLegendKey val="0"/>
          <c:showVal val="0"/>
          <c:showCatName val="0"/>
          <c:showSerName val="0"/>
          <c:showPercent val="0"/>
          <c:showBubbleSize val="0"/>
        </c:dLbls>
        <c:marker val="1"/>
        <c:smooth val="0"/>
        <c:axId val="50010001"/>
        <c:axId val="50010002"/>
      </c:lineChart>
      <c:catAx>
        <c:axId val="500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10002"/>
        <c:crosses val="autoZero"/>
        <c:auto val="1"/>
        <c:lblAlgn val="ctr"/>
        <c:lblOffset val="100"/>
        <c:noMultiLvlLbl val="0"/>
      </c:catAx>
      <c:valAx>
        <c:axId val="5001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Lenguaje y comunicación</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10001"/>
        <c:crosses val="autoZero"/>
        <c:crossBetween val="between"/>
        <c:majorUnit val="20"/>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1-121A-4339-A276-D4130C17B01E}"/>
              </c:ext>
            </c:extLst>
          </c:dPt>
          <c:cat>
            <c:strRef>
              <c:f>'_SEXO_2018-2015_INT_'!$B$27:$B$30</c:f>
              <c:strCache>
                <c:ptCount val="3"/>
                <c:pt idx="0">
                  <c:v>Hombre</c:v>
                </c:pt>
                <c:pt idx="2">
                  <c:v>Mujer</c:v>
                </c:pt>
              </c:strCache>
            </c:strRef>
          </c:cat>
          <c:val>
            <c:numRef>
              <c:f>'_SEXO_2018-2015_INT_'!$D$27:$D$30</c:f>
              <c:numCache>
                <c:formatCode>General</c:formatCode>
                <c:ptCount val="4"/>
                <c:pt idx="0">
                  <c:v>495.51099999999997</c:v>
                </c:pt>
                <c:pt idx="1">
                  <c:v>495.815</c:v>
                </c:pt>
                <c:pt idx="2">
                  <c:v>499.51400000000001</c:v>
                </c:pt>
                <c:pt idx="3">
                  <c:v>503.71499999999997</c:v>
                </c:pt>
              </c:numCache>
            </c:numRef>
          </c:val>
          <c:smooth val="0"/>
          <c:extLst>
            <c:ext xmlns:c16="http://schemas.microsoft.com/office/drawing/2014/chart" uri="{C3380CC4-5D6E-409C-BE32-E72D297353CC}">
              <c16:uniqueId val="{00000002-121A-4339-A276-D4130C17B01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4-121A-4339-A276-D4130C17B01E}"/>
              </c:ext>
            </c:extLst>
          </c:dPt>
          <c:cat>
            <c:strRef>
              <c:f>'_SEXO_2018-2015_INT_'!$B$27:$B$30</c:f>
              <c:strCache>
                <c:ptCount val="3"/>
                <c:pt idx="0">
                  <c:v>Hombre</c:v>
                </c:pt>
                <c:pt idx="2">
                  <c:v>Mujer</c:v>
                </c:pt>
              </c:strCache>
            </c:strRef>
          </c:cat>
          <c:val>
            <c:numRef>
              <c:f>'_SEXO_2018-2015_INT_'!$E$27:$E$30</c:f>
              <c:numCache>
                <c:formatCode>General</c:formatCode>
                <c:ptCount val="4"/>
                <c:pt idx="0">
                  <c:v>499.88900000000001</c:v>
                </c:pt>
                <c:pt idx="1">
                  <c:v>501.78500000000003</c:v>
                </c:pt>
                <c:pt idx="2">
                  <c:v>505.08600000000001</c:v>
                </c:pt>
                <c:pt idx="3">
                  <c:v>509.685</c:v>
                </c:pt>
              </c:numCache>
            </c:numRef>
          </c:val>
          <c:smooth val="0"/>
          <c:extLst>
            <c:ext xmlns:c16="http://schemas.microsoft.com/office/drawing/2014/chart" uri="{C3380CC4-5D6E-409C-BE32-E72D297353CC}">
              <c16:uniqueId val="{00000005-121A-4339-A276-D4130C17B01E}"/>
            </c:ext>
          </c:extLst>
        </c:ser>
        <c:dLbls>
          <c:showLegendKey val="0"/>
          <c:showVal val="0"/>
          <c:showCatName val="0"/>
          <c:showSerName val="0"/>
          <c:showPercent val="0"/>
          <c:showBubbleSize val="0"/>
        </c:dLbls>
        <c:hiLowLines>
          <c:spPr>
            <a:ln w="12700">
              <a:solidFill>
                <a:srgbClr val="595959"/>
              </a:solidFill>
            </a:ln>
          </c:spPr>
        </c:hiLowLines>
        <c:marker val="1"/>
        <c:smooth val="0"/>
        <c:axId val="50020001"/>
        <c:axId val="500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7-121A-4339-A276-D4130C17B01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21A-4339-A276-D4130C17B01E}"/>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21A-4339-A276-D4130C17B01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'_SEXO_2018-2015_INT_'!$B$27:$C$30</c:f>
              <c:multiLvlStrCache>
                <c:ptCount val="4"/>
                <c:lvl>
                  <c:pt idx="0">
                    <c:v>2015</c:v>
                  </c:pt>
                  <c:pt idx="1">
                    <c:v>2018</c:v>
                  </c:pt>
                  <c:pt idx="2">
                    <c:v>2015</c:v>
                  </c:pt>
                  <c:pt idx="3">
                    <c:v>2018</c:v>
                  </c:pt>
                </c:lvl>
                <c:lvl>
                  <c:pt idx="0">
                    <c:v>Hombre</c:v>
                  </c:pt>
                  <c:pt idx="2">
                    <c:v>Mujer</c:v>
                  </c:pt>
                </c:lvl>
              </c:multiLvlStrCache>
            </c:multiLvlStrRef>
          </c:cat>
          <c:val>
            <c:numRef>
              <c:f>'_SEXO_2018-2015_INT_'!$F$27:$F$30</c:f>
              <c:numCache>
                <c:formatCode>General</c:formatCode>
                <c:ptCount val="4"/>
                <c:pt idx="0">
                  <c:v>497.7</c:v>
                </c:pt>
                <c:pt idx="1">
                  <c:v>498.8</c:v>
                </c:pt>
                <c:pt idx="2">
                  <c:v>502.3</c:v>
                </c:pt>
                <c:pt idx="3">
                  <c:v>506.7</c:v>
                </c:pt>
              </c:numCache>
            </c:numRef>
          </c:val>
          <c:smooth val="0"/>
          <c:extLst>
            <c:ext xmlns:c16="http://schemas.microsoft.com/office/drawing/2014/chart" uri="{C3380CC4-5D6E-409C-BE32-E72D297353CC}">
              <c16:uniqueId val="{00000008-121A-4339-A276-D4130C17B01E}"/>
            </c:ext>
          </c:extLst>
        </c:ser>
        <c:dLbls>
          <c:showLegendKey val="0"/>
          <c:showVal val="0"/>
          <c:showCatName val="0"/>
          <c:showSerName val="0"/>
          <c:showPercent val="0"/>
          <c:showBubbleSize val="0"/>
        </c:dLbls>
        <c:marker val="1"/>
        <c:smooth val="0"/>
        <c:axId val="50020001"/>
        <c:axId val="50020002"/>
      </c:lineChart>
      <c:catAx>
        <c:axId val="500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20002"/>
        <c:crosses val="autoZero"/>
        <c:auto val="1"/>
        <c:lblAlgn val="ctr"/>
        <c:lblOffset val="100"/>
        <c:noMultiLvlLbl val="0"/>
      </c:catAx>
      <c:valAx>
        <c:axId val="5002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Matemáticas</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20001"/>
        <c:crosses val="autoZero"/>
        <c:crossBetween val="between"/>
        <c:majorUnit val="20"/>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1-783A-4647-AEA8-0F732F3C27AD}"/>
              </c:ext>
            </c:extLst>
          </c:dPt>
          <c:cat>
            <c:strRef>
              <c:f>'_EDAD_N_2018-2015_INT_'!$B$2:$B$5</c:f>
              <c:strCache>
                <c:ptCount val="3"/>
                <c:pt idx="0">
                  <c:v>Edad típica</c:v>
                </c:pt>
                <c:pt idx="2">
                  <c:v>Extraedad</c:v>
                </c:pt>
              </c:strCache>
            </c:strRef>
          </c:cat>
          <c:val>
            <c:numRef>
              <c:f>'_EDAD_N_2018-2015_INT_'!$D$2:$D$5</c:f>
              <c:numCache>
                <c:formatCode>General</c:formatCode>
                <c:ptCount val="4"/>
                <c:pt idx="0">
                  <c:v>504.61399999999998</c:v>
                </c:pt>
                <c:pt idx="1">
                  <c:v>503.21499999999997</c:v>
                </c:pt>
                <c:pt idx="2">
                  <c:v>460.721</c:v>
                </c:pt>
                <c:pt idx="3">
                  <c:v>451.03</c:v>
                </c:pt>
              </c:numCache>
            </c:numRef>
          </c:val>
          <c:smooth val="0"/>
          <c:extLst>
            <c:ext xmlns:c16="http://schemas.microsoft.com/office/drawing/2014/chart" uri="{C3380CC4-5D6E-409C-BE32-E72D297353CC}">
              <c16:uniqueId val="{00000002-783A-4647-AEA8-0F732F3C27AD}"/>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4-783A-4647-AEA8-0F732F3C27AD}"/>
              </c:ext>
            </c:extLst>
          </c:dPt>
          <c:cat>
            <c:strRef>
              <c:f>'_EDAD_N_2018-2015_INT_'!$B$2:$B$5</c:f>
              <c:strCache>
                <c:ptCount val="3"/>
                <c:pt idx="0">
                  <c:v>Edad típica</c:v>
                </c:pt>
                <c:pt idx="2">
                  <c:v>Extraedad</c:v>
                </c:pt>
              </c:strCache>
            </c:strRef>
          </c:cat>
          <c:val>
            <c:numRef>
              <c:f>'_EDAD_N_2018-2015_INT_'!$E$2:$E$5</c:f>
              <c:numCache>
                <c:formatCode>General</c:formatCode>
                <c:ptCount val="4"/>
                <c:pt idx="0">
                  <c:v>510.18599999999998</c:v>
                </c:pt>
                <c:pt idx="1">
                  <c:v>509.185</c:v>
                </c:pt>
                <c:pt idx="2">
                  <c:v>469.07899999999995</c:v>
                </c:pt>
                <c:pt idx="3">
                  <c:v>462.97</c:v>
                </c:pt>
              </c:numCache>
            </c:numRef>
          </c:val>
          <c:smooth val="0"/>
          <c:extLst>
            <c:ext xmlns:c16="http://schemas.microsoft.com/office/drawing/2014/chart" uri="{C3380CC4-5D6E-409C-BE32-E72D297353CC}">
              <c16:uniqueId val="{00000005-783A-4647-AEA8-0F732F3C27AD}"/>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7-783A-4647-AEA8-0F732F3C27AD}"/>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83A-4647-AEA8-0F732F3C27AD}"/>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83A-4647-AEA8-0F732F3C27AD}"/>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'_EDAD_N_2018-2015_INT_'!$B$2:$C$5</c:f>
              <c:multiLvlStrCache>
                <c:ptCount val="4"/>
                <c:lvl>
                  <c:pt idx="0">
                    <c:v>2015</c:v>
                  </c:pt>
                  <c:pt idx="1">
                    <c:v>2018</c:v>
                  </c:pt>
                  <c:pt idx="2">
                    <c:v>2015</c:v>
                  </c:pt>
                  <c:pt idx="3">
                    <c:v>2018</c:v>
                  </c:pt>
                </c:lvl>
                <c:lvl>
                  <c:pt idx="0">
                    <c:v>Edad típica</c:v>
                  </c:pt>
                  <c:pt idx="2">
                    <c:v>Extraedad</c:v>
                  </c:pt>
                </c:lvl>
              </c:multiLvlStrCache>
            </c:multiLvlStrRef>
          </c:cat>
          <c:val>
            <c:numRef>
              <c:f>'_EDAD_N_2018-2015_INT_'!$F$2:$F$5</c:f>
              <c:numCache>
                <c:formatCode>General</c:formatCode>
                <c:ptCount val="4"/>
                <c:pt idx="0">
                  <c:v>507.4</c:v>
                </c:pt>
                <c:pt idx="1">
                  <c:v>506.2</c:v>
                </c:pt>
                <c:pt idx="2">
                  <c:v>464.9</c:v>
                </c:pt>
                <c:pt idx="3">
                  <c:v>457</c:v>
                </c:pt>
              </c:numCache>
            </c:numRef>
          </c:val>
          <c:smooth val="0"/>
          <c:extLst>
            <c:ext xmlns:c16="http://schemas.microsoft.com/office/drawing/2014/chart" uri="{C3380CC4-5D6E-409C-BE32-E72D297353CC}">
              <c16:uniqueId val="{00000008-783A-4647-AEA8-0F732F3C27AD}"/>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_ENTIDAD_INT_!$C$34:$C$63</c:f>
              <c:numCache>
                <c:formatCode>General</c:formatCode>
                <c:ptCount val="30"/>
                <c:pt idx="0">
                  <c:v>444.84100000000001</c:v>
                </c:pt>
                <c:pt idx="1">
                  <c:v>469.64699999999999</c:v>
                </c:pt>
                <c:pt idx="2">
                  <c:v>478.637</c:v>
                </c:pt>
                <c:pt idx="3">
                  <c:v>477.45800000000003</c:v>
                </c:pt>
                <c:pt idx="4">
                  <c:v>481.637</c:v>
                </c:pt>
                <c:pt idx="5">
                  <c:v>478.65699999999998</c:v>
                </c:pt>
                <c:pt idx="6">
                  <c:v>480.25400000000002</c:v>
                </c:pt>
                <c:pt idx="7">
                  <c:v>483.25900000000001</c:v>
                </c:pt>
                <c:pt idx="8">
                  <c:v>486.642</c:v>
                </c:pt>
                <c:pt idx="9">
                  <c:v>488.04</c:v>
                </c:pt>
                <c:pt idx="10">
                  <c:v>489.84100000000001</c:v>
                </c:pt>
                <c:pt idx="11">
                  <c:v>492.23899999999998</c:v>
                </c:pt>
                <c:pt idx="12">
                  <c:v>493.642</c:v>
                </c:pt>
                <c:pt idx="13">
                  <c:v>493.846</c:v>
                </c:pt>
                <c:pt idx="14">
                  <c:v>500.41300000000001</c:v>
                </c:pt>
                <c:pt idx="15">
                  <c:v>494.44799999999998</c:v>
                </c:pt>
                <c:pt idx="16">
                  <c:v>494.24900000000002</c:v>
                </c:pt>
                <c:pt idx="17">
                  <c:v>500.63200000000001</c:v>
                </c:pt>
                <c:pt idx="18">
                  <c:v>494.86599999999999</c:v>
                </c:pt>
                <c:pt idx="19">
                  <c:v>503.44299999999998</c:v>
                </c:pt>
                <c:pt idx="20">
                  <c:v>500.66199999999998</c:v>
                </c:pt>
                <c:pt idx="21">
                  <c:v>504.64699999999999</c:v>
                </c:pt>
                <c:pt idx="22">
                  <c:v>506.83600000000001</c:v>
                </c:pt>
                <c:pt idx="23">
                  <c:v>504.05500000000001</c:v>
                </c:pt>
                <c:pt idx="24">
                  <c:v>510.24900000000002</c:v>
                </c:pt>
                <c:pt idx="25">
                  <c:v>510.46300000000002</c:v>
                </c:pt>
                <c:pt idx="26">
                  <c:v>517.04499999999996</c:v>
                </c:pt>
                <c:pt idx="27">
                  <c:v>523.64700000000005</c:v>
                </c:pt>
                <c:pt idx="28">
                  <c:v>524.846</c:v>
                </c:pt>
                <c:pt idx="29">
                  <c:v>526.04499999999996</c:v>
                </c:pt>
              </c:numCache>
            </c:numRef>
          </c:val>
          <c:smooth val="0"/>
          <c:extLst>
            <c:ext xmlns:c16="http://schemas.microsoft.com/office/drawing/2014/chart" uri="{C3380CC4-5D6E-409C-BE32-E72D297353CC}">
              <c16:uniqueId val="{00000000-E4AA-45AC-87EF-A5F3B534BCB3}"/>
            </c:ext>
          </c:extLst>
        </c:ser>
        <c:ser>
          <c:idx val="1"/>
          <c:order val="1"/>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_ENTIDAD_INT_!$D$34:$D$63</c:f>
              <c:numCache>
                <c:formatCode>General</c:formatCode>
                <c:ptCount val="30"/>
                <c:pt idx="0">
                  <c:v>461.15899999999999</c:v>
                </c:pt>
                <c:pt idx="1">
                  <c:v>488.35300000000001</c:v>
                </c:pt>
                <c:pt idx="2">
                  <c:v>493.363</c:v>
                </c:pt>
                <c:pt idx="3">
                  <c:v>500.54199999999997</c:v>
                </c:pt>
                <c:pt idx="4">
                  <c:v>496.363</c:v>
                </c:pt>
                <c:pt idx="5">
                  <c:v>501.34300000000002</c:v>
                </c:pt>
                <c:pt idx="6">
                  <c:v>501.74599999999998</c:v>
                </c:pt>
                <c:pt idx="7">
                  <c:v>506.74099999999999</c:v>
                </c:pt>
                <c:pt idx="8">
                  <c:v>503.358</c:v>
                </c:pt>
                <c:pt idx="9">
                  <c:v>503.96</c:v>
                </c:pt>
                <c:pt idx="10">
                  <c:v>506.15899999999999</c:v>
                </c:pt>
                <c:pt idx="11">
                  <c:v>507.76100000000002</c:v>
                </c:pt>
                <c:pt idx="12">
                  <c:v>510.358</c:v>
                </c:pt>
                <c:pt idx="13">
                  <c:v>512.154</c:v>
                </c:pt>
                <c:pt idx="14">
                  <c:v>505.58699999999999</c:v>
                </c:pt>
                <c:pt idx="15">
                  <c:v>513.55200000000002</c:v>
                </c:pt>
                <c:pt idx="16">
                  <c:v>513.75099999999998</c:v>
                </c:pt>
                <c:pt idx="17">
                  <c:v>513.36800000000005</c:v>
                </c:pt>
                <c:pt idx="18">
                  <c:v>521.13400000000001</c:v>
                </c:pt>
                <c:pt idx="19">
                  <c:v>520.55700000000002</c:v>
                </c:pt>
                <c:pt idx="20">
                  <c:v>525.33799999999997</c:v>
                </c:pt>
                <c:pt idx="21">
                  <c:v>523.35299999999995</c:v>
                </c:pt>
                <c:pt idx="22">
                  <c:v>521.16399999999999</c:v>
                </c:pt>
                <c:pt idx="23">
                  <c:v>525.94500000000005</c:v>
                </c:pt>
                <c:pt idx="24">
                  <c:v>529.75099999999998</c:v>
                </c:pt>
                <c:pt idx="25">
                  <c:v>535.53700000000003</c:v>
                </c:pt>
                <c:pt idx="26">
                  <c:v>534.95500000000004</c:v>
                </c:pt>
                <c:pt idx="27">
                  <c:v>542.35299999999995</c:v>
                </c:pt>
                <c:pt idx="28">
                  <c:v>543.154</c:v>
                </c:pt>
                <c:pt idx="29">
                  <c:v>543.95500000000004</c:v>
                </c:pt>
              </c:numCache>
            </c:numRef>
          </c:val>
          <c:smooth val="0"/>
          <c:extLst>
            <c:ext xmlns:c16="http://schemas.microsoft.com/office/drawing/2014/chart" uri="{C3380CC4-5D6E-409C-BE32-E72D297353CC}">
              <c16:uniqueId val="{00000001-E4AA-45AC-87EF-A5F3B534BCB3}"/>
            </c:ext>
          </c:extLst>
        </c:ser>
        <c:dLbls>
          <c:showLegendKey val="0"/>
          <c:showVal val="0"/>
          <c:showCatName val="0"/>
          <c:showSerName val="0"/>
          <c:showPercent val="0"/>
          <c:showBubbleSize val="0"/>
        </c:dLbls>
        <c:hiLowLines>
          <c:spPr>
            <a:ln w="12700">
              <a:solidFill>
                <a:srgbClr val="B07CAA"/>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_ENTIDAD_INT_!$E$34:$E$63</c:f>
              <c:numCache>
                <c:formatCode>General</c:formatCode>
                <c:ptCount val="30"/>
                <c:pt idx="0">
                  <c:v>453</c:v>
                </c:pt>
                <c:pt idx="1">
                  <c:v>479</c:v>
                </c:pt>
                <c:pt idx="2">
                  <c:v>486</c:v>
                </c:pt>
                <c:pt idx="3">
                  <c:v>489</c:v>
                </c:pt>
                <c:pt idx="4">
                  <c:v>489</c:v>
                </c:pt>
                <c:pt idx="5">
                  <c:v>490</c:v>
                </c:pt>
                <c:pt idx="6">
                  <c:v>491</c:v>
                </c:pt>
                <c:pt idx="7">
                  <c:v>495</c:v>
                </c:pt>
                <c:pt idx="8">
                  <c:v>495</c:v>
                </c:pt>
                <c:pt idx="9">
                  <c:v>496</c:v>
                </c:pt>
                <c:pt idx="10">
                  <c:v>498</c:v>
                </c:pt>
                <c:pt idx="11">
                  <c:v>500</c:v>
                </c:pt>
                <c:pt idx="12">
                  <c:v>502</c:v>
                </c:pt>
                <c:pt idx="13">
                  <c:v>503</c:v>
                </c:pt>
                <c:pt idx="14">
                  <c:v>503</c:v>
                </c:pt>
                <c:pt idx="15">
                  <c:v>504</c:v>
                </c:pt>
                <c:pt idx="16">
                  <c:v>504</c:v>
                </c:pt>
                <c:pt idx="17">
                  <c:v>507</c:v>
                </c:pt>
                <c:pt idx="18">
                  <c:v>508</c:v>
                </c:pt>
                <c:pt idx="19">
                  <c:v>512</c:v>
                </c:pt>
                <c:pt idx="20">
                  <c:v>513</c:v>
                </c:pt>
                <c:pt idx="21">
                  <c:v>514</c:v>
                </c:pt>
                <c:pt idx="22">
                  <c:v>514</c:v>
                </c:pt>
                <c:pt idx="23">
                  <c:v>515</c:v>
                </c:pt>
                <c:pt idx="24">
                  <c:v>520</c:v>
                </c:pt>
                <c:pt idx="25">
                  <c:v>523</c:v>
                </c:pt>
                <c:pt idx="26">
                  <c:v>526</c:v>
                </c:pt>
                <c:pt idx="27">
                  <c:v>533</c:v>
                </c:pt>
                <c:pt idx="28">
                  <c:v>534</c:v>
                </c:pt>
                <c:pt idx="29">
                  <c:v>535</c:v>
                </c:pt>
              </c:numCache>
            </c:numRef>
          </c:val>
          <c:smooth val="0"/>
          <c:extLst>
            <c:ext xmlns:c16="http://schemas.microsoft.com/office/drawing/2014/chart" uri="{C3380CC4-5D6E-409C-BE32-E72D297353CC}">
              <c16:uniqueId val="{00000002-E4AA-45AC-87EF-A5F3B534BCB3}"/>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1-AE7C-4B60-B5CF-2EE65DA8D8C4}"/>
              </c:ext>
            </c:extLst>
          </c:dPt>
          <c:cat>
            <c:strRef>
              <c:f>'_EDAD_N_2018-2015_INT_'!$B$27:$B$30</c:f>
              <c:strCache>
                <c:ptCount val="3"/>
                <c:pt idx="0">
                  <c:v>Edad típica</c:v>
                </c:pt>
                <c:pt idx="2">
                  <c:v>Extraedad</c:v>
                </c:pt>
              </c:strCache>
            </c:strRef>
          </c:cat>
          <c:val>
            <c:numRef>
              <c:f>'_EDAD_N_2018-2015_INT_'!$D$27:$D$30</c:f>
              <c:numCache>
                <c:formatCode>General</c:formatCode>
                <c:ptCount val="4"/>
                <c:pt idx="0">
                  <c:v>504.61099999999999</c:v>
                </c:pt>
                <c:pt idx="1">
                  <c:v>504.91399999999999</c:v>
                </c:pt>
                <c:pt idx="2">
                  <c:v>463.721</c:v>
                </c:pt>
                <c:pt idx="3">
                  <c:v>458.33100000000002</c:v>
                </c:pt>
              </c:numCache>
            </c:numRef>
          </c:val>
          <c:smooth val="0"/>
          <c:extLst>
            <c:ext xmlns:c16="http://schemas.microsoft.com/office/drawing/2014/chart" uri="{C3380CC4-5D6E-409C-BE32-E72D297353CC}">
              <c16:uniqueId val="{00000002-AE7C-4B60-B5CF-2EE65DA8D8C4}"/>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4-AE7C-4B60-B5CF-2EE65DA8D8C4}"/>
              </c:ext>
            </c:extLst>
          </c:dPt>
          <c:cat>
            <c:strRef>
              <c:f>'_EDAD_N_2018-2015_INT_'!$B$27:$B$30</c:f>
              <c:strCache>
                <c:ptCount val="3"/>
                <c:pt idx="0">
                  <c:v>Edad típica</c:v>
                </c:pt>
                <c:pt idx="2">
                  <c:v>Extraedad</c:v>
                </c:pt>
              </c:strCache>
            </c:strRef>
          </c:cat>
          <c:val>
            <c:numRef>
              <c:f>'_EDAD_N_2018-2015_INT_'!$E$27:$E$30</c:f>
              <c:numCache>
                <c:formatCode>General</c:formatCode>
                <c:ptCount val="4"/>
                <c:pt idx="0">
                  <c:v>508.98900000000003</c:v>
                </c:pt>
                <c:pt idx="1">
                  <c:v>510.48599999999999</c:v>
                </c:pt>
                <c:pt idx="2">
                  <c:v>472.07899999999995</c:v>
                </c:pt>
                <c:pt idx="3">
                  <c:v>470.66899999999998</c:v>
                </c:pt>
              </c:numCache>
            </c:numRef>
          </c:val>
          <c:smooth val="0"/>
          <c:extLst>
            <c:ext xmlns:c16="http://schemas.microsoft.com/office/drawing/2014/chart" uri="{C3380CC4-5D6E-409C-BE32-E72D297353CC}">
              <c16:uniqueId val="{00000005-AE7C-4B60-B5CF-2EE65DA8D8C4}"/>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7-AE7C-4B60-B5CF-2EE65DA8D8C4}"/>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E7C-4B60-B5CF-2EE65DA8D8C4}"/>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E7C-4B60-B5CF-2EE65DA8D8C4}"/>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'_EDAD_N_2018-2015_INT_'!$B$27:$C$30</c:f>
              <c:multiLvlStrCache>
                <c:ptCount val="4"/>
                <c:lvl>
                  <c:pt idx="0">
                    <c:v>2015</c:v>
                  </c:pt>
                  <c:pt idx="1">
                    <c:v>2018</c:v>
                  </c:pt>
                  <c:pt idx="2">
                    <c:v>2015</c:v>
                  </c:pt>
                  <c:pt idx="3">
                    <c:v>2018</c:v>
                  </c:pt>
                </c:lvl>
                <c:lvl>
                  <c:pt idx="0">
                    <c:v>Edad típica</c:v>
                  </c:pt>
                  <c:pt idx="2">
                    <c:v>Extraedad</c:v>
                  </c:pt>
                </c:lvl>
              </c:multiLvlStrCache>
            </c:multiLvlStrRef>
          </c:cat>
          <c:val>
            <c:numRef>
              <c:f>'_EDAD_N_2018-2015_INT_'!$F$27:$F$30</c:f>
              <c:numCache>
                <c:formatCode>General</c:formatCode>
                <c:ptCount val="4"/>
                <c:pt idx="0">
                  <c:v>506.8</c:v>
                </c:pt>
                <c:pt idx="1">
                  <c:v>507.7</c:v>
                </c:pt>
                <c:pt idx="2">
                  <c:v>467.9</c:v>
                </c:pt>
                <c:pt idx="3">
                  <c:v>464.5</c:v>
                </c:pt>
              </c:numCache>
            </c:numRef>
          </c:val>
          <c:smooth val="0"/>
          <c:extLst>
            <c:ext xmlns:c16="http://schemas.microsoft.com/office/drawing/2014/chart" uri="{C3380CC4-5D6E-409C-BE32-E72D297353CC}">
              <c16:uniqueId val="{00000008-AE7C-4B60-B5CF-2EE65DA8D8C4}"/>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1-AF5C-4C79-BEFF-91B950380F2A}"/>
              </c:ext>
            </c:extLst>
          </c:dPt>
          <c:cat>
            <c:strRef>
              <c:f>'_RURALIDAD_2018-2015_INT_'!$C$2:$C$5</c:f>
              <c:strCache>
                <c:ptCount val="3"/>
                <c:pt idx="0">
                  <c:v>Urbana</c:v>
                </c:pt>
                <c:pt idx="2">
                  <c:v>Rural</c:v>
                </c:pt>
              </c:strCache>
            </c:strRef>
          </c:cat>
          <c:val>
            <c:numRef>
              <c:f>'_RURALIDAD_2018-2015_INT_'!$D$2:$D$5</c:f>
              <c:numCache>
                <c:formatCode>General</c:formatCode>
                <c:ptCount val="4"/>
                <c:pt idx="0">
                  <c:v>509.81599999999997</c:v>
                </c:pt>
                <c:pt idx="1">
                  <c:v>513.71100000000001</c:v>
                </c:pt>
                <c:pt idx="2">
                  <c:v>456.02</c:v>
                </c:pt>
                <c:pt idx="3">
                  <c:v>449.83299999999997</c:v>
                </c:pt>
              </c:numCache>
            </c:numRef>
          </c:val>
          <c:smooth val="0"/>
          <c:extLst>
            <c:ext xmlns:c16="http://schemas.microsoft.com/office/drawing/2014/chart" uri="{C3380CC4-5D6E-409C-BE32-E72D297353CC}">
              <c16:uniqueId val="{00000002-AF5C-4C79-BEFF-91B950380F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4-AF5C-4C79-BEFF-91B950380F2A}"/>
              </c:ext>
            </c:extLst>
          </c:dPt>
          <c:cat>
            <c:strRef>
              <c:f>'_RURALIDAD_2018-2015_INT_'!$C$2:$C$5</c:f>
              <c:strCache>
                <c:ptCount val="3"/>
                <c:pt idx="0">
                  <c:v>Urbana</c:v>
                </c:pt>
                <c:pt idx="2">
                  <c:v>Rural</c:v>
                </c:pt>
              </c:strCache>
            </c:strRef>
          </c:cat>
          <c:val>
            <c:numRef>
              <c:f>'_RURALIDAD_2018-2015_INT_'!$E$2:$E$5</c:f>
              <c:numCache>
                <c:formatCode>General</c:formatCode>
                <c:ptCount val="4"/>
                <c:pt idx="0">
                  <c:v>516.18399999999997</c:v>
                </c:pt>
                <c:pt idx="1">
                  <c:v>518.08899999999994</c:v>
                </c:pt>
                <c:pt idx="2">
                  <c:v>463.98</c:v>
                </c:pt>
                <c:pt idx="3">
                  <c:v>462.96699999999998</c:v>
                </c:pt>
              </c:numCache>
            </c:numRef>
          </c:val>
          <c:smooth val="0"/>
          <c:extLst>
            <c:ext xmlns:c16="http://schemas.microsoft.com/office/drawing/2014/chart" uri="{C3380CC4-5D6E-409C-BE32-E72D297353CC}">
              <c16:uniqueId val="{00000005-AF5C-4C79-BEFF-91B950380F2A}"/>
            </c:ext>
          </c:extLst>
        </c:ser>
        <c:dLbls>
          <c:showLegendKey val="0"/>
          <c:showVal val="0"/>
          <c:showCatName val="0"/>
          <c:showSerName val="0"/>
          <c:showPercent val="0"/>
          <c:showBubbleSize val="0"/>
        </c:dLbls>
        <c:hiLowLines>
          <c:spPr>
            <a:ln w="12700">
              <a:solidFill>
                <a:srgbClr val="595959"/>
              </a:solidFill>
            </a:ln>
          </c:spPr>
        </c:hiLowLines>
        <c:marker val="1"/>
        <c:smooth val="0"/>
        <c:axId val="50050001"/>
        <c:axId val="500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7-AF5C-4C79-BEFF-91B950380F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F5C-4C79-BEFF-91B950380F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F5C-4C79-BEFF-91B950380F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'_RURALIDAD_2018-2015_INT_'!$C$2:$C$5</c:f>
              <c:strCache>
                <c:ptCount val="3"/>
                <c:pt idx="0">
                  <c:v>Urbana</c:v>
                </c:pt>
                <c:pt idx="2">
                  <c:v>Rural</c:v>
                </c:pt>
              </c:strCache>
            </c:strRef>
          </c:cat>
          <c:val>
            <c:numRef>
              <c:f>'_RURALIDAD_2018-2015_INT_'!$F$2:$F$5</c:f>
              <c:numCache>
                <c:formatCode>General</c:formatCode>
                <c:ptCount val="4"/>
                <c:pt idx="0">
                  <c:v>513</c:v>
                </c:pt>
                <c:pt idx="1">
                  <c:v>515.9</c:v>
                </c:pt>
                <c:pt idx="2">
                  <c:v>460</c:v>
                </c:pt>
                <c:pt idx="3">
                  <c:v>456.4</c:v>
                </c:pt>
              </c:numCache>
            </c:numRef>
          </c:val>
          <c:smooth val="0"/>
          <c:extLst>
            <c:ext xmlns:c16="http://schemas.microsoft.com/office/drawing/2014/chart" uri="{C3380CC4-5D6E-409C-BE32-E72D297353CC}">
              <c16:uniqueId val="{00000008-AF5C-4C79-BEFF-91B950380F2A}"/>
            </c:ext>
          </c:extLst>
        </c:ser>
        <c:dLbls>
          <c:showLegendKey val="0"/>
          <c:showVal val="0"/>
          <c:showCatName val="0"/>
          <c:showSerName val="0"/>
          <c:showPercent val="0"/>
          <c:showBubbleSize val="0"/>
        </c:dLbls>
        <c:marker val="1"/>
        <c:smooth val="0"/>
        <c:axId val="50050001"/>
        <c:axId val="50050002"/>
      </c:lineChart>
      <c:catAx>
        <c:axId val="500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50002"/>
        <c:crosses val="autoZero"/>
        <c:auto val="1"/>
        <c:lblAlgn val="ctr"/>
        <c:lblOffset val="100"/>
        <c:noMultiLvlLbl val="0"/>
      </c:catAx>
      <c:valAx>
        <c:axId val="5005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50001"/>
        <c:crosses val="autoZero"/>
        <c:crossBetween val="between"/>
        <c:majorUnit val="20"/>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1-C5E1-43E2-BFEF-16BF16046E2A}"/>
              </c:ext>
            </c:extLst>
          </c:dPt>
          <c:cat>
            <c:strRef>
              <c:f>'_RURALIDAD_2018-2015_INT_'!$C$27:$C$30</c:f>
              <c:strCache>
                <c:ptCount val="3"/>
                <c:pt idx="0">
                  <c:v>Urbana</c:v>
                </c:pt>
                <c:pt idx="2">
                  <c:v>Rural</c:v>
                </c:pt>
              </c:strCache>
            </c:strRef>
          </c:cat>
          <c:val>
            <c:numRef>
              <c:f>'_RURALIDAD_2018-2015_INT_'!$D$27:$D$30</c:f>
              <c:numCache>
                <c:formatCode>General</c:formatCode>
                <c:ptCount val="4"/>
                <c:pt idx="0">
                  <c:v>505.61200000000002</c:v>
                </c:pt>
                <c:pt idx="1">
                  <c:v>510.61200000000002</c:v>
                </c:pt>
                <c:pt idx="2">
                  <c:v>468.62200000000001</c:v>
                </c:pt>
                <c:pt idx="3">
                  <c:v>465.43299999999999</c:v>
                </c:pt>
              </c:numCache>
            </c:numRef>
          </c:val>
          <c:smooth val="0"/>
          <c:extLst>
            <c:ext xmlns:c16="http://schemas.microsoft.com/office/drawing/2014/chart" uri="{C3380CC4-5D6E-409C-BE32-E72D297353CC}">
              <c16:uniqueId val="{00000002-C5E1-43E2-BFEF-16BF16046E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4-C5E1-43E2-BFEF-16BF16046E2A}"/>
              </c:ext>
            </c:extLst>
          </c:dPt>
          <c:cat>
            <c:strRef>
              <c:f>'_RURALIDAD_2018-2015_INT_'!$C$27:$C$30</c:f>
              <c:strCache>
                <c:ptCount val="3"/>
                <c:pt idx="0">
                  <c:v>Urbana</c:v>
                </c:pt>
                <c:pt idx="2">
                  <c:v>Rural</c:v>
                </c:pt>
              </c:strCache>
            </c:strRef>
          </c:cat>
          <c:val>
            <c:numRef>
              <c:f>'_RURALIDAD_2018-2015_INT_'!$E$27:$E$30</c:f>
              <c:numCache>
                <c:formatCode>General</c:formatCode>
                <c:ptCount val="4"/>
                <c:pt idx="0">
                  <c:v>510.38799999999998</c:v>
                </c:pt>
                <c:pt idx="1">
                  <c:v>515.38800000000003</c:v>
                </c:pt>
                <c:pt idx="2">
                  <c:v>477.37799999999999</c:v>
                </c:pt>
                <c:pt idx="3">
                  <c:v>478.56700000000001</c:v>
                </c:pt>
              </c:numCache>
            </c:numRef>
          </c:val>
          <c:smooth val="0"/>
          <c:extLst>
            <c:ext xmlns:c16="http://schemas.microsoft.com/office/drawing/2014/chart" uri="{C3380CC4-5D6E-409C-BE32-E72D297353CC}">
              <c16:uniqueId val="{00000005-C5E1-43E2-BFEF-16BF16046E2A}"/>
            </c:ext>
          </c:extLst>
        </c:ser>
        <c:dLbls>
          <c:showLegendKey val="0"/>
          <c:showVal val="0"/>
          <c:showCatName val="0"/>
          <c:showSerName val="0"/>
          <c:showPercent val="0"/>
          <c:showBubbleSize val="0"/>
        </c:dLbls>
        <c:hiLowLines>
          <c:spPr>
            <a:ln w="12700">
              <a:solidFill>
                <a:srgbClr val="595959"/>
              </a:solidFill>
            </a:ln>
          </c:spPr>
        </c:hiLowLines>
        <c:marker val="1"/>
        <c:smooth val="0"/>
        <c:axId val="50060001"/>
        <c:axId val="500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7-C5E1-43E2-BFEF-16BF16046E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5E1-43E2-BFEF-16BF16046E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5E1-43E2-BFEF-16BF16046E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'_RURALIDAD_2018-2015_INT_'!$C$27:$C$30</c:f>
              <c:strCache>
                <c:ptCount val="3"/>
                <c:pt idx="0">
                  <c:v>Urbana</c:v>
                </c:pt>
                <c:pt idx="2">
                  <c:v>Rural</c:v>
                </c:pt>
              </c:strCache>
            </c:strRef>
          </c:cat>
          <c:val>
            <c:numRef>
              <c:f>'_RURALIDAD_2018-2015_INT_'!$F$27:$F$30</c:f>
              <c:numCache>
                <c:formatCode>General</c:formatCode>
                <c:ptCount val="4"/>
                <c:pt idx="0">
                  <c:v>508</c:v>
                </c:pt>
                <c:pt idx="1">
                  <c:v>513</c:v>
                </c:pt>
                <c:pt idx="2">
                  <c:v>473</c:v>
                </c:pt>
                <c:pt idx="3">
                  <c:v>472</c:v>
                </c:pt>
              </c:numCache>
            </c:numRef>
          </c:val>
          <c:smooth val="0"/>
          <c:extLst>
            <c:ext xmlns:c16="http://schemas.microsoft.com/office/drawing/2014/chart" uri="{C3380CC4-5D6E-409C-BE32-E72D297353CC}">
              <c16:uniqueId val="{00000008-C5E1-43E2-BFEF-16BF16046E2A}"/>
            </c:ext>
          </c:extLst>
        </c:ser>
        <c:dLbls>
          <c:showLegendKey val="0"/>
          <c:showVal val="0"/>
          <c:showCatName val="0"/>
          <c:showSerName val="0"/>
          <c:showPercent val="0"/>
          <c:showBubbleSize val="0"/>
        </c:dLbls>
        <c:marker val="1"/>
        <c:smooth val="0"/>
        <c:axId val="50060001"/>
        <c:axId val="50060002"/>
      </c:lineChart>
      <c:catAx>
        <c:axId val="500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60002"/>
        <c:crosses val="autoZero"/>
        <c:auto val="1"/>
        <c:lblAlgn val="ctr"/>
        <c:lblOffset val="100"/>
        <c:noMultiLvlLbl val="0"/>
      </c:catAx>
      <c:valAx>
        <c:axId val="5006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60001"/>
        <c:crosses val="autoZero"/>
        <c:crossBetween val="between"/>
        <c:majorUnit val="20"/>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_ENTIDAD_!$U$2</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D23-4FF3-8139-7A3DC4F61F50}"/>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D23-4FF3-8139-7A3DC4F61F50}"/>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D23-4FF3-8139-7A3DC4F61F50}"/>
              </c:ext>
            </c:extLst>
          </c:dPt>
          <c:dPt>
            <c:idx val="8"/>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2D23-4FF3-8139-7A3DC4F61F50}"/>
              </c:ext>
            </c:extLst>
          </c:dPt>
          <c:dLbls>
            <c:dLbl>
              <c:idx val="0"/>
              <c:tx>
                <c:rich>
                  <a:bodyPr/>
                  <a:lstStyle/>
                  <a:p>
                    <a:fld id="{A6523606-5AB3-4BF2-8470-AFAD3603157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D23-4FF3-8139-7A3DC4F61F50}"/>
                </c:ext>
              </c:extLst>
            </c:dLbl>
            <c:dLbl>
              <c:idx val="1"/>
              <c:tx>
                <c:rich>
                  <a:bodyPr/>
                  <a:lstStyle/>
                  <a:p>
                    <a:fld id="{9E615ACE-ABAA-48E6-BF09-5C7951D750A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D23-4FF3-8139-7A3DC4F61F50}"/>
                </c:ext>
              </c:extLst>
            </c:dLbl>
            <c:dLbl>
              <c:idx val="2"/>
              <c:tx>
                <c:rich>
                  <a:bodyPr/>
                  <a:lstStyle/>
                  <a:p>
                    <a:fld id="{6B7F6957-F35C-4C21-918A-DA5DA10BECD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D23-4FF3-8139-7A3DC4F61F50}"/>
                </c:ext>
              </c:extLst>
            </c:dLbl>
            <c:dLbl>
              <c:idx val="3"/>
              <c:tx>
                <c:rich>
                  <a:bodyPr/>
                  <a:lstStyle/>
                  <a:p>
                    <a:fld id="{0C66E544-29CD-4A5E-AF5A-C34751F89BD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D23-4FF3-8139-7A3DC4F61F50}"/>
                </c:ext>
              </c:extLst>
            </c:dLbl>
            <c:dLbl>
              <c:idx val="4"/>
              <c:tx>
                <c:rich>
                  <a:bodyPr/>
                  <a:lstStyle/>
                  <a:p>
                    <a:fld id="{FD6AABD6-4122-4372-A23E-4217B58D074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D23-4FF3-8139-7A3DC4F61F50}"/>
                </c:ext>
              </c:extLst>
            </c:dLbl>
            <c:dLbl>
              <c:idx val="5"/>
              <c:tx>
                <c:rich>
                  <a:bodyPr/>
                  <a:lstStyle/>
                  <a:p>
                    <a:fld id="{0344C6F3-6FB3-4361-8B02-AB9C0758B8A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D23-4FF3-8139-7A3DC4F61F50}"/>
                </c:ext>
              </c:extLst>
            </c:dLbl>
            <c:dLbl>
              <c:idx val="6"/>
              <c:tx>
                <c:rich>
                  <a:bodyPr/>
                  <a:lstStyle/>
                  <a:p>
                    <a:endParaRPr lang="es-419"/>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D23-4FF3-8139-7A3DC4F61F50}"/>
                </c:ext>
              </c:extLst>
            </c:dLbl>
            <c:dLbl>
              <c:idx val="7"/>
              <c:tx>
                <c:rich>
                  <a:bodyPr/>
                  <a:lstStyle/>
                  <a:p>
                    <a:fld id="{6865FDEA-50B7-45B3-BDDF-CC6FE9E59EC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D23-4FF3-8139-7A3DC4F61F50}"/>
                </c:ext>
              </c:extLst>
            </c:dLbl>
            <c:dLbl>
              <c:idx val="8"/>
              <c:tx>
                <c:rich>
                  <a:bodyPr/>
                  <a:lstStyle/>
                  <a:p>
                    <a:fld id="{03C0224C-446C-4EB9-8F67-86E9EC5F12C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D23-4FF3-8139-7A3DC4F61F50}"/>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_ENTIDAD_!$U$3:$U$11</c:f>
              <c:numCache>
                <c:formatCode>0.0</c:formatCode>
                <c:ptCount val="9"/>
                <c:pt idx="0">
                  <c:v>-45.898663548666896</c:v>
                </c:pt>
                <c:pt idx="1">
                  <c:v>-49.598557560000003</c:v>
                </c:pt>
                <c:pt idx="2">
                  <c:v>-43.802298811144283</c:v>
                </c:pt>
                <c:pt idx="3">
                  <c:v>-49.657932969999997</c:v>
                </c:pt>
                <c:pt idx="4">
                  <c:v>-44.569207801537814</c:v>
                </c:pt>
                <c:pt idx="5">
                  <c:v>-51.969601590000003</c:v>
                </c:pt>
                <c:pt idx="7" formatCode="General">
                  <c:v>-49.1</c:v>
                </c:pt>
                <c:pt idx="8" formatCode="General">
                  <c:v>-49.5</c:v>
                </c:pt>
              </c:numCache>
            </c:numRef>
          </c:val>
          <c:extLst>
            <c:ext xmlns:c15="http://schemas.microsoft.com/office/drawing/2012/chart" uri="{02D57815-91ED-43cb-92C2-25804820EDAC}">
              <c15:datalabelsRange>
                <c15:f>_ENTIDAD_!$Y$3:$Y$11</c15:f>
                <c15:dlblRangeCache>
                  <c:ptCount val="9"/>
                  <c:pt idx="0">
                    <c:v>45.9</c:v>
                  </c:pt>
                  <c:pt idx="1">
                    <c:v>49.6</c:v>
                  </c:pt>
                  <c:pt idx="2">
                    <c:v>43.8</c:v>
                  </c:pt>
                  <c:pt idx="3">
                    <c:v>49.7</c:v>
                  </c:pt>
                  <c:pt idx="4">
                    <c:v>44.6</c:v>
                  </c:pt>
                  <c:pt idx="5">
                    <c:v>52.0</c:v>
                  </c:pt>
                  <c:pt idx="7">
                    <c:v>49.1</c:v>
                  </c:pt>
                  <c:pt idx="8">
                    <c:v>49.5</c:v>
                  </c:pt>
                </c15:dlblRangeCache>
              </c15:datalabelsRange>
            </c:ext>
            <c:ext xmlns:c16="http://schemas.microsoft.com/office/drawing/2014/chart" uri="{C3380CC4-5D6E-409C-BE32-E72D297353CC}">
              <c16:uniqueId val="{0000000D-2D23-4FF3-8139-7A3DC4F61F50}"/>
            </c:ext>
          </c:extLst>
        </c:ser>
        <c:ser>
          <c:idx val="1"/>
          <c:order val="1"/>
          <c:tx>
            <c:strRef>
              <c:f>_ENTIDAD_!$V$2</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D23-4FF3-8139-7A3DC4F61F50}"/>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D23-4FF3-8139-7A3DC4F61F50}"/>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3-2D23-4FF3-8139-7A3DC4F61F50}"/>
              </c:ext>
            </c:extLst>
          </c:dPt>
          <c:dPt>
            <c:idx val="8"/>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5-2D23-4FF3-8139-7A3DC4F61F50}"/>
              </c:ext>
            </c:extLst>
          </c:dPt>
          <c:dLbls>
            <c:dLbl>
              <c:idx val="0"/>
              <c:tx>
                <c:rich>
                  <a:bodyPr/>
                  <a:lstStyle/>
                  <a:p>
                    <a:fld id="{FF110BBB-3D66-46BD-9A75-F919558404E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D23-4FF3-8139-7A3DC4F61F50}"/>
                </c:ext>
              </c:extLst>
            </c:dLbl>
            <c:dLbl>
              <c:idx val="1"/>
              <c:tx>
                <c:rich>
                  <a:bodyPr/>
                  <a:lstStyle/>
                  <a:p>
                    <a:fld id="{C3979552-EA81-4D73-9C2A-6D21563407B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D23-4FF3-8139-7A3DC4F61F50}"/>
                </c:ext>
              </c:extLst>
            </c:dLbl>
            <c:dLbl>
              <c:idx val="2"/>
              <c:tx>
                <c:rich>
                  <a:bodyPr/>
                  <a:lstStyle/>
                  <a:p>
                    <a:fld id="{0FC86585-E262-4ED2-8132-262E6FAE737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2D23-4FF3-8139-7A3DC4F61F50}"/>
                </c:ext>
              </c:extLst>
            </c:dLbl>
            <c:dLbl>
              <c:idx val="3"/>
              <c:tx>
                <c:rich>
                  <a:bodyPr/>
                  <a:lstStyle/>
                  <a:p>
                    <a:fld id="{D8F9F221-B682-4B74-923A-455F018A304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D23-4FF3-8139-7A3DC4F61F50}"/>
                </c:ext>
              </c:extLst>
            </c:dLbl>
            <c:dLbl>
              <c:idx val="4"/>
              <c:tx>
                <c:rich>
                  <a:bodyPr/>
                  <a:lstStyle/>
                  <a:p>
                    <a:fld id="{62759497-8869-4E56-8FB8-E6D65AA4FEC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2D23-4FF3-8139-7A3DC4F61F50}"/>
                </c:ext>
              </c:extLst>
            </c:dLbl>
            <c:dLbl>
              <c:idx val="5"/>
              <c:tx>
                <c:rich>
                  <a:bodyPr/>
                  <a:lstStyle/>
                  <a:p>
                    <a:fld id="{49716861-EDB9-4237-8DC1-6D8264C1001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D23-4FF3-8139-7A3DC4F61F50}"/>
                </c:ext>
              </c:extLst>
            </c:dLbl>
            <c:dLbl>
              <c:idx val="7"/>
              <c:tx>
                <c:rich>
                  <a:bodyPr/>
                  <a:lstStyle/>
                  <a:p>
                    <a:fld id="{3D8E376D-A7BF-41D6-A81E-DB8A9A940F3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2D23-4FF3-8139-7A3DC4F61F50}"/>
                </c:ext>
              </c:extLst>
            </c:dLbl>
            <c:dLbl>
              <c:idx val="8"/>
              <c:tx>
                <c:rich>
                  <a:bodyPr/>
                  <a:lstStyle/>
                  <a:p>
                    <a:fld id="{4CB95567-E145-4C4D-8038-7F1982AAC20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D23-4FF3-8139-7A3DC4F61F50}"/>
                </c:ext>
              </c:extLst>
            </c:dLbl>
            <c:dLbl>
              <c:idx val="29"/>
              <c:delete val="1"/>
              <c:extLst>
                <c:ext xmlns:c15="http://schemas.microsoft.com/office/drawing/2012/chart" uri="{CE6537A1-D6FC-4f65-9D91-7224C49458BB}"/>
                <c:ext xmlns:c16="http://schemas.microsoft.com/office/drawing/2014/chart" uri="{C3380CC4-5D6E-409C-BE32-E72D297353CC}">
                  <c16:uniqueId val="{0000001B-2D23-4FF3-8139-7A3DC4F61F50}"/>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_ENTIDAD_!$V$3:$V$11</c:f>
              <c:numCache>
                <c:formatCode>0.0</c:formatCode>
                <c:ptCount val="9"/>
                <c:pt idx="0">
                  <c:v>34.704174477989298</c:v>
                </c:pt>
                <c:pt idx="1">
                  <c:v>34.21184135</c:v>
                </c:pt>
                <c:pt idx="2">
                  <c:v>35.188834862949385</c:v>
                </c:pt>
                <c:pt idx="3">
                  <c:v>33.851243400000001</c:v>
                </c:pt>
                <c:pt idx="4">
                  <c:v>34.073547339425104</c:v>
                </c:pt>
                <c:pt idx="5">
                  <c:v>32.695729020000002</c:v>
                </c:pt>
                <c:pt idx="7" formatCode="General">
                  <c:v>32.9</c:v>
                </c:pt>
                <c:pt idx="8" formatCode="General">
                  <c:v>33.200000000000003</c:v>
                </c:pt>
              </c:numCache>
            </c:numRef>
          </c:val>
          <c:extLst>
            <c:ext xmlns:c15="http://schemas.microsoft.com/office/drawing/2012/chart" uri="{02D57815-91ED-43cb-92C2-25804820EDAC}">
              <c15:datalabelsRange>
                <c15:f>_ENTIDAD_!$V$3:$V$11</c15:f>
                <c15:dlblRangeCache>
                  <c:ptCount val="9"/>
                  <c:pt idx="0">
                    <c:v>34.7</c:v>
                  </c:pt>
                  <c:pt idx="1">
                    <c:v>34.2</c:v>
                  </c:pt>
                  <c:pt idx="2">
                    <c:v>35.2</c:v>
                  </c:pt>
                  <c:pt idx="3">
                    <c:v>33.9</c:v>
                  </c:pt>
                  <c:pt idx="4">
                    <c:v>34.1</c:v>
                  </c:pt>
                  <c:pt idx="5">
                    <c:v>32.7</c:v>
                  </c:pt>
                  <c:pt idx="7">
                    <c:v>32.9</c:v>
                  </c:pt>
                  <c:pt idx="8">
                    <c:v>33.2</c:v>
                  </c:pt>
                </c15:dlblRangeCache>
              </c15:datalabelsRange>
            </c:ext>
            <c:ext xmlns:c16="http://schemas.microsoft.com/office/drawing/2014/chart" uri="{C3380CC4-5D6E-409C-BE32-E72D297353CC}">
              <c16:uniqueId val="{0000001C-2D23-4FF3-8139-7A3DC4F61F50}"/>
            </c:ext>
          </c:extLst>
        </c:ser>
        <c:ser>
          <c:idx val="2"/>
          <c:order val="2"/>
          <c:tx>
            <c:strRef>
              <c:f>_ENTIDAD_!$W$2</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E-2D23-4FF3-8139-7A3DC4F61F50}"/>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0-2D23-4FF3-8139-7A3DC4F61F50}"/>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2-2D23-4FF3-8139-7A3DC4F61F50}"/>
              </c:ext>
            </c:extLst>
          </c:dPt>
          <c:dPt>
            <c:idx val="8"/>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4-2D23-4FF3-8139-7A3DC4F61F50}"/>
              </c:ext>
            </c:extLst>
          </c:dPt>
          <c:dLbls>
            <c:dLbl>
              <c:idx val="0"/>
              <c:tx>
                <c:rich>
                  <a:bodyPr/>
                  <a:lstStyle/>
                  <a:p>
                    <a:fld id="{CC6CA88E-28F7-4545-9C69-3C60E5707E7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2D23-4FF3-8139-7A3DC4F61F50}"/>
                </c:ext>
              </c:extLst>
            </c:dLbl>
            <c:dLbl>
              <c:idx val="1"/>
              <c:tx>
                <c:rich>
                  <a:bodyPr/>
                  <a:lstStyle/>
                  <a:p>
                    <a:fld id="{4B901F45-8CA8-4128-8042-283FC48DECE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D23-4FF3-8139-7A3DC4F61F50}"/>
                </c:ext>
              </c:extLst>
            </c:dLbl>
            <c:dLbl>
              <c:idx val="2"/>
              <c:tx>
                <c:rich>
                  <a:bodyPr/>
                  <a:lstStyle/>
                  <a:p>
                    <a:fld id="{30D049ED-5833-4635-A5EF-563E38214A9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2D23-4FF3-8139-7A3DC4F61F50}"/>
                </c:ext>
              </c:extLst>
            </c:dLbl>
            <c:dLbl>
              <c:idx val="3"/>
              <c:tx>
                <c:rich>
                  <a:bodyPr/>
                  <a:lstStyle/>
                  <a:p>
                    <a:fld id="{B1C4DBAC-5548-4085-AC65-9D10E07F1BF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2D23-4FF3-8139-7A3DC4F61F50}"/>
                </c:ext>
              </c:extLst>
            </c:dLbl>
            <c:dLbl>
              <c:idx val="4"/>
              <c:tx>
                <c:rich>
                  <a:bodyPr/>
                  <a:lstStyle/>
                  <a:p>
                    <a:fld id="{E45B0FB8-C25D-4AB8-AD11-D01A1AAABCF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D23-4FF3-8139-7A3DC4F61F50}"/>
                </c:ext>
              </c:extLst>
            </c:dLbl>
            <c:dLbl>
              <c:idx val="5"/>
              <c:tx>
                <c:rich>
                  <a:bodyPr/>
                  <a:lstStyle/>
                  <a:p>
                    <a:fld id="{E018FB14-2D9B-45DF-B1EA-77DDA688FD6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2D23-4FF3-8139-7A3DC4F61F50}"/>
                </c:ext>
              </c:extLst>
            </c:dLbl>
            <c:dLbl>
              <c:idx val="7"/>
              <c:tx>
                <c:rich>
                  <a:bodyPr/>
                  <a:lstStyle/>
                  <a:p>
                    <a:fld id="{31D305F5-0831-43F7-90DC-922019B76BF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D23-4FF3-8139-7A3DC4F61F50}"/>
                </c:ext>
              </c:extLst>
            </c:dLbl>
            <c:dLbl>
              <c:idx val="8"/>
              <c:tx>
                <c:rich>
                  <a:bodyPr/>
                  <a:lstStyle/>
                  <a:p>
                    <a:fld id="{23373966-59A2-4DB0-831B-FFC7F327933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2D23-4FF3-8139-7A3DC4F61F50}"/>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2D23-4FF3-8139-7A3DC4F61F50}"/>
                </c:ext>
              </c:extLst>
            </c:dLbl>
            <c:numFmt formatCode="#,##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_ENTIDAD_!$W$3:$W$11</c:f>
              <c:numCache>
                <c:formatCode>0.0</c:formatCode>
                <c:ptCount val="9"/>
                <c:pt idx="0">
                  <c:v>16.350497510272767</c:v>
                </c:pt>
                <c:pt idx="1">
                  <c:v>13.845913899999999</c:v>
                </c:pt>
                <c:pt idx="2">
                  <c:v>17.344437021503399</c:v>
                </c:pt>
                <c:pt idx="3">
                  <c:v>14.35872009</c:v>
                </c:pt>
                <c:pt idx="4">
                  <c:v>17.586939425992732</c:v>
                </c:pt>
                <c:pt idx="5">
                  <c:v>13.38711502</c:v>
                </c:pt>
                <c:pt idx="7" formatCode="General">
                  <c:v>15.1</c:v>
                </c:pt>
                <c:pt idx="8" formatCode="General">
                  <c:v>14.6</c:v>
                </c:pt>
              </c:numCache>
            </c:numRef>
          </c:val>
          <c:extLst>
            <c:ext xmlns:c15="http://schemas.microsoft.com/office/drawing/2012/chart" uri="{02D57815-91ED-43cb-92C2-25804820EDAC}">
              <c15:datalabelsRange>
                <c15:f>_ENTIDAD_!$W$3:$W$11</c15:f>
                <c15:dlblRangeCache>
                  <c:ptCount val="9"/>
                  <c:pt idx="0">
                    <c:v>16.4</c:v>
                  </c:pt>
                  <c:pt idx="1">
                    <c:v>13.8</c:v>
                  </c:pt>
                  <c:pt idx="2">
                    <c:v>17.3</c:v>
                  </c:pt>
                  <c:pt idx="3">
                    <c:v>14.4</c:v>
                  </c:pt>
                  <c:pt idx="4">
                    <c:v>17.6</c:v>
                  </c:pt>
                  <c:pt idx="5">
                    <c:v>13.4</c:v>
                  </c:pt>
                  <c:pt idx="7">
                    <c:v>15.1</c:v>
                  </c:pt>
                  <c:pt idx="8">
                    <c:v>14.6</c:v>
                  </c:pt>
                </c15:dlblRangeCache>
              </c15:datalabelsRange>
            </c:ext>
            <c:ext xmlns:c16="http://schemas.microsoft.com/office/drawing/2014/chart" uri="{C3380CC4-5D6E-409C-BE32-E72D297353CC}">
              <c16:uniqueId val="{0000002B-2D23-4FF3-8139-7A3DC4F61F50}"/>
            </c:ext>
          </c:extLst>
        </c:ser>
        <c:ser>
          <c:idx val="3"/>
          <c:order val="3"/>
          <c:tx>
            <c:strRef>
              <c:f>_ENTIDAD_!$X$2</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D-2D23-4FF3-8139-7A3DC4F61F50}"/>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F-2D23-4FF3-8139-7A3DC4F61F50}"/>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1-2D23-4FF3-8139-7A3DC4F61F50}"/>
              </c:ext>
            </c:extLst>
          </c:dPt>
          <c:dPt>
            <c:idx val="8"/>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3-2D23-4FF3-8139-7A3DC4F61F50}"/>
              </c:ext>
            </c:extLst>
          </c:dPt>
          <c:dLbls>
            <c:dLbl>
              <c:idx val="0"/>
              <c:layout>
                <c:manualLayout>
                  <c:x val="2.2048611111111113E-2"/>
                  <c:y val="8.2115263177357666E-17"/>
                </c:manualLayout>
              </c:layout>
              <c:tx>
                <c:rich>
                  <a:bodyPr/>
                  <a:lstStyle/>
                  <a:p>
                    <a:fld id="{F892BE1E-FB72-403E-8B1E-9D2F1B0882FF}"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4-2D23-4FF3-8139-7A3DC4F61F50}"/>
                </c:ext>
              </c:extLst>
            </c:dLbl>
            <c:dLbl>
              <c:idx val="1"/>
              <c:layout>
                <c:manualLayout>
                  <c:x val="2.9398148148148041E-2"/>
                  <c:y val="0"/>
                </c:manualLayout>
              </c:layout>
              <c:tx>
                <c:rich>
                  <a:bodyPr vertOverflow="overflow" horzOverflow="overflow" wrap="square"/>
                  <a:lstStyle/>
                  <a:p>
                    <a:pPr>
                      <a:defRPr sz="1050" b="1" baseline="0">
                        <a:solidFill>
                          <a:schemeClr val="accent1">
                            <a:lumMod val="75000"/>
                          </a:schemeClr>
                        </a:solidFill>
                        <a:latin typeface="Calibri"/>
                      </a:defRPr>
                    </a:pPr>
                    <a:fld id="{898D47C9-5ACB-43AF-9660-E79E1BC22967}"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D-2D23-4FF3-8139-7A3DC4F61F50}"/>
                </c:ext>
              </c:extLst>
            </c:dLbl>
            <c:dLbl>
              <c:idx val="2"/>
              <c:layout>
                <c:manualLayout>
                  <c:x val="2.3518518518518411E-2"/>
                  <c:y val="0"/>
                </c:manualLayout>
              </c:layout>
              <c:tx>
                <c:rich>
                  <a:bodyPr/>
                  <a:lstStyle/>
                  <a:p>
                    <a:fld id="{AFCE8C9C-A685-4CF3-86D7-2043D90989A1}"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5-2D23-4FF3-8139-7A3DC4F61F50}"/>
                </c:ext>
              </c:extLst>
            </c:dLbl>
            <c:dLbl>
              <c:idx val="3"/>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ADEDF9EA-C19F-4565-B09B-5211FEB4ECF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F-2D23-4FF3-8139-7A3DC4F61F50}"/>
                </c:ext>
              </c:extLst>
            </c:dLbl>
            <c:dLbl>
              <c:idx val="4"/>
              <c:layout>
                <c:manualLayout>
                  <c:x val="2.7928240740740847E-2"/>
                  <c:y val="4.4791222079954476E-3"/>
                </c:manualLayout>
              </c:layout>
              <c:tx>
                <c:rich>
                  <a:bodyPr/>
                  <a:lstStyle/>
                  <a:p>
                    <a:fld id="{64014F97-EB2D-4E12-95CA-CEE50F00BBFA}"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6-2D23-4FF3-8139-7A3DC4F61F50}"/>
                </c:ext>
              </c:extLst>
            </c:dLbl>
            <c:dLbl>
              <c:idx val="5"/>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05BD7E89-0FF6-4D28-BAC5-E03E5C9A636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1-2D23-4FF3-8139-7A3DC4F61F50}"/>
                </c:ext>
              </c:extLst>
            </c:dLbl>
            <c:dLbl>
              <c:idx val="6"/>
              <c:tx>
                <c:rich>
                  <a:bodyPr/>
                  <a:lstStyle/>
                  <a:p>
                    <a:endParaRPr lang="es-MX"/>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2D23-4FF3-8139-7A3DC4F61F50}"/>
                </c:ext>
              </c:extLst>
            </c:dLbl>
            <c:dLbl>
              <c:idx val="7"/>
              <c:layout>
                <c:manualLayout>
                  <c:x val="2.4988425925925817E-2"/>
                  <c:y val="0"/>
                </c:manualLayout>
              </c:layout>
              <c:tx>
                <c:rich>
                  <a:bodyPr/>
                  <a:lstStyle/>
                  <a:p>
                    <a:fld id="{894B73C0-B9F1-44AE-994B-3501A29FC760}"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8-2D23-4FF3-8139-7A3DC4F61F50}"/>
                </c:ext>
              </c:extLst>
            </c:dLbl>
            <c:dLbl>
              <c:idx val="8"/>
              <c:layout>
                <c:manualLayout>
                  <c:x val="2.2048611111111113E-2"/>
                  <c:y val="0"/>
                </c:manualLayout>
              </c:layout>
              <c:tx>
                <c:rich>
                  <a:bodyPr vertOverflow="overflow" horzOverflow="overflow" wrap="square"/>
                  <a:lstStyle/>
                  <a:p>
                    <a:pPr>
                      <a:defRPr sz="1050" b="1" baseline="0">
                        <a:solidFill>
                          <a:schemeClr val="accent1">
                            <a:lumMod val="75000"/>
                          </a:schemeClr>
                        </a:solidFill>
                        <a:latin typeface="Calibri"/>
                      </a:defRPr>
                    </a:pPr>
                    <a:fld id="{ECECDBC4-FCE4-4382-B35B-416A672C10BF}"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3-2D23-4FF3-8139-7A3DC4F61F50}"/>
                </c:ext>
              </c:extLst>
            </c:dLbl>
            <c:dLbl>
              <c:idx val="29"/>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2D23-4FF3-8139-7A3DC4F61F50}"/>
                </c:ext>
              </c:extLst>
            </c:dLbl>
            <c:numFmt formatCode="#,##0.0" sourceLinked="0"/>
            <c:spPr>
              <a:noFill/>
              <a:ln>
                <a:noFill/>
              </a:ln>
              <a:effectLst/>
            </c:spPr>
            <c:txPr>
              <a:bodyPr vertOverflow="overflow" horzOverflow="overflow" wrap="square"/>
              <a:lstStyle/>
              <a:p>
                <a:pPr>
                  <a:defRPr sz="1050" b="1" baseline="0">
                    <a:solidFill>
                      <a:srgbClr val="9A2A77"/>
                    </a:solidFill>
                    <a:latin typeface="Calibri"/>
                  </a:defRPr>
                </a:pPr>
                <a:endParaRPr lang="es-MX"/>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_ENTIDAD_!$X$3:$X$11</c:f>
              <c:numCache>
                <c:formatCode>0.0</c:formatCode>
                <c:ptCount val="9"/>
                <c:pt idx="0">
                  <c:v>3.0466644630710427</c:v>
                </c:pt>
                <c:pt idx="1">
                  <c:v>2.3436871799999999</c:v>
                </c:pt>
                <c:pt idx="2">
                  <c:v>3.6644293044029248</c:v>
                </c:pt>
                <c:pt idx="3">
                  <c:v>2.1321035500000001</c:v>
                </c:pt>
                <c:pt idx="4">
                  <c:v>3.7703054330443537</c:v>
                </c:pt>
                <c:pt idx="5">
                  <c:v>1.9475543799999999</c:v>
                </c:pt>
                <c:pt idx="7" formatCode="General">
                  <c:v>2.8</c:v>
                </c:pt>
                <c:pt idx="8" formatCode="General">
                  <c:v>2.6</c:v>
                </c:pt>
              </c:numCache>
            </c:numRef>
          </c:val>
          <c:extLst>
            <c:ext xmlns:c15="http://schemas.microsoft.com/office/drawing/2012/chart" uri="{02D57815-91ED-43cb-92C2-25804820EDAC}">
              <c15:datalabelsRange>
                <c15:f>_ENTIDAD_!$X$3:$X$11</c15:f>
                <c15:dlblRangeCache>
                  <c:ptCount val="9"/>
                  <c:pt idx="0">
                    <c:v>3.0</c:v>
                  </c:pt>
                  <c:pt idx="1">
                    <c:v>2.3</c:v>
                  </c:pt>
                  <c:pt idx="2">
                    <c:v>3.7</c:v>
                  </c:pt>
                  <c:pt idx="3">
                    <c:v>2.1</c:v>
                  </c:pt>
                  <c:pt idx="4">
                    <c:v>3.8</c:v>
                  </c:pt>
                  <c:pt idx="5">
                    <c:v>1.9</c:v>
                  </c:pt>
                  <c:pt idx="7">
                    <c:v>2.8</c:v>
                  </c:pt>
                  <c:pt idx="8">
                    <c:v>2.6</c:v>
                  </c:pt>
                </c15:dlblRangeCache>
              </c15:datalabelsRange>
            </c:ext>
            <c:ext xmlns:c16="http://schemas.microsoft.com/office/drawing/2014/chart" uri="{C3380CC4-5D6E-409C-BE32-E72D297353CC}">
              <c16:uniqueId val="{0000003A-2D23-4FF3-8139-7A3DC4F61F50}"/>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_ENTIDAD_!$U$34</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046-469B-A6CD-5BA7D1272C68}"/>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046-469B-A6CD-5BA7D1272C68}"/>
              </c:ext>
            </c:extLst>
          </c:dPt>
          <c:dPt>
            <c:idx val="6"/>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046-469B-A6CD-5BA7D1272C68}"/>
              </c:ext>
            </c:extLst>
          </c:dPt>
          <c:dLbls>
            <c:dLbl>
              <c:idx val="0"/>
              <c:tx>
                <c:rich>
                  <a:bodyPr/>
                  <a:lstStyle/>
                  <a:p>
                    <a:fld id="{C2AAFE61-DF6B-4E9B-AB7E-23C6DA51699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046-469B-A6CD-5BA7D1272C68}"/>
                </c:ext>
              </c:extLst>
            </c:dLbl>
            <c:dLbl>
              <c:idx val="1"/>
              <c:tx>
                <c:rich>
                  <a:bodyPr/>
                  <a:lstStyle/>
                  <a:p>
                    <a:fld id="{A15FD1A7-6CB4-439E-B6AE-CA29C687155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046-469B-A6CD-5BA7D1272C68}"/>
                </c:ext>
              </c:extLst>
            </c:dLbl>
            <c:dLbl>
              <c:idx val="2"/>
              <c:tx>
                <c:rich>
                  <a:bodyPr/>
                  <a:lstStyle/>
                  <a:p>
                    <a:fld id="{9C2BA2DF-B182-45A4-9C0A-EFEB3332C90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046-469B-A6CD-5BA7D1272C68}"/>
                </c:ext>
              </c:extLst>
            </c:dLbl>
            <c:dLbl>
              <c:idx val="3"/>
              <c:tx>
                <c:rich>
                  <a:bodyPr/>
                  <a:lstStyle/>
                  <a:p>
                    <a:fld id="{8885BCA6-045B-4436-8E8E-BF5AA390A3B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46-469B-A6CD-5BA7D1272C68}"/>
                </c:ext>
              </c:extLst>
            </c:dLbl>
            <c:dLbl>
              <c:idx val="5"/>
              <c:tx>
                <c:rich>
                  <a:bodyPr/>
                  <a:lstStyle/>
                  <a:p>
                    <a:fld id="{88E52E5B-A973-4580-8F41-B0DE666B820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046-469B-A6CD-5BA7D1272C68}"/>
                </c:ext>
              </c:extLst>
            </c:dLbl>
            <c:dLbl>
              <c:idx val="6"/>
              <c:tx>
                <c:rich>
                  <a:bodyPr/>
                  <a:lstStyle/>
                  <a:p>
                    <a:fld id="{D2256F39-F2FF-403B-9CEF-BEC6A48166C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046-469B-A6CD-5BA7D1272C68}"/>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_ENTIDAD_!$U$35:$U$41</c:f>
              <c:numCache>
                <c:formatCode>0.0</c:formatCode>
                <c:ptCount val="7"/>
                <c:pt idx="0">
                  <c:v>-55.160479414898887</c:v>
                </c:pt>
                <c:pt idx="1">
                  <c:v>-66.203872059999995</c:v>
                </c:pt>
                <c:pt idx="2">
                  <c:v>-47.554480832186563</c:v>
                </c:pt>
                <c:pt idx="3">
                  <c:v>-61.588299550000002</c:v>
                </c:pt>
                <c:pt idx="5" formatCode="General">
                  <c:v>-59.1</c:v>
                </c:pt>
                <c:pt idx="6">
                  <c:v>-60.5</c:v>
                </c:pt>
              </c:numCache>
            </c:numRef>
          </c:val>
          <c:extLst>
            <c:ext xmlns:c15="http://schemas.microsoft.com/office/drawing/2012/chart" uri="{02D57815-91ED-43cb-92C2-25804820EDAC}">
              <c15:datalabelsRange>
                <c15:f>_ENTIDAD_!$Y$35:$Y$41</c15:f>
                <c15:dlblRangeCache>
                  <c:ptCount val="7"/>
                  <c:pt idx="0">
                    <c:v>55.2</c:v>
                  </c:pt>
                  <c:pt idx="1">
                    <c:v>66.2</c:v>
                  </c:pt>
                  <c:pt idx="2">
                    <c:v>47.6</c:v>
                  </c:pt>
                  <c:pt idx="3">
                    <c:v>61.6</c:v>
                  </c:pt>
                  <c:pt idx="5">
                    <c:v>59.1</c:v>
                  </c:pt>
                  <c:pt idx="6">
                    <c:v>60.5</c:v>
                  </c:pt>
                </c15:dlblRangeCache>
              </c15:datalabelsRange>
            </c:ext>
            <c:ext xmlns:c16="http://schemas.microsoft.com/office/drawing/2014/chart" uri="{C3380CC4-5D6E-409C-BE32-E72D297353CC}">
              <c16:uniqueId val="{0000000B-2046-469B-A6CD-5BA7D1272C68}"/>
            </c:ext>
          </c:extLst>
        </c:ser>
        <c:ser>
          <c:idx val="1"/>
          <c:order val="1"/>
          <c:tx>
            <c:strRef>
              <c:f>_ENTIDAD_!$V$34</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D-2046-469B-A6CD-5BA7D1272C68}"/>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046-469B-A6CD-5BA7D1272C68}"/>
              </c:ext>
            </c:extLst>
          </c:dPt>
          <c:dPt>
            <c:idx val="6"/>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046-469B-A6CD-5BA7D1272C68}"/>
              </c:ext>
            </c:extLst>
          </c:dPt>
          <c:dLbls>
            <c:dLbl>
              <c:idx val="0"/>
              <c:tx>
                <c:rich>
                  <a:bodyPr/>
                  <a:lstStyle/>
                  <a:p>
                    <a:fld id="{AC5171D2-0475-4F23-BE43-21E085C0394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046-469B-A6CD-5BA7D1272C68}"/>
                </c:ext>
              </c:extLst>
            </c:dLbl>
            <c:dLbl>
              <c:idx val="1"/>
              <c:tx>
                <c:rich>
                  <a:bodyPr/>
                  <a:lstStyle/>
                  <a:p>
                    <a:fld id="{E1475E44-177F-4D5C-8808-FB1901D1313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046-469B-A6CD-5BA7D1272C68}"/>
                </c:ext>
              </c:extLst>
            </c:dLbl>
            <c:dLbl>
              <c:idx val="2"/>
              <c:tx>
                <c:rich>
                  <a:bodyPr/>
                  <a:lstStyle/>
                  <a:p>
                    <a:fld id="{AF9F6677-8D10-432A-8601-CDBA8D3F4EC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046-469B-A6CD-5BA7D1272C68}"/>
                </c:ext>
              </c:extLst>
            </c:dLbl>
            <c:dLbl>
              <c:idx val="3"/>
              <c:tx>
                <c:rich>
                  <a:bodyPr/>
                  <a:lstStyle/>
                  <a:p>
                    <a:fld id="{6DE83412-B874-4F59-8624-681F16087C8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046-469B-A6CD-5BA7D1272C68}"/>
                </c:ext>
              </c:extLst>
            </c:dLbl>
            <c:dLbl>
              <c:idx val="5"/>
              <c:tx>
                <c:rich>
                  <a:bodyPr/>
                  <a:lstStyle/>
                  <a:p>
                    <a:fld id="{C9ED4D4F-D812-4AF1-83FB-F4FA9581A80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046-469B-A6CD-5BA7D1272C68}"/>
                </c:ext>
              </c:extLst>
            </c:dLbl>
            <c:dLbl>
              <c:idx val="6"/>
              <c:tx>
                <c:rich>
                  <a:bodyPr/>
                  <a:lstStyle/>
                  <a:p>
                    <a:fld id="{6304C29A-9A42-493C-BDCE-31D6D890814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_ENTIDAD_!$V$35:$V$41</c:f>
              <c:numCache>
                <c:formatCode>0.0</c:formatCode>
                <c:ptCount val="7"/>
                <c:pt idx="0">
                  <c:v>19.229232102590721</c:v>
                </c:pt>
                <c:pt idx="1">
                  <c:v>16.808788079999999</c:v>
                </c:pt>
                <c:pt idx="2">
                  <c:v>19.256697903766803</c:v>
                </c:pt>
                <c:pt idx="3">
                  <c:v>19.687657860000002</c:v>
                </c:pt>
                <c:pt idx="5" formatCode="General">
                  <c:v>17.899999999999999</c:v>
                </c:pt>
                <c:pt idx="6">
                  <c:v>18.899999999999999</c:v>
                </c:pt>
              </c:numCache>
            </c:numRef>
          </c:val>
          <c:extLst>
            <c:ext xmlns:c15="http://schemas.microsoft.com/office/drawing/2012/chart" uri="{02D57815-91ED-43cb-92C2-25804820EDAC}">
              <c15:datalabelsRange>
                <c15:f>_ENTIDAD_!$V$35:$V$41</c15:f>
                <c15:dlblRangeCache>
                  <c:ptCount val="7"/>
                  <c:pt idx="0">
                    <c:v>19.2</c:v>
                  </c:pt>
                  <c:pt idx="1">
                    <c:v>16.8</c:v>
                  </c:pt>
                  <c:pt idx="2">
                    <c:v>19.3</c:v>
                  </c:pt>
                  <c:pt idx="3">
                    <c:v>19.7</c:v>
                  </c:pt>
                  <c:pt idx="5">
                    <c:v>17.9</c:v>
                  </c:pt>
                  <c:pt idx="6">
                    <c:v>18.9</c:v>
                  </c:pt>
                </c15:dlblRangeCache>
              </c15:datalabelsRange>
            </c:ext>
            <c:ext xmlns:c16="http://schemas.microsoft.com/office/drawing/2014/chart" uri="{C3380CC4-5D6E-409C-BE32-E72D297353CC}">
              <c16:uniqueId val="{00000017-2046-469B-A6CD-5BA7D1272C68}"/>
            </c:ext>
          </c:extLst>
        </c:ser>
        <c:ser>
          <c:idx val="2"/>
          <c:order val="2"/>
          <c:tx>
            <c:strRef>
              <c:f>_ENTIDAD_!$W$34</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9-2046-469B-A6CD-5BA7D1272C68}"/>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2046-469B-A6CD-5BA7D1272C68}"/>
              </c:ext>
            </c:extLst>
          </c:dPt>
          <c:dPt>
            <c:idx val="6"/>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2046-469B-A6CD-5BA7D1272C68}"/>
              </c:ext>
            </c:extLst>
          </c:dPt>
          <c:dLbls>
            <c:dLbl>
              <c:idx val="0"/>
              <c:tx>
                <c:rich>
                  <a:bodyPr/>
                  <a:lstStyle/>
                  <a:p>
                    <a:fld id="{546A4E88-C96D-49AC-AFD5-FBFEE87F05A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046-469B-A6CD-5BA7D1272C68}"/>
                </c:ext>
              </c:extLst>
            </c:dLbl>
            <c:dLbl>
              <c:idx val="1"/>
              <c:tx>
                <c:rich>
                  <a:bodyPr/>
                  <a:lstStyle/>
                  <a:p>
                    <a:fld id="{81988571-0542-48FC-BC1C-405F59BA614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2046-469B-A6CD-5BA7D1272C68}"/>
                </c:ext>
              </c:extLst>
            </c:dLbl>
            <c:dLbl>
              <c:idx val="2"/>
              <c:tx>
                <c:rich>
                  <a:bodyPr/>
                  <a:lstStyle/>
                  <a:p>
                    <a:fld id="{A64CA435-13C0-4879-AC38-B7085234D01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2046-469B-A6CD-5BA7D1272C68}"/>
                </c:ext>
              </c:extLst>
            </c:dLbl>
            <c:dLbl>
              <c:idx val="3"/>
              <c:tx>
                <c:rich>
                  <a:bodyPr/>
                  <a:lstStyle/>
                  <a:p>
                    <a:fld id="{02240AC0-7244-4C00-9D12-C46618B7B01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046-469B-A6CD-5BA7D1272C68}"/>
                </c:ext>
              </c:extLst>
            </c:dLbl>
            <c:dLbl>
              <c:idx val="5"/>
              <c:tx>
                <c:rich>
                  <a:bodyPr/>
                  <a:lstStyle/>
                  <a:p>
                    <a:fld id="{78A7AD9B-82DD-4414-9987-CEA072B0ABF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2046-469B-A6CD-5BA7D1272C68}"/>
                </c:ext>
              </c:extLst>
            </c:dLbl>
            <c:dLbl>
              <c:idx val="6"/>
              <c:tx>
                <c:rich>
                  <a:bodyPr/>
                  <a:lstStyle/>
                  <a:p>
                    <a:fld id="{78E5FE41-E12C-4C29-849D-727EDA5A4FD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_ENTIDAD_!$W$35:$W$41</c:f>
              <c:numCache>
                <c:formatCode>0.0</c:formatCode>
                <c:ptCount val="7"/>
                <c:pt idx="0">
                  <c:v>16.021836139423666</c:v>
                </c:pt>
                <c:pt idx="1">
                  <c:v>11.965190789999999</c:v>
                </c:pt>
                <c:pt idx="2">
                  <c:v>19.295506364170691</c:v>
                </c:pt>
                <c:pt idx="3">
                  <c:v>13.522063149999999</c:v>
                </c:pt>
                <c:pt idx="5" formatCode="General">
                  <c:v>14.8</c:v>
                </c:pt>
                <c:pt idx="6">
                  <c:v>13.8</c:v>
                </c:pt>
              </c:numCache>
            </c:numRef>
          </c:val>
          <c:extLst>
            <c:ext xmlns:c15="http://schemas.microsoft.com/office/drawing/2012/chart" uri="{02D57815-91ED-43cb-92C2-25804820EDAC}">
              <c15:datalabelsRange>
                <c15:f>_ENTIDAD_!$W$35:$W$41</c15:f>
                <c15:dlblRangeCache>
                  <c:ptCount val="7"/>
                  <c:pt idx="0">
                    <c:v>16.0</c:v>
                  </c:pt>
                  <c:pt idx="1">
                    <c:v>12.0</c:v>
                  </c:pt>
                  <c:pt idx="2">
                    <c:v>19.3</c:v>
                  </c:pt>
                  <c:pt idx="3">
                    <c:v>13.5</c:v>
                  </c:pt>
                  <c:pt idx="5">
                    <c:v>14.8</c:v>
                  </c:pt>
                  <c:pt idx="6">
                    <c:v>13.8</c:v>
                  </c:pt>
                </c15:dlblRangeCache>
              </c15:datalabelsRange>
            </c:ext>
            <c:ext xmlns:c16="http://schemas.microsoft.com/office/drawing/2014/chart" uri="{C3380CC4-5D6E-409C-BE32-E72D297353CC}">
              <c16:uniqueId val="{00000023-2046-469B-A6CD-5BA7D1272C68}"/>
            </c:ext>
          </c:extLst>
        </c:ser>
        <c:ser>
          <c:idx val="3"/>
          <c:order val="3"/>
          <c:tx>
            <c:strRef>
              <c:f>_ENTIDAD_!$X$34</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5-2046-469B-A6CD-5BA7D1272C68}"/>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7-2046-469B-A6CD-5BA7D1272C68}"/>
              </c:ext>
            </c:extLst>
          </c:dPt>
          <c:dPt>
            <c:idx val="6"/>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9-2046-469B-A6CD-5BA7D1272C68}"/>
              </c:ext>
            </c:extLst>
          </c:dPt>
          <c:dLbls>
            <c:dLbl>
              <c:idx val="0"/>
              <c:tx>
                <c:rich>
                  <a:bodyPr/>
                  <a:lstStyle/>
                  <a:p>
                    <a:fld id="{767F5D4E-DFDE-4331-9834-8B3681F9393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2046-469B-A6CD-5BA7D1272C68}"/>
                </c:ext>
              </c:extLst>
            </c:dLbl>
            <c:dLbl>
              <c:idx val="1"/>
              <c:layout>
                <c:manualLayout>
                  <c:x val="3.2360741904266493E-2"/>
                  <c:y val="-8.5492635548898296E-17"/>
                </c:manualLayout>
              </c:layout>
              <c:tx>
                <c:rich>
                  <a:bodyPr/>
                  <a:lstStyle/>
                  <a:p>
                    <a:pPr>
                      <a:defRPr sz="1050" b="1" baseline="0">
                        <a:solidFill>
                          <a:schemeClr val="accent1">
                            <a:lumMod val="75000"/>
                          </a:schemeClr>
                        </a:solidFill>
                        <a:latin typeface="Calibri"/>
                      </a:defRPr>
                    </a:pPr>
                    <a:fld id="{29EBD502-91AF-4D74-9874-F78F52887919}"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2046-469B-A6CD-5BA7D1272C68}"/>
                </c:ext>
              </c:extLst>
            </c:dLbl>
            <c:dLbl>
              <c:idx val="2"/>
              <c:tx>
                <c:rich>
                  <a:bodyPr/>
                  <a:lstStyle/>
                  <a:p>
                    <a:fld id="{6CEA5F17-DF1E-46E4-BBB7-97380D25014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2046-469B-A6CD-5BA7D1272C68}"/>
                </c:ext>
              </c:extLst>
            </c:dLbl>
            <c:dLbl>
              <c:idx val="3"/>
              <c:tx>
                <c:rich>
                  <a:bodyPr/>
                  <a:lstStyle/>
                  <a:p>
                    <a:fld id="{12AD8DD7-4C0A-4EE9-8094-4906750B53C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2046-469B-A6CD-5BA7D1272C68}"/>
                </c:ext>
              </c:extLst>
            </c:dLbl>
            <c:dLbl>
              <c:idx val="5"/>
              <c:tx>
                <c:rich>
                  <a:bodyPr/>
                  <a:lstStyle/>
                  <a:p>
                    <a:fld id="{626A3414-923D-4CAF-908C-BF8B70B66FD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2046-469B-A6CD-5BA7D1272C68}"/>
                </c:ext>
              </c:extLst>
            </c:dLbl>
            <c:dLbl>
              <c:idx val="6"/>
              <c:tx>
                <c:rich>
                  <a:bodyPr/>
                  <a:lstStyle/>
                  <a:p>
                    <a:fld id="{4E541984-0B85-4F4E-A755-4F93E5C24A0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046-469B-A6CD-5BA7D1272C68}"/>
                </c:ext>
              </c:extLst>
            </c:dLbl>
            <c:dLbl>
              <c:idx val="28"/>
              <c:delete val="1"/>
              <c:extLst>
                <c:ext xmlns:c15="http://schemas.microsoft.com/office/drawing/2012/chart" uri="{CE6537A1-D6FC-4f65-9D91-7224C49458BB}"/>
                <c:ext xmlns:c16="http://schemas.microsoft.com/office/drawing/2014/chart" uri="{C3380CC4-5D6E-409C-BE32-E72D297353CC}">
                  <c16:uniqueId val="{0000002E-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_ENTIDAD_!$X$35:$X$41</c:f>
              <c:numCache>
                <c:formatCode>0.0</c:formatCode>
                <c:ptCount val="7"/>
                <c:pt idx="0">
                  <c:v>9.5884523430867397</c:v>
                </c:pt>
                <c:pt idx="1">
                  <c:v>5.0221490700000002</c:v>
                </c:pt>
                <c:pt idx="2">
                  <c:v>13.893314899875946</c:v>
                </c:pt>
                <c:pt idx="3">
                  <c:v>5.2019794399999997</c:v>
                </c:pt>
                <c:pt idx="5" formatCode="General">
                  <c:v>8.1999999999999993</c:v>
                </c:pt>
                <c:pt idx="6">
                  <c:v>6.8</c:v>
                </c:pt>
              </c:numCache>
            </c:numRef>
          </c:val>
          <c:extLst>
            <c:ext xmlns:c15="http://schemas.microsoft.com/office/drawing/2012/chart" uri="{02D57815-91ED-43cb-92C2-25804820EDAC}">
              <c15:datalabelsRange>
                <c15:f>_ENTIDAD_!$X$35:$X$41</c15:f>
                <c15:dlblRangeCache>
                  <c:ptCount val="7"/>
                  <c:pt idx="0">
                    <c:v>9.6</c:v>
                  </c:pt>
                  <c:pt idx="1">
                    <c:v>5.0</c:v>
                  </c:pt>
                  <c:pt idx="2">
                    <c:v>13.9</c:v>
                  </c:pt>
                  <c:pt idx="3">
                    <c:v>5.2</c:v>
                  </c:pt>
                  <c:pt idx="5">
                    <c:v>8.2</c:v>
                  </c:pt>
                  <c:pt idx="6">
                    <c:v>6.8</c:v>
                  </c:pt>
                </c15:dlblRangeCache>
              </c15:datalabelsRange>
            </c:ext>
            <c:ext xmlns:c16="http://schemas.microsoft.com/office/drawing/2014/chart" uri="{C3380CC4-5D6E-409C-BE32-E72D297353CC}">
              <c16:uniqueId val="{00000030-2046-469B-A6CD-5BA7D1272C68}"/>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FBD4BD15-43E9-464B-8C89-356E607B8EC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870-4038-80BF-81C858B02230}"/>
                </c:ext>
              </c:extLst>
            </c:dLbl>
            <c:dLbl>
              <c:idx val="1"/>
              <c:tx>
                <c:rich>
                  <a:bodyPr/>
                  <a:lstStyle/>
                  <a:p>
                    <a:fld id="{8A68BA41-62AF-4599-AA1D-1CD94C2FECE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870-4038-80BF-81C858B02230}"/>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Chihuahua</c:v>
                </c:pt>
                <c:pt idx="1">
                  <c:v>Nacional</c:v>
                </c:pt>
              </c:strCache>
            </c:strRef>
          </c:cat>
          <c:val>
            <c:numRef>
              <c:f>'_NACIONAL-ESTADO_'!$C$2:$C$3</c:f>
              <c:numCache>
                <c:formatCode>General</c:formatCode>
                <c:ptCount val="2"/>
                <c:pt idx="0">
                  <c:v>-52.1</c:v>
                </c:pt>
                <c:pt idx="1">
                  <c:v>-49.1</c:v>
                </c:pt>
              </c:numCache>
            </c:numRef>
          </c:val>
          <c:extLst>
            <c:ext xmlns:c15="http://schemas.microsoft.com/office/drawing/2012/chart" uri="{02D57815-91ED-43cb-92C2-25804820EDAC}">
              <c15:datalabelsRange>
                <c15:f>'_NACIONAL-ESTADO_'!$G$2:$G$3</c15:f>
                <c15:dlblRangeCache>
                  <c:ptCount val="2"/>
                  <c:pt idx="0">
                    <c:v>52.1</c:v>
                  </c:pt>
                  <c:pt idx="1">
                    <c:v>49.1</c:v>
                  </c:pt>
                </c15:dlblRangeCache>
              </c15:datalabelsRange>
            </c:ext>
            <c:ext xmlns:c16="http://schemas.microsoft.com/office/drawing/2014/chart" uri="{C3380CC4-5D6E-409C-BE32-E72D297353CC}">
              <c16:uniqueId val="{00000002-E870-4038-80BF-81C858B02230}"/>
            </c:ext>
          </c:extLst>
        </c:ser>
        <c:ser>
          <c:idx val="1"/>
          <c:order val="1"/>
          <c:tx>
            <c:v>NII</c:v>
          </c:tx>
          <c:spPr>
            <a:solidFill>
              <a:srgbClr val="B07CAA"/>
            </a:solidFill>
          </c:spPr>
          <c:invertIfNegative val="0"/>
          <c:dLbls>
            <c:dLbl>
              <c:idx val="0"/>
              <c:tx>
                <c:rich>
                  <a:bodyPr/>
                  <a:lstStyle/>
                  <a:p>
                    <a:fld id="{1000D267-8B1F-4193-ACDD-1F25FD6D366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E870-4038-80BF-81C858B02230}"/>
                </c:ext>
              </c:extLst>
            </c:dLbl>
            <c:dLbl>
              <c:idx val="1"/>
              <c:tx>
                <c:rich>
                  <a:bodyPr/>
                  <a:lstStyle/>
                  <a:p>
                    <a:fld id="{CF089BE6-ECFB-446D-A19E-D75DCCE90EE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870-4038-80BF-81C858B0223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Chihuahua</c:v>
                </c:pt>
                <c:pt idx="1">
                  <c:v>Nacional</c:v>
                </c:pt>
              </c:strCache>
            </c:strRef>
          </c:cat>
          <c:val>
            <c:numRef>
              <c:f>'_NACIONAL-ESTADO_'!$D$2:$D$3</c:f>
              <c:numCache>
                <c:formatCode>General</c:formatCode>
                <c:ptCount val="2"/>
                <c:pt idx="0">
                  <c:v>32</c:v>
                </c:pt>
                <c:pt idx="1">
                  <c:v>32.9</c:v>
                </c:pt>
              </c:numCache>
            </c:numRef>
          </c:val>
          <c:extLst>
            <c:ext xmlns:c15="http://schemas.microsoft.com/office/drawing/2012/chart" uri="{02D57815-91ED-43cb-92C2-25804820EDAC}">
              <c15:datalabelsRange>
                <c15:f>'_NACIONAL-ESTADO_'!$H$2:$H$3</c15:f>
                <c15:dlblRangeCache>
                  <c:ptCount val="2"/>
                  <c:pt idx="0">
                    <c:v>32.0</c:v>
                  </c:pt>
                  <c:pt idx="1">
                    <c:v>32.9</c:v>
                  </c:pt>
                </c15:dlblRangeCache>
              </c15:datalabelsRange>
            </c:ext>
            <c:ext xmlns:c16="http://schemas.microsoft.com/office/drawing/2014/chart" uri="{C3380CC4-5D6E-409C-BE32-E72D297353CC}">
              <c16:uniqueId val="{00000005-E870-4038-80BF-81C858B02230}"/>
            </c:ext>
          </c:extLst>
        </c:ser>
        <c:ser>
          <c:idx val="2"/>
          <c:order val="2"/>
          <c:tx>
            <c:v>NIII</c:v>
          </c:tx>
          <c:spPr>
            <a:solidFill>
              <a:srgbClr val="9A528E"/>
            </a:solidFill>
          </c:spPr>
          <c:invertIfNegative val="0"/>
          <c:dLbls>
            <c:dLbl>
              <c:idx val="0"/>
              <c:tx>
                <c:rich>
                  <a:bodyPr/>
                  <a:lstStyle/>
                  <a:p>
                    <a:fld id="{CBD1F3FD-FF9F-467F-B005-4DA1D81CCBC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E870-4038-80BF-81C858B02230}"/>
                </c:ext>
              </c:extLst>
            </c:dLbl>
            <c:dLbl>
              <c:idx val="1"/>
              <c:tx>
                <c:rich>
                  <a:bodyPr/>
                  <a:lstStyle/>
                  <a:p>
                    <a:fld id="{4572E9B2-3354-49FC-AAE8-6C86DCDDE17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870-4038-80BF-81C858B02230}"/>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Chihuahua</c:v>
                </c:pt>
                <c:pt idx="1">
                  <c:v>Nacional</c:v>
                </c:pt>
              </c:strCache>
            </c:strRef>
          </c:cat>
          <c:val>
            <c:numRef>
              <c:f>'_NACIONAL-ESTADO_'!$E$2:$E$3</c:f>
              <c:numCache>
                <c:formatCode>General</c:formatCode>
                <c:ptCount val="2"/>
                <c:pt idx="0">
                  <c:v>13.9</c:v>
                </c:pt>
                <c:pt idx="1">
                  <c:v>15.1</c:v>
                </c:pt>
              </c:numCache>
            </c:numRef>
          </c:val>
          <c:extLst>
            <c:ext xmlns:c15="http://schemas.microsoft.com/office/drawing/2012/chart" uri="{02D57815-91ED-43cb-92C2-25804820EDAC}">
              <c15:datalabelsRange>
                <c15:f>'_NACIONAL-ESTADO_'!$I$2:$I$3</c15:f>
                <c15:dlblRangeCache>
                  <c:ptCount val="2"/>
                  <c:pt idx="0">
                    <c:v>13.9</c:v>
                  </c:pt>
                  <c:pt idx="1">
                    <c:v>15.1</c:v>
                  </c:pt>
                </c15:dlblRangeCache>
              </c15:datalabelsRange>
            </c:ext>
            <c:ext xmlns:c16="http://schemas.microsoft.com/office/drawing/2014/chart" uri="{C3380CC4-5D6E-409C-BE32-E72D297353CC}">
              <c16:uniqueId val="{00000008-E870-4038-80BF-81C858B02230}"/>
            </c:ext>
          </c:extLst>
        </c:ser>
        <c:ser>
          <c:idx val="3"/>
          <c:order val="3"/>
          <c:tx>
            <c:v>NIV</c:v>
          </c:tx>
          <c:spPr>
            <a:solidFill>
              <a:srgbClr val="862A77"/>
            </a:solidFill>
          </c:spPr>
          <c:invertIfNegative val="0"/>
          <c:dLbls>
            <c:dLbl>
              <c:idx val="0"/>
              <c:layout>
                <c:manualLayout>
                  <c:x val="2.7272727272727271E-2"/>
                  <c:y val="0"/>
                </c:manualLayout>
              </c:layout>
              <c:tx>
                <c:rich>
                  <a:bodyPr/>
                  <a:lstStyle/>
                  <a:p>
                    <a:fld id="{C8C94857-5B44-4BB8-9B9D-CA03BFF012A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E870-4038-80BF-81C858B02230}"/>
                </c:ext>
              </c:extLst>
            </c:dLbl>
            <c:dLbl>
              <c:idx val="1"/>
              <c:layout>
                <c:manualLayout>
                  <c:x val="2.7272727272727271E-2"/>
                  <c:y val="0"/>
                </c:manualLayout>
              </c:layout>
              <c:tx>
                <c:rich>
                  <a:bodyPr/>
                  <a:lstStyle/>
                  <a:p>
                    <a:fld id="{761AABA5-BCF6-43CD-984D-72EB68018F0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E870-4038-80BF-81C858B02230}"/>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Chihuahua</c:v>
                </c:pt>
                <c:pt idx="1">
                  <c:v>Nacional</c:v>
                </c:pt>
              </c:strCache>
            </c:strRef>
          </c:cat>
          <c:val>
            <c:numRef>
              <c:f>'_NACIONAL-ESTADO_'!$F$2:$F$3</c:f>
              <c:numCache>
                <c:formatCode>General</c:formatCode>
                <c:ptCount val="2"/>
                <c:pt idx="0">
                  <c:v>2</c:v>
                </c:pt>
                <c:pt idx="1">
                  <c:v>2.8</c:v>
                </c:pt>
              </c:numCache>
            </c:numRef>
          </c:val>
          <c:extLst>
            <c:ext xmlns:c15="http://schemas.microsoft.com/office/drawing/2012/chart" uri="{02D57815-91ED-43cb-92C2-25804820EDAC}">
              <c15:datalabelsRange>
                <c15:f>'_NACIONAL-ESTADO_'!$J$2:$J$3</c15:f>
                <c15:dlblRangeCache>
                  <c:ptCount val="2"/>
                  <c:pt idx="0">
                    <c:v>2.0˟</c:v>
                  </c:pt>
                  <c:pt idx="1">
                    <c:v>2.8</c:v>
                  </c:pt>
                </c15:dlblRangeCache>
              </c15:datalabelsRange>
            </c:ext>
            <c:ext xmlns:c16="http://schemas.microsoft.com/office/drawing/2014/chart" uri="{C3380CC4-5D6E-409C-BE32-E72D297353CC}">
              <c16:uniqueId val="{0000000B-E870-4038-80BF-81C858B02230}"/>
            </c:ext>
          </c:extLst>
        </c:ser>
        <c:dLbls>
          <c:showLegendKey val="0"/>
          <c:showVal val="0"/>
          <c:showCatName val="0"/>
          <c:showSerName val="0"/>
          <c:showPercent val="0"/>
          <c:showBubbleSize val="0"/>
        </c:dLbls>
        <c:gapWidth val="30"/>
        <c:overlap val="100"/>
        <c:axId val="50010001"/>
        <c:axId val="50010002"/>
      </c:barChart>
      <c:catAx>
        <c:axId val="5001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10002"/>
        <c:crosses val="autoZero"/>
        <c:auto val="1"/>
        <c:lblAlgn val="ctr"/>
        <c:lblOffset val="100"/>
        <c:noMultiLvlLbl val="0"/>
      </c:catAx>
      <c:valAx>
        <c:axId val="5001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1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41AA41DB-6147-44EF-BA31-A9F89CF4164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0BCE-4099-BC2A-F2D0DA56D33C}"/>
                </c:ext>
              </c:extLst>
            </c:dLbl>
            <c:dLbl>
              <c:idx val="1"/>
              <c:tx>
                <c:rich>
                  <a:bodyPr/>
                  <a:lstStyle/>
                  <a:p>
                    <a:fld id="{DDF85E74-2794-4066-B384-219E8332C11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BCE-4099-BC2A-F2D0DA56D33C}"/>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Chihuahua</c:v>
                </c:pt>
                <c:pt idx="1">
                  <c:v>Nacional</c:v>
                </c:pt>
              </c:strCache>
            </c:strRef>
          </c:cat>
          <c:val>
            <c:numRef>
              <c:f>'_NACIONAL-ESTADO_'!$C$27:$C$28</c:f>
              <c:numCache>
                <c:formatCode>General</c:formatCode>
                <c:ptCount val="2"/>
                <c:pt idx="0">
                  <c:v>-63.7</c:v>
                </c:pt>
                <c:pt idx="1">
                  <c:v>-59.1</c:v>
                </c:pt>
              </c:numCache>
            </c:numRef>
          </c:val>
          <c:extLst>
            <c:ext xmlns:c15="http://schemas.microsoft.com/office/drawing/2012/chart" uri="{02D57815-91ED-43cb-92C2-25804820EDAC}">
              <c15:datalabelsRange>
                <c15:f>'_NACIONAL-ESTADO_'!$G$27:$G$28</c15:f>
                <c15:dlblRangeCache>
                  <c:ptCount val="2"/>
                  <c:pt idx="0">
                    <c:v>63.7</c:v>
                  </c:pt>
                  <c:pt idx="1">
                    <c:v>59.1</c:v>
                  </c:pt>
                </c15:dlblRangeCache>
              </c15:datalabelsRange>
            </c:ext>
            <c:ext xmlns:c16="http://schemas.microsoft.com/office/drawing/2014/chart" uri="{C3380CC4-5D6E-409C-BE32-E72D297353CC}">
              <c16:uniqueId val="{00000002-0BCE-4099-BC2A-F2D0DA56D33C}"/>
            </c:ext>
          </c:extLst>
        </c:ser>
        <c:ser>
          <c:idx val="1"/>
          <c:order val="1"/>
          <c:tx>
            <c:v>NII</c:v>
          </c:tx>
          <c:spPr>
            <a:solidFill>
              <a:srgbClr val="B07CAA"/>
            </a:solidFill>
          </c:spPr>
          <c:invertIfNegative val="0"/>
          <c:dLbls>
            <c:dLbl>
              <c:idx val="0"/>
              <c:tx>
                <c:rich>
                  <a:bodyPr/>
                  <a:lstStyle/>
                  <a:p>
                    <a:fld id="{F26E1D12-10C5-430C-B3EE-BC5AA130A10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0BCE-4099-BC2A-F2D0DA56D33C}"/>
                </c:ext>
              </c:extLst>
            </c:dLbl>
            <c:dLbl>
              <c:idx val="1"/>
              <c:tx>
                <c:rich>
                  <a:bodyPr/>
                  <a:lstStyle/>
                  <a:p>
                    <a:fld id="{4655A1CB-9FA1-4DD6-9EB0-B69977D384A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0BCE-4099-BC2A-F2D0DA56D33C}"/>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Chihuahua</c:v>
                </c:pt>
                <c:pt idx="1">
                  <c:v>Nacional</c:v>
                </c:pt>
              </c:strCache>
            </c:strRef>
          </c:cat>
          <c:val>
            <c:numRef>
              <c:f>'_NACIONAL-ESTADO_'!$D$27:$D$28</c:f>
              <c:numCache>
                <c:formatCode>General</c:formatCode>
                <c:ptCount val="2"/>
                <c:pt idx="0">
                  <c:v>16.899999999999999</c:v>
                </c:pt>
                <c:pt idx="1">
                  <c:v>17.899999999999999</c:v>
                </c:pt>
              </c:numCache>
            </c:numRef>
          </c:val>
          <c:extLst>
            <c:ext xmlns:c15="http://schemas.microsoft.com/office/drawing/2012/chart" uri="{02D57815-91ED-43cb-92C2-25804820EDAC}">
              <c15:datalabelsRange>
                <c15:f>'_NACIONAL-ESTADO_'!$H$27:$H$28</c15:f>
                <c15:dlblRangeCache>
                  <c:ptCount val="2"/>
                  <c:pt idx="0">
                    <c:v>16.9</c:v>
                  </c:pt>
                  <c:pt idx="1">
                    <c:v>17.9</c:v>
                  </c:pt>
                </c15:dlblRangeCache>
              </c15:datalabelsRange>
            </c:ext>
            <c:ext xmlns:c16="http://schemas.microsoft.com/office/drawing/2014/chart" uri="{C3380CC4-5D6E-409C-BE32-E72D297353CC}">
              <c16:uniqueId val="{00000005-0BCE-4099-BC2A-F2D0DA56D33C}"/>
            </c:ext>
          </c:extLst>
        </c:ser>
        <c:ser>
          <c:idx val="2"/>
          <c:order val="2"/>
          <c:tx>
            <c:v>NIII</c:v>
          </c:tx>
          <c:spPr>
            <a:solidFill>
              <a:srgbClr val="9A528E"/>
            </a:solidFill>
          </c:spPr>
          <c:invertIfNegative val="0"/>
          <c:dLbls>
            <c:dLbl>
              <c:idx val="0"/>
              <c:tx>
                <c:rich>
                  <a:bodyPr/>
                  <a:lstStyle/>
                  <a:p>
                    <a:fld id="{53D79148-8AD6-4F3D-83FB-3279F9FE1DA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0BCE-4099-BC2A-F2D0DA56D33C}"/>
                </c:ext>
              </c:extLst>
            </c:dLbl>
            <c:dLbl>
              <c:idx val="1"/>
              <c:tx>
                <c:rich>
                  <a:bodyPr/>
                  <a:lstStyle/>
                  <a:p>
                    <a:fld id="{D7E500B9-0A72-49ED-946D-7AF9CAD8EB9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0BCE-4099-BC2A-F2D0DA56D33C}"/>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Chihuahua</c:v>
                </c:pt>
                <c:pt idx="1">
                  <c:v>Nacional</c:v>
                </c:pt>
              </c:strCache>
            </c:strRef>
          </c:cat>
          <c:val>
            <c:numRef>
              <c:f>'_NACIONAL-ESTADO_'!$E$27:$E$28</c:f>
              <c:numCache>
                <c:formatCode>General</c:formatCode>
                <c:ptCount val="2"/>
                <c:pt idx="0">
                  <c:v>13</c:v>
                </c:pt>
                <c:pt idx="1">
                  <c:v>14.8</c:v>
                </c:pt>
              </c:numCache>
            </c:numRef>
          </c:val>
          <c:extLst>
            <c:ext xmlns:c15="http://schemas.microsoft.com/office/drawing/2012/chart" uri="{02D57815-91ED-43cb-92C2-25804820EDAC}">
              <c15:datalabelsRange>
                <c15:f>'_NACIONAL-ESTADO_'!$I$27:$I$28</c15:f>
                <c15:dlblRangeCache>
                  <c:ptCount val="2"/>
                  <c:pt idx="0">
                    <c:v>13.0</c:v>
                  </c:pt>
                  <c:pt idx="1">
                    <c:v>14.8</c:v>
                  </c:pt>
                </c15:dlblRangeCache>
              </c15:datalabelsRange>
            </c:ext>
            <c:ext xmlns:c16="http://schemas.microsoft.com/office/drawing/2014/chart" uri="{C3380CC4-5D6E-409C-BE32-E72D297353CC}">
              <c16:uniqueId val="{00000008-0BCE-4099-BC2A-F2D0DA56D33C}"/>
            </c:ext>
          </c:extLst>
        </c:ser>
        <c:ser>
          <c:idx val="3"/>
          <c:order val="3"/>
          <c:tx>
            <c:v>NIV</c:v>
          </c:tx>
          <c:spPr>
            <a:solidFill>
              <a:srgbClr val="862A77"/>
            </a:solidFill>
          </c:spPr>
          <c:invertIfNegative val="0"/>
          <c:dLbls>
            <c:dLbl>
              <c:idx val="0"/>
              <c:tx>
                <c:rich>
                  <a:bodyPr/>
                  <a:lstStyle/>
                  <a:p>
                    <a:fld id="{5B9AD3F9-5D74-4AE7-9AFC-02864A2676F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0BCE-4099-BC2A-F2D0DA56D33C}"/>
                </c:ext>
              </c:extLst>
            </c:dLbl>
            <c:dLbl>
              <c:idx val="1"/>
              <c:tx>
                <c:rich>
                  <a:bodyPr/>
                  <a:lstStyle/>
                  <a:p>
                    <a:fld id="{9B5147A1-68D3-4EAB-9307-D3B8E8CB73D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0BCE-4099-BC2A-F2D0DA56D33C}"/>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Chihuahua</c:v>
                </c:pt>
                <c:pt idx="1">
                  <c:v>Nacional</c:v>
                </c:pt>
              </c:strCache>
            </c:strRef>
          </c:cat>
          <c:val>
            <c:numRef>
              <c:f>'_NACIONAL-ESTADO_'!$F$27:$F$28</c:f>
              <c:numCache>
                <c:formatCode>General</c:formatCode>
                <c:ptCount val="2"/>
                <c:pt idx="0">
                  <c:v>6.3</c:v>
                </c:pt>
                <c:pt idx="1">
                  <c:v>8.1999999999999993</c:v>
                </c:pt>
              </c:numCache>
            </c:numRef>
          </c:val>
          <c:extLst>
            <c:ext xmlns:c15="http://schemas.microsoft.com/office/drawing/2012/chart" uri="{02D57815-91ED-43cb-92C2-25804820EDAC}">
              <c15:datalabelsRange>
                <c15:f>'_NACIONAL-ESTADO_'!$J$27:$J$28</c15:f>
                <c15:dlblRangeCache>
                  <c:ptCount val="2"/>
                  <c:pt idx="0">
                    <c:v>6.3</c:v>
                  </c:pt>
                  <c:pt idx="1">
                    <c:v>8.2</c:v>
                  </c:pt>
                </c15:dlblRangeCache>
              </c15:datalabelsRange>
            </c:ext>
            <c:ext xmlns:c16="http://schemas.microsoft.com/office/drawing/2014/chart" uri="{C3380CC4-5D6E-409C-BE32-E72D297353CC}">
              <c16:uniqueId val="{0000000B-0BCE-4099-BC2A-F2D0DA56D33C}"/>
            </c:ext>
          </c:extLst>
        </c:ser>
        <c:dLbls>
          <c:showLegendKey val="0"/>
          <c:showVal val="0"/>
          <c:showCatName val="0"/>
          <c:showSerName val="0"/>
          <c:showPercent val="0"/>
          <c:showBubbleSize val="0"/>
        </c:dLbls>
        <c:gapWidth val="30"/>
        <c:overlap val="100"/>
        <c:axId val="50020001"/>
        <c:axId val="50020002"/>
      </c:barChart>
      <c:catAx>
        <c:axId val="5002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20002"/>
        <c:crosses val="autoZero"/>
        <c:auto val="1"/>
        <c:lblAlgn val="ctr"/>
        <c:lblOffset val="100"/>
        <c:noMultiLvlLbl val="0"/>
      </c:catAx>
      <c:valAx>
        <c:axId val="5002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2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BB00-4E14-9B9F-FF45CCE2A675}"/>
              </c:ext>
            </c:extLst>
          </c:dPt>
          <c:cat>
            <c:numRef>
              <c:f>_ANIO_INT_!$B$2:$B$3</c:f>
              <c:numCache>
                <c:formatCode>General</c:formatCode>
                <c:ptCount val="2"/>
                <c:pt idx="0">
                  <c:v>2015</c:v>
                </c:pt>
                <c:pt idx="1">
                  <c:v>2018</c:v>
                </c:pt>
              </c:numCache>
            </c:numRef>
          </c:cat>
          <c:val>
            <c:numRef>
              <c:f>_ANIO_INT_!$C$2:$C$3</c:f>
              <c:numCache>
                <c:formatCode>General</c:formatCode>
                <c:ptCount val="2"/>
                <c:pt idx="0">
                  <c:v>485.637</c:v>
                </c:pt>
                <c:pt idx="1">
                  <c:v>482.05500000000001</c:v>
                </c:pt>
              </c:numCache>
            </c:numRef>
          </c:val>
          <c:smooth val="0"/>
          <c:extLst>
            <c:ext xmlns:c16="http://schemas.microsoft.com/office/drawing/2014/chart" uri="{C3380CC4-5D6E-409C-BE32-E72D297353CC}">
              <c16:uniqueId val="{00000001-BB00-4E14-9B9F-FF45CCE2A675}"/>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BB00-4E14-9B9F-FF45CCE2A675}"/>
              </c:ext>
            </c:extLst>
          </c:dPt>
          <c:cat>
            <c:numRef>
              <c:f>_ANIO_INT_!$B$2:$B$3</c:f>
              <c:numCache>
                <c:formatCode>General</c:formatCode>
                <c:ptCount val="2"/>
                <c:pt idx="0">
                  <c:v>2015</c:v>
                </c:pt>
                <c:pt idx="1">
                  <c:v>2018</c:v>
                </c:pt>
              </c:numCache>
            </c:numRef>
          </c:cat>
          <c:val>
            <c:numRef>
              <c:f>_ANIO_INT_!$D$2:$D$3</c:f>
              <c:numCache>
                <c:formatCode>General</c:formatCode>
                <c:ptCount val="2"/>
                <c:pt idx="0">
                  <c:v>500.363</c:v>
                </c:pt>
                <c:pt idx="1">
                  <c:v>503.94499999999999</c:v>
                </c:pt>
              </c:numCache>
            </c:numRef>
          </c:val>
          <c:smooth val="0"/>
          <c:extLst>
            <c:ext xmlns:c16="http://schemas.microsoft.com/office/drawing/2014/chart" uri="{C3380CC4-5D6E-409C-BE32-E72D297353CC}">
              <c16:uniqueId val="{00000003-BB00-4E14-9B9F-FF45CCE2A675}"/>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BB00-4E14-9B9F-FF45CCE2A675}"/>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B00-4E14-9B9F-FF45CCE2A675}"/>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_ANIO_INT_!$B$2:$B$3</c:f>
              <c:numCache>
                <c:formatCode>General</c:formatCode>
                <c:ptCount val="2"/>
                <c:pt idx="0">
                  <c:v>2015</c:v>
                </c:pt>
                <c:pt idx="1">
                  <c:v>2018</c:v>
                </c:pt>
              </c:numCache>
            </c:numRef>
          </c:cat>
          <c:val>
            <c:numRef>
              <c:f>_ANIO_INT_!$E$2:$E$3</c:f>
              <c:numCache>
                <c:formatCode>General</c:formatCode>
                <c:ptCount val="2"/>
                <c:pt idx="0">
                  <c:v>493</c:v>
                </c:pt>
                <c:pt idx="1">
                  <c:v>493</c:v>
                </c:pt>
              </c:numCache>
            </c:numRef>
          </c:val>
          <c:smooth val="0"/>
          <c:extLst>
            <c:ext xmlns:c16="http://schemas.microsoft.com/office/drawing/2014/chart" uri="{C3380CC4-5D6E-409C-BE32-E72D297353CC}">
              <c16:uniqueId val="{00000005-BB00-4E14-9B9F-FF45CCE2A675}"/>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6F6-4799-8849-2F347B0BA2CE}"/>
              </c:ext>
            </c:extLst>
          </c:dPt>
          <c:cat>
            <c:numRef>
              <c:f>_ANIO_INT_!$B$27:$B$28</c:f>
              <c:numCache>
                <c:formatCode>General</c:formatCode>
                <c:ptCount val="2"/>
                <c:pt idx="0">
                  <c:v>2015</c:v>
                </c:pt>
                <c:pt idx="1">
                  <c:v>2018</c:v>
                </c:pt>
              </c:numCache>
            </c:numRef>
          </c:cat>
          <c:val>
            <c:numRef>
              <c:f>_ANIO_INT_!$C$27:$C$28</c:f>
              <c:numCache>
                <c:formatCode>General</c:formatCode>
                <c:ptCount val="2"/>
                <c:pt idx="0">
                  <c:v>483.43799999999999</c:v>
                </c:pt>
                <c:pt idx="1">
                  <c:v>477.45800000000003</c:v>
                </c:pt>
              </c:numCache>
            </c:numRef>
          </c:val>
          <c:smooth val="0"/>
          <c:extLst>
            <c:ext xmlns:c16="http://schemas.microsoft.com/office/drawing/2014/chart" uri="{C3380CC4-5D6E-409C-BE32-E72D297353CC}">
              <c16:uniqueId val="{00000001-46F6-4799-8849-2F347B0BA2C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46F6-4799-8849-2F347B0BA2CE}"/>
              </c:ext>
            </c:extLst>
          </c:dPt>
          <c:cat>
            <c:numRef>
              <c:f>_ANIO_INT_!$B$27:$B$28</c:f>
              <c:numCache>
                <c:formatCode>General</c:formatCode>
                <c:ptCount val="2"/>
                <c:pt idx="0">
                  <c:v>2015</c:v>
                </c:pt>
                <c:pt idx="1">
                  <c:v>2018</c:v>
                </c:pt>
              </c:numCache>
            </c:numRef>
          </c:cat>
          <c:val>
            <c:numRef>
              <c:f>_ANIO_INT_!$D$27:$D$28</c:f>
              <c:numCache>
                <c:formatCode>General</c:formatCode>
                <c:ptCount val="2"/>
                <c:pt idx="0">
                  <c:v>498.56200000000001</c:v>
                </c:pt>
                <c:pt idx="1">
                  <c:v>500.54199999999997</c:v>
                </c:pt>
              </c:numCache>
            </c:numRef>
          </c:val>
          <c:smooth val="0"/>
          <c:extLst>
            <c:ext xmlns:c16="http://schemas.microsoft.com/office/drawing/2014/chart" uri="{C3380CC4-5D6E-409C-BE32-E72D297353CC}">
              <c16:uniqueId val="{00000003-46F6-4799-8849-2F347B0BA2CE}"/>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46F6-4799-8849-2F347B0BA2C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6F6-4799-8849-2F347B0BA2C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_ANIO_INT_!$B$27:$B$28</c:f>
              <c:numCache>
                <c:formatCode>General</c:formatCode>
                <c:ptCount val="2"/>
                <c:pt idx="0">
                  <c:v>2015</c:v>
                </c:pt>
                <c:pt idx="1">
                  <c:v>2018</c:v>
                </c:pt>
              </c:numCache>
            </c:numRef>
          </c:cat>
          <c:val>
            <c:numRef>
              <c:f>_ANIO_INT_!$E$27:$E$28</c:f>
              <c:numCache>
                <c:formatCode>General</c:formatCode>
                <c:ptCount val="2"/>
                <c:pt idx="0">
                  <c:v>491</c:v>
                </c:pt>
                <c:pt idx="1">
                  <c:v>489</c:v>
                </c:pt>
              </c:numCache>
            </c:numRef>
          </c:val>
          <c:smooth val="0"/>
          <c:extLst>
            <c:ext xmlns:c16="http://schemas.microsoft.com/office/drawing/2014/chart" uri="{C3380CC4-5D6E-409C-BE32-E72D297353CC}">
              <c16:uniqueId val="{00000005-46F6-4799-8849-2F347B0BA2CE}"/>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F4065881-FC78-4709-B345-1C48046FCE8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62A-45FE-B76E-B32A11616963}"/>
                </c:ext>
              </c:extLst>
            </c:dLbl>
            <c:dLbl>
              <c:idx val="1"/>
              <c:tx>
                <c:rich>
                  <a:bodyPr/>
                  <a:lstStyle/>
                  <a:p>
                    <a:fld id="{A0CE7080-ACCE-439D-B98B-E01265E143D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862A-45FE-B76E-B32A1161696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62A-45FE-B76E-B32A11616963}"/>
                </c:ext>
              </c:extLst>
            </c:dLbl>
            <c:dLbl>
              <c:idx val="3"/>
              <c:tx>
                <c:rich>
                  <a:bodyPr/>
                  <a:lstStyle/>
                  <a:p>
                    <a:fld id="{261AD571-4C72-4883-A670-E3124FD7E64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862A-45FE-B76E-B32A11616963}"/>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Chihuahua</c:v>
                </c:pt>
              </c:strCache>
            </c:strRef>
          </c:cat>
          <c:val>
            <c:numRef>
              <c:f>_TIP_ESC_!$C$2:$C$5</c:f>
              <c:numCache>
                <c:formatCode>General</c:formatCode>
                <c:ptCount val="4"/>
                <c:pt idx="0">
                  <c:v>-52</c:v>
                </c:pt>
                <c:pt idx="1">
                  <c:v>-29</c:v>
                </c:pt>
                <c:pt idx="3">
                  <c:v>-52.1</c:v>
                </c:pt>
              </c:numCache>
            </c:numRef>
          </c:val>
          <c:extLst>
            <c:ext xmlns:c15="http://schemas.microsoft.com/office/drawing/2012/chart" uri="{02D57815-91ED-43cb-92C2-25804820EDAC}">
              <c15:datalabelsRange>
                <c15:f>_TIP_ESC_!$G$2:$G$5</c15:f>
                <c15:dlblRangeCache>
                  <c:ptCount val="4"/>
                  <c:pt idx="0">
                    <c:v>52.0</c:v>
                  </c:pt>
                  <c:pt idx="1">
                    <c:v>29.0˟</c:v>
                  </c:pt>
                  <c:pt idx="3">
                    <c:v>52.1</c:v>
                  </c:pt>
                </c15:dlblRangeCache>
              </c15:datalabelsRange>
            </c:ext>
            <c:ext xmlns:c16="http://schemas.microsoft.com/office/drawing/2014/chart" uri="{C3380CC4-5D6E-409C-BE32-E72D297353CC}">
              <c16:uniqueId val="{00000004-862A-45FE-B76E-B32A11616963}"/>
            </c:ext>
          </c:extLst>
        </c:ser>
        <c:ser>
          <c:idx val="1"/>
          <c:order val="1"/>
          <c:tx>
            <c:v>NII</c:v>
          </c:tx>
          <c:spPr>
            <a:solidFill>
              <a:srgbClr val="B07CAA"/>
            </a:solidFill>
          </c:spPr>
          <c:invertIfNegative val="0"/>
          <c:dLbls>
            <c:dLbl>
              <c:idx val="0"/>
              <c:tx>
                <c:rich>
                  <a:bodyPr/>
                  <a:lstStyle/>
                  <a:p>
                    <a:fld id="{22061ECA-11AC-495A-9EA2-01BAC5F7E4C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862A-45FE-B76E-B32A11616963}"/>
                </c:ext>
              </c:extLst>
            </c:dLbl>
            <c:dLbl>
              <c:idx val="1"/>
              <c:tx>
                <c:rich>
                  <a:bodyPr/>
                  <a:lstStyle/>
                  <a:p>
                    <a:fld id="{D46AAC88-4418-4FC1-BDA6-44E8B84F80A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862A-45FE-B76E-B32A1161696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62A-45FE-B76E-B32A11616963}"/>
                </c:ext>
              </c:extLst>
            </c:dLbl>
            <c:dLbl>
              <c:idx val="3"/>
              <c:tx>
                <c:rich>
                  <a:bodyPr/>
                  <a:lstStyle/>
                  <a:p>
                    <a:fld id="{18701054-E393-4165-9C40-A7F68990115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862A-45FE-B76E-B32A1161696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Chihuahua</c:v>
                </c:pt>
              </c:strCache>
            </c:strRef>
          </c:cat>
          <c:val>
            <c:numRef>
              <c:f>_TIP_ESC_!$D$2:$D$5</c:f>
              <c:numCache>
                <c:formatCode>General</c:formatCode>
                <c:ptCount val="4"/>
                <c:pt idx="0">
                  <c:v>32.700000000000003</c:v>
                </c:pt>
                <c:pt idx="1">
                  <c:v>37.1</c:v>
                </c:pt>
                <c:pt idx="3">
                  <c:v>32</c:v>
                </c:pt>
              </c:numCache>
            </c:numRef>
          </c:val>
          <c:extLst>
            <c:ext xmlns:c15="http://schemas.microsoft.com/office/drawing/2012/chart" uri="{02D57815-91ED-43cb-92C2-25804820EDAC}">
              <c15:datalabelsRange>
                <c15:f>_TIP_ESC_!$H$2:$H$5</c15:f>
                <c15:dlblRangeCache>
                  <c:ptCount val="4"/>
                  <c:pt idx="0">
                    <c:v>32.7</c:v>
                  </c:pt>
                  <c:pt idx="1">
                    <c:v>37.1</c:v>
                  </c:pt>
                  <c:pt idx="3">
                    <c:v>32.0</c:v>
                  </c:pt>
                </c15:dlblRangeCache>
              </c15:datalabelsRange>
            </c:ext>
            <c:ext xmlns:c16="http://schemas.microsoft.com/office/drawing/2014/chart" uri="{C3380CC4-5D6E-409C-BE32-E72D297353CC}">
              <c16:uniqueId val="{00000009-862A-45FE-B76E-B32A11616963}"/>
            </c:ext>
          </c:extLst>
        </c:ser>
        <c:ser>
          <c:idx val="2"/>
          <c:order val="2"/>
          <c:tx>
            <c:v>NIII</c:v>
          </c:tx>
          <c:spPr>
            <a:solidFill>
              <a:srgbClr val="9A528E"/>
            </a:solidFill>
          </c:spPr>
          <c:invertIfNegative val="0"/>
          <c:dLbls>
            <c:dLbl>
              <c:idx val="0"/>
              <c:tx>
                <c:rich>
                  <a:bodyPr/>
                  <a:lstStyle/>
                  <a:p>
                    <a:fld id="{97832865-9E77-4DC6-8FA5-6B65E0D3195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862A-45FE-B76E-B32A11616963}"/>
                </c:ext>
              </c:extLst>
            </c:dLbl>
            <c:dLbl>
              <c:idx val="1"/>
              <c:tx>
                <c:rich>
                  <a:bodyPr/>
                  <a:lstStyle/>
                  <a:p>
                    <a:fld id="{254D30CC-8F9F-42D7-A2C7-A81E002B917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2A-45FE-B76E-B32A1161696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62A-45FE-B76E-B32A11616963}"/>
                </c:ext>
              </c:extLst>
            </c:dLbl>
            <c:dLbl>
              <c:idx val="3"/>
              <c:tx>
                <c:rich>
                  <a:bodyPr/>
                  <a:lstStyle/>
                  <a:p>
                    <a:fld id="{E38704B2-77A8-47E7-9235-D821A722832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862A-45FE-B76E-B32A1161696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Chihuahua</c:v>
                </c:pt>
              </c:strCache>
            </c:strRef>
          </c:cat>
          <c:val>
            <c:numRef>
              <c:f>_TIP_ESC_!$E$2:$E$5</c:f>
              <c:numCache>
                <c:formatCode>General</c:formatCode>
                <c:ptCount val="4"/>
                <c:pt idx="0">
                  <c:v>13.4</c:v>
                </c:pt>
                <c:pt idx="1">
                  <c:v>29.3</c:v>
                </c:pt>
                <c:pt idx="3">
                  <c:v>13.9</c:v>
                </c:pt>
              </c:numCache>
            </c:numRef>
          </c:val>
          <c:extLst>
            <c:ext xmlns:c15="http://schemas.microsoft.com/office/drawing/2012/chart" uri="{02D57815-91ED-43cb-92C2-25804820EDAC}">
              <c15:datalabelsRange>
                <c15:f>_TIP_ESC_!$I$2:$I$5</c15:f>
                <c15:dlblRangeCache>
                  <c:ptCount val="4"/>
                  <c:pt idx="0">
                    <c:v>13.4</c:v>
                  </c:pt>
                  <c:pt idx="1">
                    <c:v>29.3˟</c:v>
                  </c:pt>
                  <c:pt idx="3">
                    <c:v>13.9</c:v>
                  </c:pt>
                </c15:dlblRangeCache>
              </c15:datalabelsRange>
            </c:ext>
            <c:ext xmlns:c16="http://schemas.microsoft.com/office/drawing/2014/chart" uri="{C3380CC4-5D6E-409C-BE32-E72D297353CC}">
              <c16:uniqueId val="{0000000E-862A-45FE-B76E-B32A11616963}"/>
            </c:ext>
          </c:extLst>
        </c:ser>
        <c:ser>
          <c:idx val="3"/>
          <c:order val="3"/>
          <c:tx>
            <c:v>NIV</c:v>
          </c:tx>
          <c:spPr>
            <a:solidFill>
              <a:srgbClr val="862A77"/>
            </a:solidFill>
          </c:spPr>
          <c:invertIfNegative val="0"/>
          <c:dLbls>
            <c:dLbl>
              <c:idx val="0"/>
              <c:layout>
                <c:manualLayout>
                  <c:x val="2.4242424242424242E-2"/>
                  <c:y val="0"/>
                </c:manualLayout>
              </c:layout>
              <c:tx>
                <c:rich>
                  <a:bodyPr/>
                  <a:lstStyle/>
                  <a:p>
                    <a:fld id="{495AFE1A-12C8-4A48-8D42-509B9A71306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862A-45FE-B76E-B32A11616963}"/>
                </c:ext>
              </c:extLst>
            </c:dLbl>
            <c:dLbl>
              <c:idx val="1"/>
              <c:layout>
                <c:manualLayout>
                  <c:x val="3.6363636363636251E-2"/>
                  <c:y val="0"/>
                </c:manualLayout>
              </c:layout>
              <c:tx>
                <c:rich>
                  <a:bodyPr/>
                  <a:lstStyle/>
                  <a:p>
                    <a:fld id="{452E0B04-FFBD-47D3-B29B-06A6328D254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862A-45FE-B76E-B32A1161696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62A-45FE-B76E-B32A11616963}"/>
                </c:ext>
              </c:extLst>
            </c:dLbl>
            <c:dLbl>
              <c:idx val="3"/>
              <c:layout>
                <c:manualLayout>
                  <c:x val="2.727272727272716E-2"/>
                  <c:y val="0"/>
                </c:manualLayout>
              </c:layout>
              <c:tx>
                <c:rich>
                  <a:bodyPr/>
                  <a:lstStyle/>
                  <a:p>
                    <a:fld id="{707E8A02-2B1B-49E7-9CEF-C65557CC83C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862A-45FE-B76E-B32A11616963}"/>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Chihuahua</c:v>
                </c:pt>
              </c:strCache>
            </c:strRef>
          </c:cat>
          <c:val>
            <c:numRef>
              <c:f>_TIP_ESC_!$F$2:$F$5</c:f>
              <c:numCache>
                <c:formatCode>General</c:formatCode>
                <c:ptCount val="4"/>
                <c:pt idx="0">
                  <c:v>1.9</c:v>
                </c:pt>
                <c:pt idx="1">
                  <c:v>4.5999999999999996</c:v>
                </c:pt>
                <c:pt idx="3">
                  <c:v>2</c:v>
                </c:pt>
              </c:numCache>
            </c:numRef>
          </c:val>
          <c:extLst>
            <c:ext xmlns:c15="http://schemas.microsoft.com/office/drawing/2012/chart" uri="{02D57815-91ED-43cb-92C2-25804820EDAC}">
              <c15:datalabelsRange>
                <c15:f>_TIP_ESC_!$J$2:$J$5</c15:f>
                <c15:dlblRangeCache>
                  <c:ptCount val="4"/>
                  <c:pt idx="0">
                    <c:v>1.9˟</c:v>
                  </c:pt>
                  <c:pt idx="1">
                    <c:v>4.6˟</c:v>
                  </c:pt>
                  <c:pt idx="3">
                    <c:v>2.0˟</c:v>
                  </c:pt>
                </c15:dlblRangeCache>
              </c15:datalabelsRange>
            </c:ext>
            <c:ext xmlns:c16="http://schemas.microsoft.com/office/drawing/2014/chart" uri="{C3380CC4-5D6E-409C-BE32-E72D297353CC}">
              <c16:uniqueId val="{00000013-862A-45FE-B76E-B32A11616963}"/>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_RFABP25_INT_!$B$2:$B$5</c:f>
              <c:strCache>
                <c:ptCount val="4"/>
                <c:pt idx="0">
                  <c:v>Nivel 1</c:v>
                </c:pt>
                <c:pt idx="1">
                  <c:v>Nivel 2</c:v>
                </c:pt>
                <c:pt idx="2">
                  <c:v>Nivel 3</c:v>
                </c:pt>
                <c:pt idx="3">
                  <c:v>Nivel 4</c:v>
                </c:pt>
              </c:strCache>
            </c:strRef>
          </c:cat>
          <c:val>
            <c:numRef>
              <c:f>_RFABP25_INT_!$C$2:$C$5</c:f>
              <c:numCache>
                <c:formatCode>General</c:formatCode>
                <c:ptCount val="4"/>
                <c:pt idx="0">
                  <c:v>449.3</c:v>
                </c:pt>
                <c:pt idx="1">
                  <c:v>484.2</c:v>
                </c:pt>
                <c:pt idx="2">
                  <c:v>513.9</c:v>
                </c:pt>
                <c:pt idx="3">
                  <c:v>551.1</c:v>
                </c:pt>
              </c:numCache>
            </c:numRef>
          </c:val>
          <c:smooth val="0"/>
          <c:extLst>
            <c:ext xmlns:c16="http://schemas.microsoft.com/office/drawing/2014/chart" uri="{C3380CC4-5D6E-409C-BE32-E72D297353CC}">
              <c16:uniqueId val="{00000000-5F24-40A7-A84F-7B2C5CD7F2D7}"/>
            </c:ext>
          </c:extLst>
        </c:ser>
        <c:dLbls>
          <c:showLegendKey val="0"/>
          <c:showVal val="0"/>
          <c:showCatName val="0"/>
          <c:showSerName val="0"/>
          <c:showPercent val="0"/>
          <c:showBubbleSize val="0"/>
        </c:dLbls>
        <c:marker val="1"/>
        <c:smooth val="0"/>
        <c:axId val="-797939312"/>
        <c:axId val="-797936832"/>
      </c:lineChart>
      <c:catAx>
        <c:axId val="-797939312"/>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936832"/>
        <c:crosses val="autoZero"/>
        <c:auto val="1"/>
        <c:lblAlgn val="ctr"/>
        <c:lblOffset val="100"/>
        <c:noMultiLvlLbl val="0"/>
      </c:catAx>
      <c:valAx>
        <c:axId val="-79793683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939312"/>
        <c:crosses val="autoZero"/>
        <c:crossBetween val="between"/>
        <c:majorUnit val="20"/>
      </c:valAx>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68A04AF6-E70D-4F1A-8A3B-2C3448A32DE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D4C-46F1-9EDC-9701EDDF043F}"/>
                </c:ext>
              </c:extLst>
            </c:dLbl>
            <c:dLbl>
              <c:idx val="1"/>
              <c:tx>
                <c:rich>
                  <a:bodyPr/>
                  <a:lstStyle/>
                  <a:p>
                    <a:fld id="{EC3EE67F-A23B-4486-9E0A-8D6501EC234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2D4C-46F1-9EDC-9701EDDF043F}"/>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4C-46F1-9EDC-9701EDDF043F}"/>
                </c:ext>
              </c:extLst>
            </c:dLbl>
            <c:dLbl>
              <c:idx val="3"/>
              <c:tx>
                <c:rich>
                  <a:bodyPr/>
                  <a:lstStyle/>
                  <a:p>
                    <a:fld id="{FA0AAF75-E8D5-488A-A5ED-EDBF0F4A6BB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2D4C-46F1-9EDC-9701EDDF043F}"/>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Chihuahua</c:v>
                </c:pt>
              </c:strCache>
            </c:strRef>
          </c:cat>
          <c:val>
            <c:numRef>
              <c:f>_TIP_ESC_!$C$28:$C$31</c:f>
              <c:numCache>
                <c:formatCode>General</c:formatCode>
                <c:ptCount val="4"/>
                <c:pt idx="0">
                  <c:v>-63.8</c:v>
                </c:pt>
                <c:pt idx="1">
                  <c:v>-48</c:v>
                </c:pt>
                <c:pt idx="3">
                  <c:v>-63.7</c:v>
                </c:pt>
              </c:numCache>
            </c:numRef>
          </c:val>
          <c:extLst>
            <c:ext xmlns:c15="http://schemas.microsoft.com/office/drawing/2012/chart" uri="{02D57815-91ED-43cb-92C2-25804820EDAC}">
              <c15:datalabelsRange>
                <c15:f>_TIP_ESC_!$G$28:$G$31</c15:f>
                <c15:dlblRangeCache>
                  <c:ptCount val="4"/>
                  <c:pt idx="0">
                    <c:v>63.8</c:v>
                  </c:pt>
                  <c:pt idx="1">
                    <c:v>48.0</c:v>
                  </c:pt>
                  <c:pt idx="3">
                    <c:v>63.7</c:v>
                  </c:pt>
                </c15:dlblRangeCache>
              </c15:datalabelsRange>
            </c:ext>
            <c:ext xmlns:c16="http://schemas.microsoft.com/office/drawing/2014/chart" uri="{C3380CC4-5D6E-409C-BE32-E72D297353CC}">
              <c16:uniqueId val="{00000004-2D4C-46F1-9EDC-9701EDDF043F}"/>
            </c:ext>
          </c:extLst>
        </c:ser>
        <c:ser>
          <c:idx val="1"/>
          <c:order val="1"/>
          <c:tx>
            <c:v>NII</c:v>
          </c:tx>
          <c:spPr>
            <a:solidFill>
              <a:srgbClr val="B07CAA"/>
            </a:solidFill>
          </c:spPr>
          <c:invertIfNegative val="0"/>
          <c:dLbls>
            <c:dLbl>
              <c:idx val="0"/>
              <c:tx>
                <c:rich>
                  <a:bodyPr/>
                  <a:lstStyle/>
                  <a:p>
                    <a:fld id="{55009DB7-C4E7-4EE9-BE02-EEEDA496692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2D4C-46F1-9EDC-9701EDDF043F}"/>
                </c:ext>
              </c:extLst>
            </c:dLbl>
            <c:dLbl>
              <c:idx val="1"/>
              <c:tx>
                <c:rich>
                  <a:bodyPr/>
                  <a:lstStyle/>
                  <a:p>
                    <a:fld id="{7F3D0F7F-961C-4D60-BBEC-B443F65CFAA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2D4C-46F1-9EDC-9701EDDF043F}"/>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D4C-46F1-9EDC-9701EDDF043F}"/>
                </c:ext>
              </c:extLst>
            </c:dLbl>
            <c:dLbl>
              <c:idx val="3"/>
              <c:tx>
                <c:rich>
                  <a:bodyPr/>
                  <a:lstStyle/>
                  <a:p>
                    <a:fld id="{E5315CF0-E4EB-4BC5-BF76-252F953E77D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2D4C-46F1-9EDC-9701EDDF043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Chihuahua</c:v>
                </c:pt>
              </c:strCache>
            </c:strRef>
          </c:cat>
          <c:val>
            <c:numRef>
              <c:f>_TIP_ESC_!$D$28:$D$31</c:f>
              <c:numCache>
                <c:formatCode>General</c:formatCode>
                <c:ptCount val="4"/>
                <c:pt idx="0">
                  <c:v>16.899999999999999</c:v>
                </c:pt>
                <c:pt idx="1">
                  <c:v>22</c:v>
                </c:pt>
                <c:pt idx="3">
                  <c:v>16.899999999999999</c:v>
                </c:pt>
              </c:numCache>
            </c:numRef>
          </c:val>
          <c:extLst>
            <c:ext xmlns:c15="http://schemas.microsoft.com/office/drawing/2012/chart" uri="{02D57815-91ED-43cb-92C2-25804820EDAC}">
              <c15:datalabelsRange>
                <c15:f>_TIP_ESC_!$H$28:$H$31</c15:f>
                <c15:dlblRangeCache>
                  <c:ptCount val="4"/>
                  <c:pt idx="0">
                    <c:v>16.9</c:v>
                  </c:pt>
                  <c:pt idx="1">
                    <c:v>22.0˟</c:v>
                  </c:pt>
                  <c:pt idx="3">
                    <c:v>16.9</c:v>
                  </c:pt>
                </c15:dlblRangeCache>
              </c15:datalabelsRange>
            </c:ext>
            <c:ext xmlns:c16="http://schemas.microsoft.com/office/drawing/2014/chart" uri="{C3380CC4-5D6E-409C-BE32-E72D297353CC}">
              <c16:uniqueId val="{00000009-2D4C-46F1-9EDC-9701EDDF043F}"/>
            </c:ext>
          </c:extLst>
        </c:ser>
        <c:ser>
          <c:idx val="2"/>
          <c:order val="2"/>
          <c:tx>
            <c:v>NIII</c:v>
          </c:tx>
          <c:spPr>
            <a:solidFill>
              <a:srgbClr val="9A528E"/>
            </a:solidFill>
          </c:spPr>
          <c:invertIfNegative val="0"/>
          <c:dLbls>
            <c:dLbl>
              <c:idx val="0"/>
              <c:tx>
                <c:rich>
                  <a:bodyPr/>
                  <a:lstStyle/>
                  <a:p>
                    <a:fld id="{21590480-4F72-4AC7-AF7C-1800808E28B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2D4C-46F1-9EDC-9701EDDF043F}"/>
                </c:ext>
              </c:extLst>
            </c:dLbl>
            <c:dLbl>
              <c:idx val="1"/>
              <c:tx>
                <c:rich>
                  <a:bodyPr/>
                  <a:lstStyle/>
                  <a:p>
                    <a:fld id="{7D7AEB63-0C86-447E-A489-E1E57DA69CF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D4C-46F1-9EDC-9701EDDF043F}"/>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D4C-46F1-9EDC-9701EDDF043F}"/>
                </c:ext>
              </c:extLst>
            </c:dLbl>
            <c:dLbl>
              <c:idx val="3"/>
              <c:tx>
                <c:rich>
                  <a:bodyPr/>
                  <a:lstStyle/>
                  <a:p>
                    <a:fld id="{F3023B4C-F472-44BC-BDBD-38211DE988A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2D4C-46F1-9EDC-9701EDDF043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Chihuahua</c:v>
                </c:pt>
              </c:strCache>
            </c:strRef>
          </c:cat>
          <c:val>
            <c:numRef>
              <c:f>_TIP_ESC_!$E$28:$E$31</c:f>
              <c:numCache>
                <c:formatCode>General</c:formatCode>
                <c:ptCount val="4"/>
                <c:pt idx="0">
                  <c:v>12.9</c:v>
                </c:pt>
                <c:pt idx="1">
                  <c:v>19.600000000000001</c:v>
                </c:pt>
                <c:pt idx="3">
                  <c:v>13</c:v>
                </c:pt>
              </c:numCache>
            </c:numRef>
          </c:val>
          <c:extLst>
            <c:ext xmlns:c15="http://schemas.microsoft.com/office/drawing/2012/chart" uri="{02D57815-91ED-43cb-92C2-25804820EDAC}">
              <c15:datalabelsRange>
                <c15:f>_TIP_ESC_!$I$28:$I$31</c15:f>
                <c15:dlblRangeCache>
                  <c:ptCount val="4"/>
                  <c:pt idx="0">
                    <c:v>12.9</c:v>
                  </c:pt>
                  <c:pt idx="1">
                    <c:v>19.6˟</c:v>
                  </c:pt>
                  <c:pt idx="3">
                    <c:v>13.0</c:v>
                  </c:pt>
                </c15:dlblRangeCache>
              </c15:datalabelsRange>
            </c:ext>
            <c:ext xmlns:c16="http://schemas.microsoft.com/office/drawing/2014/chart" uri="{C3380CC4-5D6E-409C-BE32-E72D297353CC}">
              <c16:uniqueId val="{0000000E-2D4C-46F1-9EDC-9701EDDF043F}"/>
            </c:ext>
          </c:extLst>
        </c:ser>
        <c:ser>
          <c:idx val="3"/>
          <c:order val="3"/>
          <c:tx>
            <c:v>NIV</c:v>
          </c:tx>
          <c:spPr>
            <a:solidFill>
              <a:srgbClr val="862A77"/>
            </a:solidFill>
          </c:spPr>
          <c:invertIfNegative val="0"/>
          <c:dLbls>
            <c:dLbl>
              <c:idx val="0"/>
              <c:tx>
                <c:rich>
                  <a:bodyPr/>
                  <a:lstStyle/>
                  <a:p>
                    <a:fld id="{4FF25AC1-8050-460A-8218-90CCFC191E0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2D4C-46F1-9EDC-9701EDDF043F}"/>
                </c:ext>
              </c:extLst>
            </c:dLbl>
            <c:dLbl>
              <c:idx val="1"/>
              <c:tx>
                <c:rich>
                  <a:bodyPr/>
                  <a:lstStyle/>
                  <a:p>
                    <a:fld id="{C9DF2CE3-4053-4E17-B572-AD9CE9CAC60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2D4C-46F1-9EDC-9701EDDF043F}"/>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D4C-46F1-9EDC-9701EDDF043F}"/>
                </c:ext>
              </c:extLst>
            </c:dLbl>
            <c:dLbl>
              <c:idx val="3"/>
              <c:tx>
                <c:rich>
                  <a:bodyPr/>
                  <a:lstStyle/>
                  <a:p>
                    <a:fld id="{2B9CDF89-9499-4A1B-9A1A-90941ADF3DD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2D4C-46F1-9EDC-9701EDDF043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Chihuahua</c:v>
                </c:pt>
              </c:strCache>
            </c:strRef>
          </c:cat>
          <c:val>
            <c:numRef>
              <c:f>_TIP_ESC_!$F$28:$F$31</c:f>
              <c:numCache>
                <c:formatCode>General</c:formatCode>
                <c:ptCount val="4"/>
                <c:pt idx="0">
                  <c:v>6.3</c:v>
                </c:pt>
                <c:pt idx="1">
                  <c:v>10.4</c:v>
                </c:pt>
                <c:pt idx="3">
                  <c:v>6.3</c:v>
                </c:pt>
              </c:numCache>
            </c:numRef>
          </c:val>
          <c:extLst>
            <c:ext xmlns:c15="http://schemas.microsoft.com/office/drawing/2012/chart" uri="{02D57815-91ED-43cb-92C2-25804820EDAC}">
              <c15:datalabelsRange>
                <c15:f>_TIP_ESC_!$J$28:$J$31</c15:f>
                <c15:dlblRangeCache>
                  <c:ptCount val="4"/>
                  <c:pt idx="0">
                    <c:v>6.3</c:v>
                  </c:pt>
                  <c:pt idx="1">
                    <c:v>10.4˟</c:v>
                  </c:pt>
                  <c:pt idx="3">
                    <c:v>6.3</c:v>
                  </c:pt>
                </c15:dlblRangeCache>
              </c15:datalabelsRange>
            </c:ext>
            <c:ext xmlns:c16="http://schemas.microsoft.com/office/drawing/2014/chart" uri="{C3380CC4-5D6E-409C-BE32-E72D297353CC}">
              <c16:uniqueId val="{00000013-2D4C-46F1-9EDC-9701EDDF043F}"/>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580-40C2-BB27-2A6E96263A7B}"/>
              </c:ext>
            </c:extLst>
          </c:dPt>
          <c:dPt>
            <c:idx val="3"/>
            <c:marker>
              <c:spPr>
                <a:solidFill>
                  <a:srgbClr val="002060"/>
                </a:solidFill>
                <a:ln>
                  <a:noFill/>
                </a:ln>
              </c:spPr>
            </c:marker>
            <c:bubble3D val="0"/>
            <c:extLst>
              <c:ext xmlns:c16="http://schemas.microsoft.com/office/drawing/2014/chart" uri="{C3380CC4-5D6E-409C-BE32-E72D297353CC}">
                <c16:uniqueId val="{00000001-C580-40C2-BB27-2A6E96263A7B}"/>
              </c:ext>
            </c:extLst>
          </c:dPt>
          <c:dPt>
            <c:idx val="5"/>
            <c:marker>
              <c:spPr>
                <a:solidFill>
                  <a:srgbClr val="002060"/>
                </a:solidFill>
                <a:ln>
                  <a:noFill/>
                </a:ln>
              </c:spPr>
            </c:marker>
            <c:bubble3D val="0"/>
            <c:extLst>
              <c:ext xmlns:c16="http://schemas.microsoft.com/office/drawing/2014/chart" uri="{C3380CC4-5D6E-409C-BE32-E72D297353CC}">
                <c16:uniqueId val="{00000002-C580-40C2-BB27-2A6E96263A7B}"/>
              </c:ext>
            </c:extLst>
          </c:dPt>
          <c:cat>
            <c:multiLvlStrRef>
              <c:f>_TIP_ESC_INT_!$B$2:$C$7</c:f>
              <c:multiLvlStrCache>
                <c:ptCount val="6"/>
                <c:lvl>
                  <c:pt idx="0">
                    <c:v>2015</c:v>
                  </c:pt>
                  <c:pt idx="1">
                    <c:v>2018</c:v>
                  </c:pt>
                  <c:pt idx="2">
                    <c:v>2015</c:v>
                  </c:pt>
                  <c:pt idx="3">
                    <c:v>2018</c:v>
                  </c:pt>
                  <c:pt idx="4">
                    <c:v>2015</c:v>
                  </c:pt>
                  <c:pt idx="5">
                    <c:v>2018</c:v>
                  </c:pt>
                </c:lvl>
                <c:lvl>
                  <c:pt idx="0">
                    <c:v>Chihuahua</c:v>
                  </c:pt>
                  <c:pt idx="2">
                    <c:v>General Pública</c:v>
                  </c:pt>
                  <c:pt idx="4">
                    <c:v>Privada</c:v>
                  </c:pt>
                </c:lvl>
              </c:multiLvlStrCache>
            </c:multiLvlStrRef>
          </c:cat>
          <c:val>
            <c:numRef>
              <c:f>_TIP_ESC_INT_!$D$2:$D$7</c:f>
              <c:numCache>
                <c:formatCode>General</c:formatCode>
                <c:ptCount val="6"/>
                <c:pt idx="0">
                  <c:v>485.637</c:v>
                </c:pt>
                <c:pt idx="1">
                  <c:v>482.05500000000001</c:v>
                </c:pt>
                <c:pt idx="2">
                  <c:v>483.04</c:v>
                </c:pt>
                <c:pt idx="3">
                  <c:v>480.86099999999999</c:v>
                </c:pt>
                <c:pt idx="4">
                  <c:v>542.548</c:v>
                </c:pt>
                <c:pt idx="5">
                  <c:v>514.18499999999995</c:v>
                </c:pt>
              </c:numCache>
            </c:numRef>
          </c:val>
          <c:smooth val="0"/>
          <c:extLst>
            <c:ext xmlns:c16="http://schemas.microsoft.com/office/drawing/2014/chart" uri="{C3380CC4-5D6E-409C-BE32-E72D297353CC}">
              <c16:uniqueId val="{00000003-C580-40C2-BB27-2A6E96263A7B}"/>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C580-40C2-BB27-2A6E96263A7B}"/>
              </c:ext>
            </c:extLst>
          </c:dPt>
          <c:dPt>
            <c:idx val="3"/>
            <c:marker>
              <c:spPr>
                <a:solidFill>
                  <a:srgbClr val="002060"/>
                </a:solidFill>
                <a:ln>
                  <a:noFill/>
                </a:ln>
              </c:spPr>
            </c:marker>
            <c:bubble3D val="0"/>
            <c:extLst>
              <c:ext xmlns:c16="http://schemas.microsoft.com/office/drawing/2014/chart" uri="{C3380CC4-5D6E-409C-BE32-E72D297353CC}">
                <c16:uniqueId val="{00000005-C580-40C2-BB27-2A6E96263A7B}"/>
              </c:ext>
            </c:extLst>
          </c:dPt>
          <c:dPt>
            <c:idx val="5"/>
            <c:marker>
              <c:spPr>
                <a:solidFill>
                  <a:srgbClr val="002060"/>
                </a:solidFill>
                <a:ln>
                  <a:noFill/>
                </a:ln>
              </c:spPr>
            </c:marker>
            <c:bubble3D val="0"/>
            <c:extLst>
              <c:ext xmlns:c16="http://schemas.microsoft.com/office/drawing/2014/chart" uri="{C3380CC4-5D6E-409C-BE32-E72D297353CC}">
                <c16:uniqueId val="{00000006-C580-40C2-BB27-2A6E96263A7B}"/>
              </c:ext>
            </c:extLst>
          </c:dPt>
          <c:cat>
            <c:multiLvlStrRef>
              <c:f>_TIP_ESC_INT_!$B$2:$C$7</c:f>
              <c:multiLvlStrCache>
                <c:ptCount val="6"/>
                <c:lvl>
                  <c:pt idx="0">
                    <c:v>2015</c:v>
                  </c:pt>
                  <c:pt idx="1">
                    <c:v>2018</c:v>
                  </c:pt>
                  <c:pt idx="2">
                    <c:v>2015</c:v>
                  </c:pt>
                  <c:pt idx="3">
                    <c:v>2018</c:v>
                  </c:pt>
                  <c:pt idx="4">
                    <c:v>2015</c:v>
                  </c:pt>
                  <c:pt idx="5">
                    <c:v>2018</c:v>
                  </c:pt>
                </c:lvl>
                <c:lvl>
                  <c:pt idx="0">
                    <c:v>Chihuahua</c:v>
                  </c:pt>
                  <c:pt idx="2">
                    <c:v>General Pública</c:v>
                  </c:pt>
                  <c:pt idx="4">
                    <c:v>Privada</c:v>
                  </c:pt>
                </c:lvl>
              </c:multiLvlStrCache>
            </c:multiLvlStrRef>
          </c:cat>
          <c:val>
            <c:numRef>
              <c:f>_TIP_ESC_INT_!$E$2:$E$7</c:f>
              <c:numCache>
                <c:formatCode>General</c:formatCode>
                <c:ptCount val="6"/>
                <c:pt idx="0">
                  <c:v>500.363</c:v>
                </c:pt>
                <c:pt idx="1">
                  <c:v>503.94499999999999</c:v>
                </c:pt>
                <c:pt idx="2">
                  <c:v>498.96</c:v>
                </c:pt>
                <c:pt idx="3">
                  <c:v>505.13900000000001</c:v>
                </c:pt>
                <c:pt idx="4">
                  <c:v>601.452</c:v>
                </c:pt>
                <c:pt idx="5">
                  <c:v>587.81500000000005</c:v>
                </c:pt>
              </c:numCache>
            </c:numRef>
          </c:val>
          <c:smooth val="0"/>
          <c:extLst>
            <c:ext xmlns:c16="http://schemas.microsoft.com/office/drawing/2014/chart" uri="{C3380CC4-5D6E-409C-BE32-E72D297353CC}">
              <c16:uniqueId val="{00000007-C580-40C2-BB27-2A6E96263A7B}"/>
            </c:ext>
          </c:extLst>
        </c:ser>
        <c:dLbls>
          <c:showLegendKey val="0"/>
          <c:showVal val="0"/>
          <c:showCatName val="0"/>
          <c:showSerName val="0"/>
          <c:showPercent val="0"/>
          <c:showBubbleSize val="0"/>
        </c:dLbls>
        <c:hiLowLines>
          <c:spPr>
            <a:ln w="12700">
              <a:solidFill>
                <a:srgbClr val="595959"/>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C580-40C2-BB27-2A6E96263A7B}"/>
              </c:ext>
            </c:extLst>
          </c:dPt>
          <c:dPt>
            <c:idx val="3"/>
            <c:marker>
              <c:spPr>
                <a:solidFill>
                  <a:srgbClr val="002060"/>
                </a:solidFill>
                <a:ln>
                  <a:noFill/>
                </a:ln>
              </c:spPr>
            </c:marker>
            <c:bubble3D val="0"/>
            <c:extLst>
              <c:ext xmlns:c16="http://schemas.microsoft.com/office/drawing/2014/chart" uri="{C3380CC4-5D6E-409C-BE32-E72D297353CC}">
                <c16:uniqueId val="{00000009-C580-40C2-BB27-2A6E96263A7B}"/>
              </c:ext>
            </c:extLst>
          </c:dPt>
          <c:dPt>
            <c:idx val="5"/>
            <c:marker>
              <c:spPr>
                <a:solidFill>
                  <a:srgbClr val="002060"/>
                </a:solidFill>
                <a:ln>
                  <a:noFill/>
                </a:ln>
              </c:spPr>
            </c:marker>
            <c:bubble3D val="0"/>
            <c:extLst>
              <c:ext xmlns:c16="http://schemas.microsoft.com/office/drawing/2014/chart" uri="{C3380CC4-5D6E-409C-BE32-E72D297353CC}">
                <c16:uniqueId val="{0000000A-C580-40C2-BB27-2A6E96263A7B}"/>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580-40C2-BB27-2A6E96263A7B}"/>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580-40C2-BB27-2A6E96263A7B}"/>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580-40C2-BB27-2A6E96263A7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_TIP_ESC_INT_!$B$2:$C$7</c:f>
              <c:multiLvlStrCache>
                <c:ptCount val="6"/>
                <c:lvl>
                  <c:pt idx="0">
                    <c:v>2015</c:v>
                  </c:pt>
                  <c:pt idx="1">
                    <c:v>2018</c:v>
                  </c:pt>
                  <c:pt idx="2">
                    <c:v>2015</c:v>
                  </c:pt>
                  <c:pt idx="3">
                    <c:v>2018</c:v>
                  </c:pt>
                  <c:pt idx="4">
                    <c:v>2015</c:v>
                  </c:pt>
                  <c:pt idx="5">
                    <c:v>2018</c:v>
                  </c:pt>
                </c:lvl>
                <c:lvl>
                  <c:pt idx="0">
                    <c:v>Chihuahua</c:v>
                  </c:pt>
                  <c:pt idx="2">
                    <c:v>General Pública</c:v>
                  </c:pt>
                  <c:pt idx="4">
                    <c:v>Privada</c:v>
                  </c:pt>
                </c:lvl>
              </c:multiLvlStrCache>
            </c:multiLvlStrRef>
          </c:cat>
          <c:val>
            <c:numRef>
              <c:f>_TIP_ESC_INT_!$F$2:$F$7</c:f>
              <c:numCache>
                <c:formatCode>General</c:formatCode>
                <c:ptCount val="6"/>
                <c:pt idx="0">
                  <c:v>493</c:v>
                </c:pt>
                <c:pt idx="1">
                  <c:v>493</c:v>
                </c:pt>
                <c:pt idx="2">
                  <c:v>491</c:v>
                </c:pt>
                <c:pt idx="3">
                  <c:v>493</c:v>
                </c:pt>
                <c:pt idx="4">
                  <c:v>572</c:v>
                </c:pt>
                <c:pt idx="5">
                  <c:v>551</c:v>
                </c:pt>
              </c:numCache>
            </c:numRef>
          </c:val>
          <c:smooth val="0"/>
          <c:extLst>
            <c:ext xmlns:c16="http://schemas.microsoft.com/office/drawing/2014/chart" uri="{C3380CC4-5D6E-409C-BE32-E72D297353CC}">
              <c16:uniqueId val="{0000000B-C580-40C2-BB27-2A6E96263A7B}"/>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5288-4981-BDB6-E01B88E001CE}"/>
              </c:ext>
            </c:extLst>
          </c:dPt>
          <c:dPt>
            <c:idx val="3"/>
            <c:marker>
              <c:spPr>
                <a:solidFill>
                  <a:srgbClr val="002060"/>
                </a:solidFill>
                <a:ln>
                  <a:noFill/>
                </a:ln>
              </c:spPr>
            </c:marker>
            <c:bubble3D val="0"/>
            <c:extLst>
              <c:ext xmlns:c16="http://schemas.microsoft.com/office/drawing/2014/chart" uri="{C3380CC4-5D6E-409C-BE32-E72D297353CC}">
                <c16:uniqueId val="{00000001-5288-4981-BDB6-E01B88E001CE}"/>
              </c:ext>
            </c:extLst>
          </c:dPt>
          <c:dPt>
            <c:idx val="5"/>
            <c:marker>
              <c:spPr>
                <a:solidFill>
                  <a:srgbClr val="002060"/>
                </a:solidFill>
                <a:ln>
                  <a:noFill/>
                </a:ln>
              </c:spPr>
            </c:marker>
            <c:bubble3D val="0"/>
            <c:extLst>
              <c:ext xmlns:c16="http://schemas.microsoft.com/office/drawing/2014/chart" uri="{C3380CC4-5D6E-409C-BE32-E72D297353CC}">
                <c16:uniqueId val="{00000002-5288-4981-BDB6-E01B88E001CE}"/>
              </c:ext>
            </c:extLst>
          </c:dPt>
          <c:cat>
            <c:multiLvlStrRef>
              <c:f>_TIP_ESC_INT_!$B$27:$C$32</c:f>
              <c:multiLvlStrCache>
                <c:ptCount val="6"/>
                <c:lvl>
                  <c:pt idx="0">
                    <c:v>2015</c:v>
                  </c:pt>
                  <c:pt idx="1">
                    <c:v>2018</c:v>
                  </c:pt>
                  <c:pt idx="2">
                    <c:v>2015</c:v>
                  </c:pt>
                  <c:pt idx="3">
                    <c:v>2018</c:v>
                  </c:pt>
                  <c:pt idx="4">
                    <c:v>2015</c:v>
                  </c:pt>
                  <c:pt idx="5">
                    <c:v>2018</c:v>
                  </c:pt>
                </c:lvl>
                <c:lvl>
                  <c:pt idx="0">
                    <c:v>Chihuahua</c:v>
                  </c:pt>
                  <c:pt idx="2">
                    <c:v>General Pública</c:v>
                  </c:pt>
                  <c:pt idx="4">
                    <c:v>Privada</c:v>
                  </c:pt>
                </c:lvl>
              </c:multiLvlStrCache>
            </c:multiLvlStrRef>
          </c:cat>
          <c:val>
            <c:numRef>
              <c:f>_TIP_ESC_INT_!$D$27:$D$32</c:f>
              <c:numCache>
                <c:formatCode>General</c:formatCode>
                <c:ptCount val="6"/>
                <c:pt idx="0">
                  <c:v>483.43799999999999</c:v>
                </c:pt>
                <c:pt idx="1">
                  <c:v>477.45800000000003</c:v>
                </c:pt>
                <c:pt idx="2">
                  <c:v>481.04</c:v>
                </c:pt>
                <c:pt idx="3">
                  <c:v>477.065</c:v>
                </c:pt>
                <c:pt idx="4">
                  <c:v>534.56299999999999</c:v>
                </c:pt>
                <c:pt idx="5">
                  <c:v>490.37900000000002</c:v>
                </c:pt>
              </c:numCache>
            </c:numRef>
          </c:val>
          <c:smooth val="0"/>
          <c:extLst>
            <c:ext xmlns:c16="http://schemas.microsoft.com/office/drawing/2014/chart" uri="{C3380CC4-5D6E-409C-BE32-E72D297353CC}">
              <c16:uniqueId val="{00000003-5288-4981-BDB6-E01B88E001C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5288-4981-BDB6-E01B88E001CE}"/>
              </c:ext>
            </c:extLst>
          </c:dPt>
          <c:dPt>
            <c:idx val="3"/>
            <c:marker>
              <c:spPr>
                <a:solidFill>
                  <a:srgbClr val="002060"/>
                </a:solidFill>
                <a:ln>
                  <a:noFill/>
                </a:ln>
              </c:spPr>
            </c:marker>
            <c:bubble3D val="0"/>
            <c:extLst>
              <c:ext xmlns:c16="http://schemas.microsoft.com/office/drawing/2014/chart" uri="{C3380CC4-5D6E-409C-BE32-E72D297353CC}">
                <c16:uniqueId val="{00000005-5288-4981-BDB6-E01B88E001CE}"/>
              </c:ext>
            </c:extLst>
          </c:dPt>
          <c:dPt>
            <c:idx val="5"/>
            <c:marker>
              <c:spPr>
                <a:solidFill>
                  <a:srgbClr val="002060"/>
                </a:solidFill>
                <a:ln>
                  <a:noFill/>
                </a:ln>
              </c:spPr>
            </c:marker>
            <c:bubble3D val="0"/>
            <c:extLst>
              <c:ext xmlns:c16="http://schemas.microsoft.com/office/drawing/2014/chart" uri="{C3380CC4-5D6E-409C-BE32-E72D297353CC}">
                <c16:uniqueId val="{00000006-5288-4981-BDB6-E01B88E001CE}"/>
              </c:ext>
            </c:extLst>
          </c:dPt>
          <c:cat>
            <c:multiLvlStrRef>
              <c:f>_TIP_ESC_INT_!$B$27:$C$32</c:f>
              <c:multiLvlStrCache>
                <c:ptCount val="6"/>
                <c:lvl>
                  <c:pt idx="0">
                    <c:v>2015</c:v>
                  </c:pt>
                  <c:pt idx="1">
                    <c:v>2018</c:v>
                  </c:pt>
                  <c:pt idx="2">
                    <c:v>2015</c:v>
                  </c:pt>
                  <c:pt idx="3">
                    <c:v>2018</c:v>
                  </c:pt>
                  <c:pt idx="4">
                    <c:v>2015</c:v>
                  </c:pt>
                  <c:pt idx="5">
                    <c:v>2018</c:v>
                  </c:pt>
                </c:lvl>
                <c:lvl>
                  <c:pt idx="0">
                    <c:v>Chihuahua</c:v>
                  </c:pt>
                  <c:pt idx="2">
                    <c:v>General Pública</c:v>
                  </c:pt>
                  <c:pt idx="4">
                    <c:v>Privada</c:v>
                  </c:pt>
                </c:lvl>
              </c:multiLvlStrCache>
            </c:multiLvlStrRef>
          </c:cat>
          <c:val>
            <c:numRef>
              <c:f>_TIP_ESC_INT_!$E$27:$E$32</c:f>
              <c:numCache>
                <c:formatCode>General</c:formatCode>
                <c:ptCount val="6"/>
                <c:pt idx="0">
                  <c:v>498.56200000000001</c:v>
                </c:pt>
                <c:pt idx="1">
                  <c:v>500.54199999999997</c:v>
                </c:pt>
                <c:pt idx="2">
                  <c:v>496.96</c:v>
                </c:pt>
                <c:pt idx="3">
                  <c:v>502.935</c:v>
                </c:pt>
                <c:pt idx="4">
                  <c:v>599.43700000000001</c:v>
                </c:pt>
                <c:pt idx="5">
                  <c:v>561.62099999999998</c:v>
                </c:pt>
              </c:numCache>
            </c:numRef>
          </c:val>
          <c:smooth val="0"/>
          <c:extLst>
            <c:ext xmlns:c16="http://schemas.microsoft.com/office/drawing/2014/chart" uri="{C3380CC4-5D6E-409C-BE32-E72D297353CC}">
              <c16:uniqueId val="{00000007-5288-4981-BDB6-E01B88E001CE}"/>
            </c:ext>
          </c:extLst>
        </c:ser>
        <c:dLbls>
          <c:showLegendKey val="0"/>
          <c:showVal val="0"/>
          <c:showCatName val="0"/>
          <c:showSerName val="0"/>
          <c:showPercent val="0"/>
          <c:showBubbleSize val="0"/>
        </c:dLbls>
        <c:hiLowLines>
          <c:spPr>
            <a:ln w="12700">
              <a:solidFill>
                <a:srgbClr val="595959"/>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5288-4981-BDB6-E01B88E001CE}"/>
              </c:ext>
            </c:extLst>
          </c:dPt>
          <c:dPt>
            <c:idx val="3"/>
            <c:marker>
              <c:spPr>
                <a:solidFill>
                  <a:srgbClr val="002060"/>
                </a:solidFill>
                <a:ln>
                  <a:noFill/>
                </a:ln>
              </c:spPr>
            </c:marker>
            <c:bubble3D val="0"/>
            <c:extLst>
              <c:ext xmlns:c16="http://schemas.microsoft.com/office/drawing/2014/chart" uri="{C3380CC4-5D6E-409C-BE32-E72D297353CC}">
                <c16:uniqueId val="{00000009-5288-4981-BDB6-E01B88E001CE}"/>
              </c:ext>
            </c:extLst>
          </c:dPt>
          <c:dPt>
            <c:idx val="5"/>
            <c:marker>
              <c:spPr>
                <a:solidFill>
                  <a:srgbClr val="002060"/>
                </a:solidFill>
                <a:ln>
                  <a:noFill/>
                </a:ln>
              </c:spPr>
            </c:marker>
            <c:bubble3D val="0"/>
            <c:extLst>
              <c:ext xmlns:c16="http://schemas.microsoft.com/office/drawing/2014/chart" uri="{C3380CC4-5D6E-409C-BE32-E72D297353CC}">
                <c16:uniqueId val="{0000000A-5288-4981-BDB6-E01B88E001C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288-4981-BDB6-E01B88E001CE}"/>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288-4981-BDB6-E01B88E001CE}"/>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288-4981-BDB6-E01B88E001C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_TIP_ESC_INT_!$B$27:$C$32</c:f>
              <c:multiLvlStrCache>
                <c:ptCount val="6"/>
                <c:lvl>
                  <c:pt idx="0">
                    <c:v>2015</c:v>
                  </c:pt>
                  <c:pt idx="1">
                    <c:v>2018</c:v>
                  </c:pt>
                  <c:pt idx="2">
                    <c:v>2015</c:v>
                  </c:pt>
                  <c:pt idx="3">
                    <c:v>2018</c:v>
                  </c:pt>
                  <c:pt idx="4">
                    <c:v>2015</c:v>
                  </c:pt>
                  <c:pt idx="5">
                    <c:v>2018</c:v>
                  </c:pt>
                </c:lvl>
                <c:lvl>
                  <c:pt idx="0">
                    <c:v>Chihuahua</c:v>
                  </c:pt>
                  <c:pt idx="2">
                    <c:v>General Pública</c:v>
                  </c:pt>
                  <c:pt idx="4">
                    <c:v>Privada</c:v>
                  </c:pt>
                </c:lvl>
              </c:multiLvlStrCache>
            </c:multiLvlStrRef>
          </c:cat>
          <c:val>
            <c:numRef>
              <c:f>_TIP_ESC_INT_!$F$27:$F$32</c:f>
              <c:numCache>
                <c:formatCode>General</c:formatCode>
                <c:ptCount val="6"/>
                <c:pt idx="0">
                  <c:v>491</c:v>
                </c:pt>
                <c:pt idx="1">
                  <c:v>489</c:v>
                </c:pt>
                <c:pt idx="2">
                  <c:v>489</c:v>
                </c:pt>
                <c:pt idx="3">
                  <c:v>490</c:v>
                </c:pt>
                <c:pt idx="4">
                  <c:v>567</c:v>
                </c:pt>
                <c:pt idx="5">
                  <c:v>526</c:v>
                </c:pt>
              </c:numCache>
            </c:numRef>
          </c:val>
          <c:smooth val="0"/>
          <c:extLst>
            <c:ext xmlns:c16="http://schemas.microsoft.com/office/drawing/2014/chart" uri="{C3380CC4-5D6E-409C-BE32-E72D297353CC}">
              <c16:uniqueId val="{0000000B-5288-4981-BDB6-E01B88E001CE}"/>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5784D40C-D0CD-4383-BA25-D55505455F8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5D15-408E-ACA8-4060C5DDFCE4}"/>
                </c:ext>
              </c:extLst>
            </c:dLbl>
            <c:dLbl>
              <c:idx val="1"/>
              <c:tx>
                <c:rich>
                  <a:bodyPr/>
                  <a:lstStyle/>
                  <a:p>
                    <a:fld id="{282EEA27-210B-424A-A5A6-9445E2837A4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5D15-408E-ACA8-4060C5DDFCE4}"/>
                </c:ext>
              </c:extLst>
            </c:dLbl>
            <c:dLbl>
              <c:idx val="2"/>
              <c:tx>
                <c:rich>
                  <a:bodyPr/>
                  <a:lstStyle/>
                  <a:p>
                    <a:fld id="{A2F12FAF-E52F-4DAC-87CE-95295890753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D15-408E-ACA8-4060C5DDFCE4}"/>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D15-408E-ACA8-4060C5DDFCE4}"/>
                </c:ext>
              </c:extLst>
            </c:dLbl>
            <c:dLbl>
              <c:idx val="4"/>
              <c:tx>
                <c:rich>
                  <a:bodyPr/>
                  <a:lstStyle/>
                  <a:p>
                    <a:fld id="{2483E12D-41F6-482D-8676-31AACE50244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5D15-408E-ACA8-4060C5DDFCE4}"/>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Chihuahua</c:v>
                </c:pt>
              </c:strCache>
            </c:strRef>
          </c:cat>
          <c:val>
            <c:numRef>
              <c:f>_MARGINC_!$C$2:$C$6</c:f>
              <c:numCache>
                <c:formatCode>General</c:formatCode>
                <c:ptCount val="5"/>
                <c:pt idx="0">
                  <c:v>-70.599999999999994</c:v>
                </c:pt>
                <c:pt idx="1">
                  <c:v>-61.3</c:v>
                </c:pt>
                <c:pt idx="2">
                  <c:v>-41.1</c:v>
                </c:pt>
                <c:pt idx="4">
                  <c:v>-52.1</c:v>
                </c:pt>
              </c:numCache>
            </c:numRef>
          </c:val>
          <c:extLst>
            <c:ext xmlns:c15="http://schemas.microsoft.com/office/drawing/2012/chart" uri="{02D57815-91ED-43cb-92C2-25804820EDAC}">
              <c15:datalabelsRange>
                <c15:f>_MARGINC_!$G$2:$G$6</c15:f>
                <c15:dlblRangeCache>
                  <c:ptCount val="5"/>
                  <c:pt idx="0">
                    <c:v>70.6</c:v>
                  </c:pt>
                  <c:pt idx="1">
                    <c:v>61.3</c:v>
                  </c:pt>
                  <c:pt idx="2">
                    <c:v>41.1</c:v>
                  </c:pt>
                  <c:pt idx="4">
                    <c:v>52.1</c:v>
                  </c:pt>
                </c15:dlblRangeCache>
              </c15:datalabelsRange>
            </c:ext>
            <c:ext xmlns:c16="http://schemas.microsoft.com/office/drawing/2014/chart" uri="{C3380CC4-5D6E-409C-BE32-E72D297353CC}">
              <c16:uniqueId val="{00000005-5D15-408E-ACA8-4060C5DDFCE4}"/>
            </c:ext>
          </c:extLst>
        </c:ser>
        <c:ser>
          <c:idx val="1"/>
          <c:order val="1"/>
          <c:tx>
            <c:v>NII</c:v>
          </c:tx>
          <c:spPr>
            <a:solidFill>
              <a:srgbClr val="B07CAA"/>
            </a:solidFill>
          </c:spPr>
          <c:invertIfNegative val="0"/>
          <c:dLbls>
            <c:dLbl>
              <c:idx val="0"/>
              <c:tx>
                <c:rich>
                  <a:bodyPr/>
                  <a:lstStyle/>
                  <a:p>
                    <a:fld id="{91230B54-A001-448F-A8EC-3F91E04FD22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5D15-408E-ACA8-4060C5DDFCE4}"/>
                </c:ext>
              </c:extLst>
            </c:dLbl>
            <c:dLbl>
              <c:idx val="1"/>
              <c:tx>
                <c:rich>
                  <a:bodyPr/>
                  <a:lstStyle/>
                  <a:p>
                    <a:fld id="{630BFBD7-8960-40E2-AC04-D0A3FDE759E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5D15-408E-ACA8-4060C5DDFCE4}"/>
                </c:ext>
              </c:extLst>
            </c:dLbl>
            <c:dLbl>
              <c:idx val="2"/>
              <c:tx>
                <c:rich>
                  <a:bodyPr/>
                  <a:lstStyle/>
                  <a:p>
                    <a:fld id="{F6ABDF41-180C-4A8B-B004-028ED3093F6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5D15-408E-ACA8-4060C5DDFCE4}"/>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D15-408E-ACA8-4060C5DDFCE4}"/>
                </c:ext>
              </c:extLst>
            </c:dLbl>
            <c:dLbl>
              <c:idx val="4"/>
              <c:tx>
                <c:rich>
                  <a:bodyPr/>
                  <a:lstStyle/>
                  <a:p>
                    <a:fld id="{6B36CE41-AF1F-4071-8CFB-DF87EEC6D71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5D15-408E-ACA8-4060C5DDFCE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Chihuahua</c:v>
                </c:pt>
              </c:strCache>
            </c:strRef>
          </c:cat>
          <c:val>
            <c:numRef>
              <c:f>_MARGINC_!$D$2:$D$6</c:f>
              <c:numCache>
                <c:formatCode>General</c:formatCode>
                <c:ptCount val="5"/>
                <c:pt idx="0">
                  <c:v>23.1</c:v>
                </c:pt>
                <c:pt idx="1">
                  <c:v>29.5</c:v>
                </c:pt>
                <c:pt idx="2">
                  <c:v>36.4</c:v>
                </c:pt>
                <c:pt idx="4">
                  <c:v>32</c:v>
                </c:pt>
              </c:numCache>
            </c:numRef>
          </c:val>
          <c:extLst>
            <c:ext xmlns:c15="http://schemas.microsoft.com/office/drawing/2012/chart" uri="{02D57815-91ED-43cb-92C2-25804820EDAC}">
              <c15:datalabelsRange>
                <c15:f>_MARGINC_!$H$2:$H$6</c15:f>
                <c15:dlblRangeCache>
                  <c:ptCount val="5"/>
                  <c:pt idx="0">
                    <c:v>23.1</c:v>
                  </c:pt>
                  <c:pt idx="1">
                    <c:v>29.5</c:v>
                  </c:pt>
                  <c:pt idx="2">
                    <c:v>36.4</c:v>
                  </c:pt>
                  <c:pt idx="4">
                    <c:v>32.0</c:v>
                  </c:pt>
                </c15:dlblRangeCache>
              </c15:datalabelsRange>
            </c:ext>
            <c:ext xmlns:c16="http://schemas.microsoft.com/office/drawing/2014/chart" uri="{C3380CC4-5D6E-409C-BE32-E72D297353CC}">
              <c16:uniqueId val="{0000000B-5D15-408E-ACA8-4060C5DDFCE4}"/>
            </c:ext>
          </c:extLst>
        </c:ser>
        <c:ser>
          <c:idx val="2"/>
          <c:order val="2"/>
          <c:tx>
            <c:v>NIII</c:v>
          </c:tx>
          <c:spPr>
            <a:solidFill>
              <a:srgbClr val="9A528E"/>
            </a:solidFill>
          </c:spPr>
          <c:invertIfNegative val="0"/>
          <c:dLbls>
            <c:dLbl>
              <c:idx val="0"/>
              <c:layout>
                <c:manualLayout>
                  <c:x val="3.1818181818181815E-2"/>
                  <c:y val="0.12"/>
                </c:manualLayout>
              </c:layout>
              <c:tx>
                <c:rich>
                  <a:bodyPr/>
                  <a:lstStyle/>
                  <a:p>
                    <a:pPr>
                      <a:defRPr sz="1400" b="1" baseline="0">
                        <a:solidFill>
                          <a:srgbClr val="862A77"/>
                        </a:solidFill>
                        <a:latin typeface="Calibri"/>
                      </a:defRPr>
                    </a:pPr>
                    <a:fld id="{450DDD8E-AD88-440B-80AF-30ABE4000602}"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5D15-408E-ACA8-4060C5DDFCE4}"/>
                </c:ext>
              </c:extLst>
            </c:dLbl>
            <c:dLbl>
              <c:idx val="1"/>
              <c:tx>
                <c:rich>
                  <a:bodyPr/>
                  <a:lstStyle/>
                  <a:p>
                    <a:fld id="{093DF4C8-9F35-40C8-8DEE-7E23E3FC159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5D15-408E-ACA8-4060C5DDFCE4}"/>
                </c:ext>
              </c:extLst>
            </c:dLbl>
            <c:dLbl>
              <c:idx val="2"/>
              <c:tx>
                <c:rich>
                  <a:bodyPr/>
                  <a:lstStyle/>
                  <a:p>
                    <a:fld id="{6F2522D3-42F4-41B5-B039-57B486BAAB8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5D15-408E-ACA8-4060C5DDFCE4}"/>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D15-408E-ACA8-4060C5DDFCE4}"/>
                </c:ext>
              </c:extLst>
            </c:dLbl>
            <c:dLbl>
              <c:idx val="4"/>
              <c:tx>
                <c:rich>
                  <a:bodyPr/>
                  <a:lstStyle/>
                  <a:p>
                    <a:fld id="{5ED7C5D4-62FB-4346-90DC-2F65E815812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5D15-408E-ACA8-4060C5DDFCE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Chihuahua</c:v>
                </c:pt>
              </c:strCache>
            </c:strRef>
          </c:cat>
          <c:val>
            <c:numRef>
              <c:f>_MARGINC_!$E$2:$E$6</c:f>
              <c:numCache>
                <c:formatCode>General</c:formatCode>
                <c:ptCount val="5"/>
                <c:pt idx="0">
                  <c:v>6</c:v>
                </c:pt>
                <c:pt idx="1">
                  <c:v>8.4</c:v>
                </c:pt>
                <c:pt idx="2">
                  <c:v>19.3</c:v>
                </c:pt>
                <c:pt idx="4">
                  <c:v>13.9</c:v>
                </c:pt>
              </c:numCache>
            </c:numRef>
          </c:val>
          <c:extLst>
            <c:ext xmlns:c15="http://schemas.microsoft.com/office/drawing/2012/chart" uri="{02D57815-91ED-43cb-92C2-25804820EDAC}">
              <c15:datalabelsRange>
                <c15:f>_MARGINC_!$I$2:$I$6</c15:f>
                <c15:dlblRangeCache>
                  <c:ptCount val="5"/>
                  <c:pt idx="0">
                    <c:v>6.0˟</c:v>
                  </c:pt>
                  <c:pt idx="1">
                    <c:v>8.4˟</c:v>
                  </c:pt>
                  <c:pt idx="2">
                    <c:v>19.3</c:v>
                  </c:pt>
                  <c:pt idx="4">
                    <c:v>13.9</c:v>
                  </c:pt>
                </c15:dlblRangeCache>
              </c15:datalabelsRange>
            </c:ext>
            <c:ext xmlns:c16="http://schemas.microsoft.com/office/drawing/2014/chart" uri="{C3380CC4-5D6E-409C-BE32-E72D297353CC}">
              <c16:uniqueId val="{00000011-5D15-408E-ACA8-4060C5DDFCE4}"/>
            </c:ext>
          </c:extLst>
        </c:ser>
        <c:ser>
          <c:idx val="3"/>
          <c:order val="3"/>
          <c:tx>
            <c:v>NIV</c:v>
          </c:tx>
          <c:spPr>
            <a:solidFill>
              <a:srgbClr val="862A77"/>
            </a:solidFill>
          </c:spPr>
          <c:invertIfNegative val="0"/>
          <c:dLbls>
            <c:dLbl>
              <c:idx val="0"/>
              <c:layout>
                <c:manualLayout>
                  <c:x val="2.4242424242424242E-2"/>
                  <c:y val="0"/>
                </c:manualLayout>
              </c:layout>
              <c:tx>
                <c:rich>
                  <a:bodyPr/>
                  <a:lstStyle/>
                  <a:p>
                    <a:fld id="{8DA5A6ED-A6AE-4F55-A50E-622DF5BD1A2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5D15-408E-ACA8-4060C5DDFCE4}"/>
                </c:ext>
              </c:extLst>
            </c:dLbl>
            <c:dLbl>
              <c:idx val="1"/>
              <c:layout>
                <c:manualLayout>
                  <c:x val="2.4242424242424242E-2"/>
                  <c:y val="0"/>
                </c:manualLayout>
              </c:layout>
              <c:tx>
                <c:rich>
                  <a:bodyPr/>
                  <a:lstStyle/>
                  <a:p>
                    <a:fld id="{300D2096-A793-4269-BE57-C05DD83924A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5D15-408E-ACA8-4060C5DDFCE4}"/>
                </c:ext>
              </c:extLst>
            </c:dLbl>
            <c:dLbl>
              <c:idx val="2"/>
              <c:layout>
                <c:manualLayout>
                  <c:x val="2.8787878787878789E-2"/>
                  <c:y val="-6.111040515849597E-17"/>
                </c:manualLayout>
              </c:layout>
              <c:tx>
                <c:rich>
                  <a:bodyPr/>
                  <a:lstStyle/>
                  <a:p>
                    <a:fld id="{49510638-668B-45A5-89ED-8BBFAF9B0DB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5D15-408E-ACA8-4060C5DDFCE4}"/>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D15-408E-ACA8-4060C5DDFCE4}"/>
                </c:ext>
              </c:extLst>
            </c:dLbl>
            <c:dLbl>
              <c:idx val="4"/>
              <c:layout>
                <c:manualLayout>
                  <c:x val="2.7272727272727271E-2"/>
                  <c:y val="-1.5277601289623993E-17"/>
                </c:manualLayout>
              </c:layout>
              <c:tx>
                <c:rich>
                  <a:bodyPr/>
                  <a:lstStyle/>
                  <a:p>
                    <a:fld id="{BFA7BAF4-14B2-4148-9CBA-856B021C6D9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5D15-408E-ACA8-4060C5DDFCE4}"/>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Chihuahua</c:v>
                </c:pt>
              </c:strCache>
            </c:strRef>
          </c:cat>
          <c:val>
            <c:numRef>
              <c:f>_MARGINC_!$F$2:$F$6</c:f>
              <c:numCache>
                <c:formatCode>General</c:formatCode>
                <c:ptCount val="5"/>
                <c:pt idx="0">
                  <c:v>0.3</c:v>
                </c:pt>
                <c:pt idx="1">
                  <c:v>0.8</c:v>
                </c:pt>
                <c:pt idx="2">
                  <c:v>3.2</c:v>
                </c:pt>
                <c:pt idx="4">
                  <c:v>2</c:v>
                </c:pt>
              </c:numCache>
            </c:numRef>
          </c:val>
          <c:extLst>
            <c:ext xmlns:c15="http://schemas.microsoft.com/office/drawing/2012/chart" uri="{02D57815-91ED-43cb-92C2-25804820EDAC}">
              <c15:datalabelsRange>
                <c15:f>_MARGINC_!$J$2:$J$6</c15:f>
                <c15:dlblRangeCache>
                  <c:ptCount val="5"/>
                  <c:pt idx="0">
                    <c:v>0.3˟</c:v>
                  </c:pt>
                  <c:pt idx="1">
                    <c:v>0.8˟</c:v>
                  </c:pt>
                  <c:pt idx="2">
                    <c:v>3.2˟</c:v>
                  </c:pt>
                  <c:pt idx="4">
                    <c:v>2.0˟</c:v>
                  </c:pt>
                </c15:dlblRangeCache>
              </c15:datalabelsRange>
            </c:ext>
            <c:ext xmlns:c16="http://schemas.microsoft.com/office/drawing/2014/chart" uri="{C3380CC4-5D6E-409C-BE32-E72D297353CC}">
              <c16:uniqueId val="{00000017-5D15-408E-ACA8-4060C5DDFCE4}"/>
            </c:ext>
          </c:extLst>
        </c:ser>
        <c:dLbls>
          <c:showLegendKey val="0"/>
          <c:showVal val="0"/>
          <c:showCatName val="0"/>
          <c:showSerName val="0"/>
          <c:showPercent val="0"/>
          <c:showBubbleSize val="0"/>
        </c:dLbls>
        <c:gapWidth val="30"/>
        <c:overlap val="100"/>
        <c:axId val="50090001"/>
        <c:axId val="50090002"/>
      </c:barChart>
      <c:catAx>
        <c:axId val="5009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90002"/>
        <c:crosses val="autoZero"/>
        <c:auto val="1"/>
        <c:lblAlgn val="ctr"/>
        <c:lblOffset val="100"/>
        <c:noMultiLvlLbl val="0"/>
      </c:catAx>
      <c:valAx>
        <c:axId val="5009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9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FBBFC433-66C7-4133-924E-96F44BD5440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40FD-4B9F-B3F3-AA0741B40405}"/>
                </c:ext>
              </c:extLst>
            </c:dLbl>
            <c:dLbl>
              <c:idx val="1"/>
              <c:tx>
                <c:rich>
                  <a:bodyPr/>
                  <a:lstStyle/>
                  <a:p>
                    <a:fld id="{763E6B53-BABF-4306-8717-A59AD760281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0FD-4B9F-B3F3-AA0741B40405}"/>
                </c:ext>
              </c:extLst>
            </c:dLbl>
            <c:dLbl>
              <c:idx val="2"/>
              <c:tx>
                <c:rich>
                  <a:bodyPr/>
                  <a:lstStyle/>
                  <a:p>
                    <a:fld id="{CFE2FF73-DFE3-4241-882E-7AAB27A3FA5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40FD-4B9F-B3F3-AA0741B40405}"/>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FD-4B9F-B3F3-AA0741B40405}"/>
                </c:ext>
              </c:extLst>
            </c:dLbl>
            <c:dLbl>
              <c:idx val="4"/>
              <c:tx>
                <c:rich>
                  <a:bodyPr/>
                  <a:lstStyle/>
                  <a:p>
                    <a:fld id="{D3D4C966-E9A1-4893-8F15-BD0F8C553CB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40FD-4B9F-B3F3-AA0741B40405}"/>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Chihuahua</c:v>
                </c:pt>
              </c:strCache>
            </c:strRef>
          </c:cat>
          <c:val>
            <c:numRef>
              <c:f>_MARGINC_!$C$28:$C$32</c:f>
              <c:numCache>
                <c:formatCode>General</c:formatCode>
                <c:ptCount val="5"/>
                <c:pt idx="0">
                  <c:v>-77</c:v>
                </c:pt>
                <c:pt idx="1">
                  <c:v>-71.2</c:v>
                </c:pt>
                <c:pt idx="2">
                  <c:v>-55.5</c:v>
                </c:pt>
                <c:pt idx="4">
                  <c:v>-63.7</c:v>
                </c:pt>
              </c:numCache>
            </c:numRef>
          </c:val>
          <c:extLst>
            <c:ext xmlns:c15="http://schemas.microsoft.com/office/drawing/2012/chart" uri="{02D57815-91ED-43cb-92C2-25804820EDAC}">
              <c15:datalabelsRange>
                <c15:f>_MARGINC_!$G$28:$G$32</c15:f>
                <c15:dlblRangeCache>
                  <c:ptCount val="5"/>
                  <c:pt idx="0">
                    <c:v>77.0</c:v>
                  </c:pt>
                  <c:pt idx="1">
                    <c:v>71.2</c:v>
                  </c:pt>
                  <c:pt idx="2">
                    <c:v>55.5</c:v>
                  </c:pt>
                  <c:pt idx="4">
                    <c:v>63.7</c:v>
                  </c:pt>
                </c15:dlblRangeCache>
              </c15:datalabelsRange>
            </c:ext>
            <c:ext xmlns:c16="http://schemas.microsoft.com/office/drawing/2014/chart" uri="{C3380CC4-5D6E-409C-BE32-E72D297353CC}">
              <c16:uniqueId val="{00000005-40FD-4B9F-B3F3-AA0741B40405}"/>
            </c:ext>
          </c:extLst>
        </c:ser>
        <c:ser>
          <c:idx val="1"/>
          <c:order val="1"/>
          <c:tx>
            <c:v>NII</c:v>
          </c:tx>
          <c:spPr>
            <a:solidFill>
              <a:srgbClr val="B07CAA"/>
            </a:solidFill>
          </c:spPr>
          <c:invertIfNegative val="0"/>
          <c:dLbls>
            <c:dLbl>
              <c:idx val="0"/>
              <c:tx>
                <c:rich>
                  <a:bodyPr/>
                  <a:lstStyle/>
                  <a:p>
                    <a:fld id="{2D17982B-99D9-4F46-98C3-A7F46091727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40FD-4B9F-B3F3-AA0741B40405}"/>
                </c:ext>
              </c:extLst>
            </c:dLbl>
            <c:dLbl>
              <c:idx val="1"/>
              <c:tx>
                <c:rich>
                  <a:bodyPr/>
                  <a:lstStyle/>
                  <a:p>
                    <a:fld id="{55AA78E5-D28E-4E8D-9D65-B2193EEE5AC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40FD-4B9F-B3F3-AA0741B40405}"/>
                </c:ext>
              </c:extLst>
            </c:dLbl>
            <c:dLbl>
              <c:idx val="2"/>
              <c:tx>
                <c:rich>
                  <a:bodyPr/>
                  <a:lstStyle/>
                  <a:p>
                    <a:fld id="{8FEA28C7-9996-4723-91CB-E56611FC133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40FD-4B9F-B3F3-AA0741B40405}"/>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0FD-4B9F-B3F3-AA0741B40405}"/>
                </c:ext>
              </c:extLst>
            </c:dLbl>
            <c:dLbl>
              <c:idx val="4"/>
              <c:tx>
                <c:rich>
                  <a:bodyPr/>
                  <a:lstStyle/>
                  <a:p>
                    <a:fld id="{AE2984E3-8BC7-4DB7-A88E-A225BBC000A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40FD-4B9F-B3F3-AA0741B4040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Chihuahua</c:v>
                </c:pt>
              </c:strCache>
            </c:strRef>
          </c:cat>
          <c:val>
            <c:numRef>
              <c:f>_MARGINC_!$D$28:$D$32</c:f>
              <c:numCache>
                <c:formatCode>General</c:formatCode>
                <c:ptCount val="5"/>
                <c:pt idx="0">
                  <c:v>12.5</c:v>
                </c:pt>
                <c:pt idx="1">
                  <c:v>15.5</c:v>
                </c:pt>
                <c:pt idx="2">
                  <c:v>19.100000000000001</c:v>
                </c:pt>
                <c:pt idx="4">
                  <c:v>16.899999999999999</c:v>
                </c:pt>
              </c:numCache>
            </c:numRef>
          </c:val>
          <c:extLst>
            <c:ext xmlns:c15="http://schemas.microsoft.com/office/drawing/2012/chart" uri="{02D57815-91ED-43cb-92C2-25804820EDAC}">
              <c15:datalabelsRange>
                <c15:f>_MARGINC_!$H$28:$H$32</c15:f>
                <c15:dlblRangeCache>
                  <c:ptCount val="5"/>
                  <c:pt idx="0">
                    <c:v>12.5˟</c:v>
                  </c:pt>
                  <c:pt idx="1">
                    <c:v>15.5</c:v>
                  </c:pt>
                  <c:pt idx="2">
                    <c:v>19.1</c:v>
                  </c:pt>
                  <c:pt idx="4">
                    <c:v>16.9</c:v>
                  </c:pt>
                </c15:dlblRangeCache>
              </c15:datalabelsRange>
            </c:ext>
            <c:ext xmlns:c16="http://schemas.microsoft.com/office/drawing/2014/chart" uri="{C3380CC4-5D6E-409C-BE32-E72D297353CC}">
              <c16:uniqueId val="{0000000B-40FD-4B9F-B3F3-AA0741B40405}"/>
            </c:ext>
          </c:extLst>
        </c:ser>
        <c:ser>
          <c:idx val="2"/>
          <c:order val="2"/>
          <c:tx>
            <c:v>NIII</c:v>
          </c:tx>
          <c:spPr>
            <a:solidFill>
              <a:srgbClr val="9A528E"/>
            </a:solidFill>
          </c:spPr>
          <c:invertIfNegative val="0"/>
          <c:dLbls>
            <c:dLbl>
              <c:idx val="0"/>
              <c:tx>
                <c:rich>
                  <a:bodyPr/>
                  <a:lstStyle/>
                  <a:p>
                    <a:fld id="{BB25B2AC-F4E5-4237-8631-A1E8B1472DC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40FD-4B9F-B3F3-AA0741B40405}"/>
                </c:ext>
              </c:extLst>
            </c:dLbl>
            <c:dLbl>
              <c:idx val="1"/>
              <c:tx>
                <c:rich>
                  <a:bodyPr/>
                  <a:lstStyle/>
                  <a:p>
                    <a:fld id="{DD8923B1-644D-44FA-8AD1-3877A86BD5E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40FD-4B9F-B3F3-AA0741B40405}"/>
                </c:ext>
              </c:extLst>
            </c:dLbl>
            <c:dLbl>
              <c:idx val="2"/>
              <c:tx>
                <c:rich>
                  <a:bodyPr/>
                  <a:lstStyle/>
                  <a:p>
                    <a:fld id="{1E5251A8-B456-4061-A94D-7E3C71AD522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40FD-4B9F-B3F3-AA0741B40405}"/>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0FD-4B9F-B3F3-AA0741B40405}"/>
                </c:ext>
              </c:extLst>
            </c:dLbl>
            <c:dLbl>
              <c:idx val="4"/>
              <c:tx>
                <c:rich>
                  <a:bodyPr/>
                  <a:lstStyle/>
                  <a:p>
                    <a:fld id="{E6825CB9-3788-4F4D-8608-BE6C338E505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40FD-4B9F-B3F3-AA0741B4040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Chihuahua</c:v>
                </c:pt>
              </c:strCache>
            </c:strRef>
          </c:cat>
          <c:val>
            <c:numRef>
              <c:f>_MARGINC_!$E$28:$E$32</c:f>
              <c:numCache>
                <c:formatCode>General</c:formatCode>
                <c:ptCount val="5"/>
                <c:pt idx="0">
                  <c:v>7.2</c:v>
                </c:pt>
                <c:pt idx="1">
                  <c:v>10</c:v>
                </c:pt>
                <c:pt idx="2">
                  <c:v>16.3</c:v>
                </c:pt>
                <c:pt idx="4">
                  <c:v>13</c:v>
                </c:pt>
              </c:numCache>
            </c:numRef>
          </c:val>
          <c:extLst>
            <c:ext xmlns:c15="http://schemas.microsoft.com/office/drawing/2012/chart" uri="{02D57815-91ED-43cb-92C2-25804820EDAC}">
              <c15:datalabelsRange>
                <c15:f>_MARGINC_!$I$28:$I$32</c15:f>
                <c15:dlblRangeCache>
                  <c:ptCount val="5"/>
                  <c:pt idx="0">
                    <c:v>7.2˟</c:v>
                  </c:pt>
                  <c:pt idx="1">
                    <c:v>10.0</c:v>
                  </c:pt>
                  <c:pt idx="2">
                    <c:v>16.3</c:v>
                  </c:pt>
                  <c:pt idx="4">
                    <c:v>13.0</c:v>
                  </c:pt>
                </c15:dlblRangeCache>
              </c15:datalabelsRange>
            </c:ext>
            <c:ext xmlns:c16="http://schemas.microsoft.com/office/drawing/2014/chart" uri="{C3380CC4-5D6E-409C-BE32-E72D297353CC}">
              <c16:uniqueId val="{00000011-40FD-4B9F-B3F3-AA0741B40405}"/>
            </c:ext>
          </c:extLst>
        </c:ser>
        <c:ser>
          <c:idx val="3"/>
          <c:order val="3"/>
          <c:tx>
            <c:v>NIV</c:v>
          </c:tx>
          <c:spPr>
            <a:solidFill>
              <a:srgbClr val="862A77"/>
            </a:solidFill>
          </c:spPr>
          <c:invertIfNegative val="0"/>
          <c:dLbls>
            <c:dLbl>
              <c:idx val="0"/>
              <c:layout>
                <c:manualLayout>
                  <c:x val="2.8787878787878789E-2"/>
                  <c:y val="0"/>
                </c:manualLayout>
              </c:layout>
              <c:tx>
                <c:rich>
                  <a:bodyPr/>
                  <a:lstStyle/>
                  <a:p>
                    <a:pPr>
                      <a:defRPr sz="1400" b="1" baseline="0">
                        <a:solidFill>
                          <a:srgbClr val="862A77"/>
                        </a:solidFill>
                        <a:latin typeface="Calibri"/>
                      </a:defRPr>
                    </a:pPr>
                    <a:fld id="{DA24EECB-39B1-42F3-A91F-DC4627D005CE}"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40FD-4B9F-B3F3-AA0741B40405}"/>
                </c:ext>
              </c:extLst>
            </c:dLbl>
            <c:dLbl>
              <c:idx val="1"/>
              <c:layout>
                <c:manualLayout>
                  <c:x val="2.8787878787878678E-2"/>
                  <c:y val="0"/>
                </c:manualLayout>
              </c:layout>
              <c:tx>
                <c:rich>
                  <a:bodyPr/>
                  <a:lstStyle/>
                  <a:p>
                    <a:pPr>
                      <a:defRPr sz="1400" b="1" baseline="0">
                        <a:solidFill>
                          <a:srgbClr val="862A77"/>
                        </a:solidFill>
                        <a:latin typeface="Calibri"/>
                      </a:defRPr>
                    </a:pPr>
                    <a:fld id="{F914A4FA-E1AD-46E3-9EB5-777A012B654E}"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40FD-4B9F-B3F3-AA0741B40405}"/>
                </c:ext>
              </c:extLst>
            </c:dLbl>
            <c:dLbl>
              <c:idx val="2"/>
              <c:tx>
                <c:rich>
                  <a:bodyPr/>
                  <a:lstStyle/>
                  <a:p>
                    <a:fld id="{746ED364-05A1-40A6-8403-455374CBFCE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40FD-4B9F-B3F3-AA0741B40405}"/>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0FD-4B9F-B3F3-AA0741B40405}"/>
                </c:ext>
              </c:extLst>
            </c:dLbl>
            <c:dLbl>
              <c:idx val="4"/>
              <c:tx>
                <c:rich>
                  <a:bodyPr/>
                  <a:lstStyle/>
                  <a:p>
                    <a:fld id="{100FA87A-A720-41AB-B8D3-AC693597EC1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40FD-4B9F-B3F3-AA0741B4040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Chihuahua</c:v>
                </c:pt>
              </c:strCache>
            </c:strRef>
          </c:cat>
          <c:val>
            <c:numRef>
              <c:f>_MARGINC_!$F$28:$F$32</c:f>
              <c:numCache>
                <c:formatCode>General</c:formatCode>
                <c:ptCount val="5"/>
                <c:pt idx="0">
                  <c:v>3.3</c:v>
                </c:pt>
                <c:pt idx="1">
                  <c:v>3.3</c:v>
                </c:pt>
                <c:pt idx="2">
                  <c:v>9</c:v>
                </c:pt>
                <c:pt idx="4">
                  <c:v>6.3</c:v>
                </c:pt>
              </c:numCache>
            </c:numRef>
          </c:val>
          <c:extLst>
            <c:ext xmlns:c15="http://schemas.microsoft.com/office/drawing/2012/chart" uri="{02D57815-91ED-43cb-92C2-25804820EDAC}">
              <c15:datalabelsRange>
                <c15:f>_MARGINC_!$J$28:$J$32</c15:f>
                <c15:dlblRangeCache>
                  <c:ptCount val="5"/>
                  <c:pt idx="0">
                    <c:v>3.3˟</c:v>
                  </c:pt>
                  <c:pt idx="1">
                    <c:v>3.3˟</c:v>
                  </c:pt>
                  <c:pt idx="2">
                    <c:v>9.0</c:v>
                  </c:pt>
                  <c:pt idx="4">
                    <c:v>6.3</c:v>
                  </c:pt>
                </c15:dlblRangeCache>
              </c15:datalabelsRange>
            </c:ext>
            <c:ext xmlns:c16="http://schemas.microsoft.com/office/drawing/2014/chart" uri="{C3380CC4-5D6E-409C-BE32-E72D297353CC}">
              <c16:uniqueId val="{00000017-40FD-4B9F-B3F3-AA0741B40405}"/>
            </c:ext>
          </c:extLst>
        </c:ser>
        <c:dLbls>
          <c:showLegendKey val="0"/>
          <c:showVal val="0"/>
          <c:showCatName val="0"/>
          <c:showSerName val="0"/>
          <c:showPercent val="0"/>
          <c:showBubbleSize val="0"/>
        </c:dLbls>
        <c:gapWidth val="30"/>
        <c:overlap val="100"/>
        <c:axId val="50100001"/>
        <c:axId val="50100002"/>
      </c:barChart>
      <c:catAx>
        <c:axId val="5010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00002"/>
        <c:crosses val="autoZero"/>
        <c:auto val="1"/>
        <c:lblAlgn val="ctr"/>
        <c:lblOffset val="100"/>
        <c:noMultiLvlLbl val="0"/>
      </c:catAx>
      <c:valAx>
        <c:axId val="5010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0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6D1-44E1-A280-255D1D0136AC}"/>
              </c:ext>
            </c:extLst>
          </c:dPt>
          <c:dPt>
            <c:idx val="3"/>
            <c:marker>
              <c:spPr>
                <a:solidFill>
                  <a:srgbClr val="002060"/>
                </a:solidFill>
                <a:ln>
                  <a:noFill/>
                </a:ln>
              </c:spPr>
            </c:marker>
            <c:bubble3D val="0"/>
            <c:extLst>
              <c:ext xmlns:c16="http://schemas.microsoft.com/office/drawing/2014/chart" uri="{C3380CC4-5D6E-409C-BE32-E72D297353CC}">
                <c16:uniqueId val="{00000001-06D1-44E1-A280-255D1D0136AC}"/>
              </c:ext>
            </c:extLst>
          </c:dPt>
          <c:dPt>
            <c:idx val="5"/>
            <c:marker>
              <c:spPr>
                <a:solidFill>
                  <a:srgbClr val="002060"/>
                </a:solidFill>
                <a:ln>
                  <a:noFill/>
                </a:ln>
              </c:spPr>
            </c:marker>
            <c:bubble3D val="0"/>
            <c:extLst>
              <c:ext xmlns:c16="http://schemas.microsoft.com/office/drawing/2014/chart" uri="{C3380CC4-5D6E-409C-BE32-E72D297353CC}">
                <c16:uniqueId val="{00000002-06D1-44E1-A280-255D1D0136AC}"/>
              </c:ext>
            </c:extLst>
          </c:dPt>
          <c:dPt>
            <c:idx val="7"/>
            <c:marker>
              <c:spPr>
                <a:solidFill>
                  <a:srgbClr val="002060"/>
                </a:solidFill>
                <a:ln>
                  <a:noFill/>
                </a:ln>
              </c:spPr>
            </c:marker>
            <c:bubble3D val="0"/>
            <c:extLst>
              <c:ext xmlns:c16="http://schemas.microsoft.com/office/drawing/2014/chart" uri="{C3380CC4-5D6E-409C-BE32-E72D297353CC}">
                <c16:uniqueId val="{00000003-06D1-44E1-A280-255D1D0136AC}"/>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Chihuahua</c:v>
                  </c:pt>
                  <c:pt idx="2">
                    <c:v>Muy Alta y Alta</c:v>
                  </c:pt>
                  <c:pt idx="4">
                    <c:v>Media</c:v>
                  </c:pt>
                  <c:pt idx="6">
                    <c:v>Baja y Muy Baja</c:v>
                  </c:pt>
                </c:lvl>
              </c:multiLvlStrCache>
            </c:multiLvlStrRef>
          </c:cat>
          <c:val>
            <c:numRef>
              <c:f>_MARGINC_INT_!$D$2:$D$9</c:f>
              <c:numCache>
                <c:formatCode>General</c:formatCode>
                <c:ptCount val="8"/>
                <c:pt idx="0">
                  <c:v>485.637</c:v>
                </c:pt>
                <c:pt idx="1">
                  <c:v>482.05500000000001</c:v>
                </c:pt>
                <c:pt idx="2">
                  <c:v>439.68700000000001</c:v>
                </c:pt>
                <c:pt idx="3">
                  <c:v>439.05</c:v>
                </c:pt>
                <c:pt idx="4">
                  <c:v>463.26400000000001</c:v>
                </c:pt>
                <c:pt idx="5">
                  <c:v>454.08499999999998</c:v>
                </c:pt>
                <c:pt idx="6">
                  <c:v>505.45299999999997</c:v>
                </c:pt>
                <c:pt idx="7">
                  <c:v>499.69200000000001</c:v>
                </c:pt>
              </c:numCache>
            </c:numRef>
          </c:val>
          <c:smooth val="0"/>
          <c:extLst>
            <c:ext xmlns:c16="http://schemas.microsoft.com/office/drawing/2014/chart" uri="{C3380CC4-5D6E-409C-BE32-E72D297353CC}">
              <c16:uniqueId val="{00000004-06D1-44E1-A280-255D1D0136AC}"/>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06D1-44E1-A280-255D1D0136AC}"/>
              </c:ext>
            </c:extLst>
          </c:dPt>
          <c:dPt>
            <c:idx val="3"/>
            <c:marker>
              <c:spPr>
                <a:solidFill>
                  <a:srgbClr val="002060"/>
                </a:solidFill>
                <a:ln>
                  <a:noFill/>
                </a:ln>
              </c:spPr>
            </c:marker>
            <c:bubble3D val="0"/>
            <c:extLst>
              <c:ext xmlns:c16="http://schemas.microsoft.com/office/drawing/2014/chart" uri="{C3380CC4-5D6E-409C-BE32-E72D297353CC}">
                <c16:uniqueId val="{00000006-06D1-44E1-A280-255D1D0136AC}"/>
              </c:ext>
            </c:extLst>
          </c:dPt>
          <c:dPt>
            <c:idx val="5"/>
            <c:marker>
              <c:spPr>
                <a:solidFill>
                  <a:srgbClr val="002060"/>
                </a:solidFill>
                <a:ln>
                  <a:noFill/>
                </a:ln>
              </c:spPr>
            </c:marker>
            <c:bubble3D val="0"/>
            <c:extLst>
              <c:ext xmlns:c16="http://schemas.microsoft.com/office/drawing/2014/chart" uri="{C3380CC4-5D6E-409C-BE32-E72D297353CC}">
                <c16:uniqueId val="{00000007-06D1-44E1-A280-255D1D0136AC}"/>
              </c:ext>
            </c:extLst>
          </c:dPt>
          <c:dPt>
            <c:idx val="7"/>
            <c:marker>
              <c:spPr>
                <a:solidFill>
                  <a:srgbClr val="002060"/>
                </a:solidFill>
                <a:ln>
                  <a:noFill/>
                </a:ln>
              </c:spPr>
            </c:marker>
            <c:bubble3D val="0"/>
            <c:extLst>
              <c:ext xmlns:c16="http://schemas.microsoft.com/office/drawing/2014/chart" uri="{C3380CC4-5D6E-409C-BE32-E72D297353CC}">
                <c16:uniqueId val="{00000008-06D1-44E1-A280-255D1D0136AC}"/>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Chihuahua</c:v>
                  </c:pt>
                  <c:pt idx="2">
                    <c:v>Muy Alta y Alta</c:v>
                  </c:pt>
                  <c:pt idx="4">
                    <c:v>Media</c:v>
                  </c:pt>
                  <c:pt idx="6">
                    <c:v>Baja y Muy Baja</c:v>
                  </c:pt>
                </c:lvl>
              </c:multiLvlStrCache>
            </c:multiLvlStrRef>
          </c:cat>
          <c:val>
            <c:numRef>
              <c:f>_MARGINC_INT_!$E$2:$E$9</c:f>
              <c:numCache>
                <c:formatCode>General</c:formatCode>
                <c:ptCount val="8"/>
                <c:pt idx="0">
                  <c:v>500.363</c:v>
                </c:pt>
                <c:pt idx="1">
                  <c:v>503.94499999999999</c:v>
                </c:pt>
                <c:pt idx="2">
                  <c:v>474.31299999999999</c:v>
                </c:pt>
                <c:pt idx="3">
                  <c:v>458.95</c:v>
                </c:pt>
                <c:pt idx="4">
                  <c:v>488.73599999999999</c:v>
                </c:pt>
                <c:pt idx="5">
                  <c:v>487.91500000000002</c:v>
                </c:pt>
                <c:pt idx="6">
                  <c:v>526.54700000000003</c:v>
                </c:pt>
                <c:pt idx="7">
                  <c:v>536.30799999999999</c:v>
                </c:pt>
              </c:numCache>
            </c:numRef>
          </c:val>
          <c:smooth val="0"/>
          <c:extLst>
            <c:ext xmlns:c16="http://schemas.microsoft.com/office/drawing/2014/chart" uri="{C3380CC4-5D6E-409C-BE32-E72D297353CC}">
              <c16:uniqueId val="{00000009-06D1-44E1-A280-255D1D0136AC}"/>
            </c:ext>
          </c:extLst>
        </c:ser>
        <c:dLbls>
          <c:showLegendKey val="0"/>
          <c:showVal val="0"/>
          <c:showCatName val="0"/>
          <c:showSerName val="0"/>
          <c:showPercent val="0"/>
          <c:showBubbleSize val="0"/>
        </c:dLbls>
        <c:hiLowLines>
          <c:spPr>
            <a:ln w="12700">
              <a:solidFill>
                <a:srgbClr val="595959"/>
              </a:solidFill>
            </a:ln>
          </c:spPr>
        </c:hiLowLines>
        <c:marker val="1"/>
        <c:smooth val="0"/>
        <c:axId val="50110001"/>
        <c:axId val="501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06D1-44E1-A280-255D1D0136AC}"/>
              </c:ext>
            </c:extLst>
          </c:dPt>
          <c:dPt>
            <c:idx val="3"/>
            <c:marker>
              <c:spPr>
                <a:solidFill>
                  <a:srgbClr val="002060"/>
                </a:solidFill>
                <a:ln>
                  <a:noFill/>
                </a:ln>
              </c:spPr>
            </c:marker>
            <c:bubble3D val="0"/>
            <c:extLst>
              <c:ext xmlns:c16="http://schemas.microsoft.com/office/drawing/2014/chart" uri="{C3380CC4-5D6E-409C-BE32-E72D297353CC}">
                <c16:uniqueId val="{0000000B-06D1-44E1-A280-255D1D0136AC}"/>
              </c:ext>
            </c:extLst>
          </c:dPt>
          <c:dPt>
            <c:idx val="5"/>
            <c:marker>
              <c:spPr>
                <a:solidFill>
                  <a:srgbClr val="002060"/>
                </a:solidFill>
                <a:ln>
                  <a:noFill/>
                </a:ln>
              </c:spPr>
            </c:marker>
            <c:bubble3D val="0"/>
            <c:extLst>
              <c:ext xmlns:c16="http://schemas.microsoft.com/office/drawing/2014/chart" uri="{C3380CC4-5D6E-409C-BE32-E72D297353CC}">
                <c16:uniqueId val="{0000000C-06D1-44E1-A280-255D1D0136AC}"/>
              </c:ext>
            </c:extLst>
          </c:dPt>
          <c:dPt>
            <c:idx val="7"/>
            <c:marker>
              <c:spPr>
                <a:solidFill>
                  <a:srgbClr val="002060"/>
                </a:solidFill>
                <a:ln>
                  <a:noFill/>
                </a:ln>
              </c:spPr>
            </c:marker>
            <c:bubble3D val="0"/>
            <c:extLst>
              <c:ext xmlns:c16="http://schemas.microsoft.com/office/drawing/2014/chart" uri="{C3380CC4-5D6E-409C-BE32-E72D297353CC}">
                <c16:uniqueId val="{0000000D-06D1-44E1-A280-255D1D0136AC}"/>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6D1-44E1-A280-255D1D0136AC}"/>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6D1-44E1-A280-255D1D0136AC}"/>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6D1-44E1-A280-255D1D0136AC}"/>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6D1-44E1-A280-255D1D0136AC}"/>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_MARGINC_INT_!$B$2:$C$9</c:f>
              <c:multiLvlStrCache>
                <c:ptCount val="8"/>
                <c:lvl>
                  <c:pt idx="0">
                    <c:v>2015</c:v>
                  </c:pt>
                  <c:pt idx="1">
                    <c:v>2018</c:v>
                  </c:pt>
                  <c:pt idx="2">
                    <c:v>2015</c:v>
                  </c:pt>
                  <c:pt idx="3">
                    <c:v>2018</c:v>
                  </c:pt>
                  <c:pt idx="4">
                    <c:v>2015</c:v>
                  </c:pt>
                  <c:pt idx="5">
                    <c:v>2018</c:v>
                  </c:pt>
                  <c:pt idx="6">
                    <c:v>2015</c:v>
                  </c:pt>
                  <c:pt idx="7">
                    <c:v>2018</c:v>
                  </c:pt>
                </c:lvl>
                <c:lvl>
                  <c:pt idx="0">
                    <c:v>Chihuahua</c:v>
                  </c:pt>
                  <c:pt idx="2">
                    <c:v>Muy Alta y Alta</c:v>
                  </c:pt>
                  <c:pt idx="4">
                    <c:v>Media</c:v>
                  </c:pt>
                  <c:pt idx="6">
                    <c:v>Baja y Muy Baja</c:v>
                  </c:pt>
                </c:lvl>
              </c:multiLvlStrCache>
            </c:multiLvlStrRef>
          </c:cat>
          <c:val>
            <c:numRef>
              <c:f>_MARGINC_INT_!$F$2:$F$9</c:f>
              <c:numCache>
                <c:formatCode>General</c:formatCode>
                <c:ptCount val="8"/>
                <c:pt idx="0">
                  <c:v>493</c:v>
                </c:pt>
                <c:pt idx="1">
                  <c:v>493</c:v>
                </c:pt>
                <c:pt idx="2">
                  <c:v>457</c:v>
                </c:pt>
                <c:pt idx="3">
                  <c:v>449</c:v>
                </c:pt>
                <c:pt idx="4">
                  <c:v>476</c:v>
                </c:pt>
                <c:pt idx="5">
                  <c:v>471</c:v>
                </c:pt>
                <c:pt idx="6">
                  <c:v>516</c:v>
                </c:pt>
                <c:pt idx="7">
                  <c:v>518</c:v>
                </c:pt>
              </c:numCache>
            </c:numRef>
          </c:val>
          <c:smooth val="0"/>
          <c:extLst>
            <c:ext xmlns:c16="http://schemas.microsoft.com/office/drawing/2014/chart" uri="{C3380CC4-5D6E-409C-BE32-E72D297353CC}">
              <c16:uniqueId val="{0000000E-06D1-44E1-A280-255D1D0136AC}"/>
            </c:ext>
          </c:extLst>
        </c:ser>
        <c:dLbls>
          <c:showLegendKey val="0"/>
          <c:showVal val="0"/>
          <c:showCatName val="0"/>
          <c:showSerName val="0"/>
          <c:showPercent val="0"/>
          <c:showBubbleSize val="0"/>
        </c:dLbls>
        <c:marker val="1"/>
        <c:smooth val="0"/>
        <c:axId val="50110001"/>
        <c:axId val="50110002"/>
      </c:lineChart>
      <c:catAx>
        <c:axId val="501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10002"/>
        <c:crosses val="autoZero"/>
        <c:auto val="1"/>
        <c:lblAlgn val="ctr"/>
        <c:lblOffset val="100"/>
        <c:noMultiLvlLbl val="0"/>
      </c:catAx>
      <c:valAx>
        <c:axId val="5011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10001"/>
        <c:crosses val="autoZero"/>
        <c:crossBetween val="between"/>
        <c:majorUnit val="20"/>
      </c:valAx>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3B3E-44D7-9887-3126DE1BD3A5}"/>
              </c:ext>
            </c:extLst>
          </c:dPt>
          <c:dPt>
            <c:idx val="3"/>
            <c:marker>
              <c:spPr>
                <a:solidFill>
                  <a:srgbClr val="002060"/>
                </a:solidFill>
                <a:ln>
                  <a:noFill/>
                </a:ln>
              </c:spPr>
            </c:marker>
            <c:bubble3D val="0"/>
            <c:extLst>
              <c:ext xmlns:c16="http://schemas.microsoft.com/office/drawing/2014/chart" uri="{C3380CC4-5D6E-409C-BE32-E72D297353CC}">
                <c16:uniqueId val="{00000001-3B3E-44D7-9887-3126DE1BD3A5}"/>
              </c:ext>
            </c:extLst>
          </c:dPt>
          <c:dPt>
            <c:idx val="5"/>
            <c:marker>
              <c:spPr>
                <a:solidFill>
                  <a:srgbClr val="002060"/>
                </a:solidFill>
                <a:ln>
                  <a:noFill/>
                </a:ln>
              </c:spPr>
            </c:marker>
            <c:bubble3D val="0"/>
            <c:extLst>
              <c:ext xmlns:c16="http://schemas.microsoft.com/office/drawing/2014/chart" uri="{C3380CC4-5D6E-409C-BE32-E72D297353CC}">
                <c16:uniqueId val="{00000002-3B3E-44D7-9887-3126DE1BD3A5}"/>
              </c:ext>
            </c:extLst>
          </c:dPt>
          <c:dPt>
            <c:idx val="7"/>
            <c:marker>
              <c:spPr>
                <a:solidFill>
                  <a:srgbClr val="002060"/>
                </a:solidFill>
                <a:ln>
                  <a:noFill/>
                </a:ln>
              </c:spPr>
            </c:marker>
            <c:bubble3D val="0"/>
            <c:extLst>
              <c:ext xmlns:c16="http://schemas.microsoft.com/office/drawing/2014/chart" uri="{C3380CC4-5D6E-409C-BE32-E72D297353CC}">
                <c16:uniqueId val="{00000003-3B3E-44D7-9887-3126DE1BD3A5}"/>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Chihuahua</c:v>
                  </c:pt>
                  <c:pt idx="2">
                    <c:v>Muy Alta y Alta</c:v>
                  </c:pt>
                  <c:pt idx="4">
                    <c:v>Media</c:v>
                  </c:pt>
                  <c:pt idx="6">
                    <c:v>Baja y Muy Baja</c:v>
                  </c:pt>
                </c:lvl>
              </c:multiLvlStrCache>
            </c:multiLvlStrRef>
          </c:cat>
          <c:val>
            <c:numRef>
              <c:f>_MARGINC_INT_!$D$27:$D$34</c:f>
              <c:numCache>
                <c:formatCode>General</c:formatCode>
                <c:ptCount val="8"/>
                <c:pt idx="0">
                  <c:v>483.43799999999999</c:v>
                </c:pt>
                <c:pt idx="1">
                  <c:v>477.45800000000003</c:v>
                </c:pt>
                <c:pt idx="2">
                  <c:v>452.697</c:v>
                </c:pt>
                <c:pt idx="3">
                  <c:v>446.65699999999998</c:v>
                </c:pt>
                <c:pt idx="4">
                  <c:v>459.06</c:v>
                </c:pt>
                <c:pt idx="5">
                  <c:v>450.89600000000002</c:v>
                </c:pt>
                <c:pt idx="6">
                  <c:v>500.05500000000001</c:v>
                </c:pt>
                <c:pt idx="7">
                  <c:v>491.49299999999999</c:v>
                </c:pt>
              </c:numCache>
            </c:numRef>
          </c:val>
          <c:smooth val="0"/>
          <c:extLst>
            <c:ext xmlns:c16="http://schemas.microsoft.com/office/drawing/2014/chart" uri="{C3380CC4-5D6E-409C-BE32-E72D297353CC}">
              <c16:uniqueId val="{00000004-3B3E-44D7-9887-3126DE1BD3A5}"/>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3B3E-44D7-9887-3126DE1BD3A5}"/>
              </c:ext>
            </c:extLst>
          </c:dPt>
          <c:dPt>
            <c:idx val="3"/>
            <c:marker>
              <c:spPr>
                <a:solidFill>
                  <a:srgbClr val="002060"/>
                </a:solidFill>
                <a:ln>
                  <a:noFill/>
                </a:ln>
              </c:spPr>
            </c:marker>
            <c:bubble3D val="0"/>
            <c:extLst>
              <c:ext xmlns:c16="http://schemas.microsoft.com/office/drawing/2014/chart" uri="{C3380CC4-5D6E-409C-BE32-E72D297353CC}">
                <c16:uniqueId val="{00000006-3B3E-44D7-9887-3126DE1BD3A5}"/>
              </c:ext>
            </c:extLst>
          </c:dPt>
          <c:dPt>
            <c:idx val="5"/>
            <c:marker>
              <c:spPr>
                <a:solidFill>
                  <a:srgbClr val="002060"/>
                </a:solidFill>
                <a:ln>
                  <a:noFill/>
                </a:ln>
              </c:spPr>
            </c:marker>
            <c:bubble3D val="0"/>
            <c:extLst>
              <c:ext xmlns:c16="http://schemas.microsoft.com/office/drawing/2014/chart" uri="{C3380CC4-5D6E-409C-BE32-E72D297353CC}">
                <c16:uniqueId val="{00000007-3B3E-44D7-9887-3126DE1BD3A5}"/>
              </c:ext>
            </c:extLst>
          </c:dPt>
          <c:dPt>
            <c:idx val="7"/>
            <c:marker>
              <c:spPr>
                <a:solidFill>
                  <a:srgbClr val="002060"/>
                </a:solidFill>
                <a:ln>
                  <a:noFill/>
                </a:ln>
              </c:spPr>
            </c:marker>
            <c:bubble3D val="0"/>
            <c:extLst>
              <c:ext xmlns:c16="http://schemas.microsoft.com/office/drawing/2014/chart" uri="{C3380CC4-5D6E-409C-BE32-E72D297353CC}">
                <c16:uniqueId val="{00000008-3B3E-44D7-9887-3126DE1BD3A5}"/>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Chihuahua</c:v>
                  </c:pt>
                  <c:pt idx="2">
                    <c:v>Muy Alta y Alta</c:v>
                  </c:pt>
                  <c:pt idx="4">
                    <c:v>Media</c:v>
                  </c:pt>
                  <c:pt idx="6">
                    <c:v>Baja y Muy Baja</c:v>
                  </c:pt>
                </c:lvl>
              </c:multiLvlStrCache>
            </c:multiLvlStrRef>
          </c:cat>
          <c:val>
            <c:numRef>
              <c:f>_MARGINC_INT_!$E$27:$E$34</c:f>
              <c:numCache>
                <c:formatCode>General</c:formatCode>
                <c:ptCount val="8"/>
                <c:pt idx="0">
                  <c:v>498.56200000000001</c:v>
                </c:pt>
                <c:pt idx="1">
                  <c:v>500.54199999999997</c:v>
                </c:pt>
                <c:pt idx="2">
                  <c:v>491.303</c:v>
                </c:pt>
                <c:pt idx="3">
                  <c:v>469.34300000000002</c:v>
                </c:pt>
                <c:pt idx="4">
                  <c:v>482.94</c:v>
                </c:pt>
                <c:pt idx="5">
                  <c:v>489.10399999999998</c:v>
                </c:pt>
                <c:pt idx="6">
                  <c:v>521.94500000000005</c:v>
                </c:pt>
                <c:pt idx="7">
                  <c:v>528.50699999999995</c:v>
                </c:pt>
              </c:numCache>
            </c:numRef>
          </c:val>
          <c:smooth val="0"/>
          <c:extLst>
            <c:ext xmlns:c16="http://schemas.microsoft.com/office/drawing/2014/chart" uri="{C3380CC4-5D6E-409C-BE32-E72D297353CC}">
              <c16:uniqueId val="{00000009-3B3E-44D7-9887-3126DE1BD3A5}"/>
            </c:ext>
          </c:extLst>
        </c:ser>
        <c:dLbls>
          <c:showLegendKey val="0"/>
          <c:showVal val="0"/>
          <c:showCatName val="0"/>
          <c:showSerName val="0"/>
          <c:showPercent val="0"/>
          <c:showBubbleSize val="0"/>
        </c:dLbls>
        <c:hiLowLines>
          <c:spPr>
            <a:ln w="12700">
              <a:solidFill>
                <a:srgbClr val="595959"/>
              </a:solidFill>
            </a:ln>
          </c:spPr>
        </c:hiLowLines>
        <c:marker val="1"/>
        <c:smooth val="0"/>
        <c:axId val="50120001"/>
        <c:axId val="501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3B3E-44D7-9887-3126DE1BD3A5}"/>
              </c:ext>
            </c:extLst>
          </c:dPt>
          <c:dPt>
            <c:idx val="3"/>
            <c:marker>
              <c:spPr>
                <a:solidFill>
                  <a:srgbClr val="002060"/>
                </a:solidFill>
                <a:ln>
                  <a:noFill/>
                </a:ln>
              </c:spPr>
            </c:marker>
            <c:bubble3D val="0"/>
            <c:extLst>
              <c:ext xmlns:c16="http://schemas.microsoft.com/office/drawing/2014/chart" uri="{C3380CC4-5D6E-409C-BE32-E72D297353CC}">
                <c16:uniqueId val="{0000000B-3B3E-44D7-9887-3126DE1BD3A5}"/>
              </c:ext>
            </c:extLst>
          </c:dPt>
          <c:dPt>
            <c:idx val="5"/>
            <c:marker>
              <c:spPr>
                <a:solidFill>
                  <a:srgbClr val="002060"/>
                </a:solidFill>
                <a:ln>
                  <a:noFill/>
                </a:ln>
              </c:spPr>
            </c:marker>
            <c:bubble3D val="0"/>
            <c:extLst>
              <c:ext xmlns:c16="http://schemas.microsoft.com/office/drawing/2014/chart" uri="{C3380CC4-5D6E-409C-BE32-E72D297353CC}">
                <c16:uniqueId val="{0000000C-3B3E-44D7-9887-3126DE1BD3A5}"/>
              </c:ext>
            </c:extLst>
          </c:dPt>
          <c:dPt>
            <c:idx val="7"/>
            <c:marker>
              <c:spPr>
                <a:solidFill>
                  <a:srgbClr val="002060"/>
                </a:solidFill>
                <a:ln>
                  <a:noFill/>
                </a:ln>
              </c:spPr>
            </c:marker>
            <c:bubble3D val="0"/>
            <c:extLst>
              <c:ext xmlns:c16="http://schemas.microsoft.com/office/drawing/2014/chart" uri="{C3380CC4-5D6E-409C-BE32-E72D297353CC}">
                <c16:uniqueId val="{0000000D-3B3E-44D7-9887-3126DE1BD3A5}"/>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B3E-44D7-9887-3126DE1BD3A5}"/>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B3E-44D7-9887-3126DE1BD3A5}"/>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B3E-44D7-9887-3126DE1BD3A5}"/>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B3E-44D7-9887-3126DE1BD3A5}"/>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Chihuahua</c:v>
                  </c:pt>
                  <c:pt idx="2">
                    <c:v>Muy Alta y Alta</c:v>
                  </c:pt>
                  <c:pt idx="4">
                    <c:v>Media</c:v>
                  </c:pt>
                  <c:pt idx="6">
                    <c:v>Baja y Muy Baja</c:v>
                  </c:pt>
                </c:lvl>
              </c:multiLvlStrCache>
            </c:multiLvlStrRef>
          </c:cat>
          <c:val>
            <c:numRef>
              <c:f>_MARGINC_INT_!$F$27:$F$34</c:f>
              <c:numCache>
                <c:formatCode>General</c:formatCode>
                <c:ptCount val="8"/>
                <c:pt idx="0">
                  <c:v>491</c:v>
                </c:pt>
                <c:pt idx="1">
                  <c:v>489</c:v>
                </c:pt>
                <c:pt idx="2">
                  <c:v>472</c:v>
                </c:pt>
                <c:pt idx="3">
                  <c:v>458</c:v>
                </c:pt>
                <c:pt idx="4">
                  <c:v>471</c:v>
                </c:pt>
                <c:pt idx="5">
                  <c:v>470</c:v>
                </c:pt>
                <c:pt idx="6">
                  <c:v>511</c:v>
                </c:pt>
                <c:pt idx="7">
                  <c:v>510</c:v>
                </c:pt>
              </c:numCache>
            </c:numRef>
          </c:val>
          <c:smooth val="0"/>
          <c:extLst>
            <c:ext xmlns:c16="http://schemas.microsoft.com/office/drawing/2014/chart" uri="{C3380CC4-5D6E-409C-BE32-E72D297353CC}">
              <c16:uniqueId val="{0000000E-3B3E-44D7-9887-3126DE1BD3A5}"/>
            </c:ext>
          </c:extLst>
        </c:ser>
        <c:dLbls>
          <c:showLegendKey val="0"/>
          <c:showVal val="0"/>
          <c:showCatName val="0"/>
          <c:showSerName val="0"/>
          <c:showPercent val="0"/>
          <c:showBubbleSize val="0"/>
        </c:dLbls>
        <c:marker val="1"/>
        <c:smooth val="0"/>
        <c:axId val="50120001"/>
        <c:axId val="50120002"/>
      </c:lineChart>
      <c:catAx>
        <c:axId val="501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20002"/>
        <c:crosses val="autoZero"/>
        <c:auto val="1"/>
        <c:lblAlgn val="ctr"/>
        <c:lblOffset val="100"/>
        <c:noMultiLvlLbl val="0"/>
      </c:catAx>
      <c:valAx>
        <c:axId val="5012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20001"/>
        <c:crosses val="autoZero"/>
        <c:crossBetween val="between"/>
        <c:majorUnit val="20"/>
      </c:valAx>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B87AE365-9AFD-4A84-8C79-523AF6B0F36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4AE9-4B25-914A-91BAE8104BB3}"/>
                </c:ext>
              </c:extLst>
            </c:dLbl>
            <c:dLbl>
              <c:idx val="1"/>
              <c:tx>
                <c:rich>
                  <a:bodyPr/>
                  <a:lstStyle/>
                  <a:p>
                    <a:fld id="{17D598CA-B68A-42BD-9C6D-08A41039BEC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AE9-4B25-914A-91BAE8104BB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E9-4B25-914A-91BAE8104BB3}"/>
                </c:ext>
              </c:extLst>
            </c:dLbl>
            <c:dLbl>
              <c:idx val="3"/>
              <c:tx>
                <c:rich>
                  <a:bodyPr/>
                  <a:lstStyle/>
                  <a:p>
                    <a:fld id="{F721A202-953C-465B-A312-0BD94354FC9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4AE9-4B25-914A-91BAE8104BB3}"/>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Chihuahua</c:v>
                </c:pt>
              </c:strCache>
            </c:strRef>
          </c:cat>
          <c:val>
            <c:numRef>
              <c:f>_RURALIDAD_!$C$2:$C$5</c:f>
              <c:numCache>
                <c:formatCode>General</c:formatCode>
                <c:ptCount val="4"/>
                <c:pt idx="0">
                  <c:v>-61.7</c:v>
                </c:pt>
                <c:pt idx="1">
                  <c:v>-50.4</c:v>
                </c:pt>
                <c:pt idx="3">
                  <c:v>-52.1</c:v>
                </c:pt>
              </c:numCache>
            </c:numRef>
          </c:val>
          <c:extLst>
            <c:ext xmlns:c15="http://schemas.microsoft.com/office/drawing/2012/chart" uri="{02D57815-91ED-43cb-92C2-25804820EDAC}">
              <c15:datalabelsRange>
                <c15:f>_RURALIDAD_!$G$2:$G$5</c15:f>
                <c15:dlblRangeCache>
                  <c:ptCount val="4"/>
                  <c:pt idx="0">
                    <c:v>61.7</c:v>
                  </c:pt>
                  <c:pt idx="1">
                    <c:v>50.4</c:v>
                  </c:pt>
                  <c:pt idx="3">
                    <c:v>52.1</c:v>
                  </c:pt>
                </c15:dlblRangeCache>
              </c15:datalabelsRange>
            </c:ext>
            <c:ext xmlns:c16="http://schemas.microsoft.com/office/drawing/2014/chart" uri="{C3380CC4-5D6E-409C-BE32-E72D297353CC}">
              <c16:uniqueId val="{00000004-4AE9-4B25-914A-91BAE8104BB3}"/>
            </c:ext>
          </c:extLst>
        </c:ser>
        <c:ser>
          <c:idx val="1"/>
          <c:order val="1"/>
          <c:tx>
            <c:v>NII</c:v>
          </c:tx>
          <c:spPr>
            <a:solidFill>
              <a:srgbClr val="B07CAA"/>
            </a:solidFill>
          </c:spPr>
          <c:invertIfNegative val="0"/>
          <c:dLbls>
            <c:dLbl>
              <c:idx val="0"/>
              <c:tx>
                <c:rich>
                  <a:bodyPr/>
                  <a:lstStyle/>
                  <a:p>
                    <a:fld id="{82891D9E-EFC1-471B-8B3C-C81BCED32D1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4AE9-4B25-914A-91BAE8104BB3}"/>
                </c:ext>
              </c:extLst>
            </c:dLbl>
            <c:dLbl>
              <c:idx val="1"/>
              <c:tx>
                <c:rich>
                  <a:bodyPr/>
                  <a:lstStyle/>
                  <a:p>
                    <a:fld id="{DA4C2C40-42DA-4E35-8DBF-53157293984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4AE9-4B25-914A-91BAE8104BB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AE9-4B25-914A-91BAE8104BB3}"/>
                </c:ext>
              </c:extLst>
            </c:dLbl>
            <c:dLbl>
              <c:idx val="3"/>
              <c:tx>
                <c:rich>
                  <a:bodyPr/>
                  <a:lstStyle/>
                  <a:p>
                    <a:fld id="{7ECE3D53-4FD4-4F80-A8A7-B884F4DFD90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4AE9-4B25-914A-91BAE8104BB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Chihuahua</c:v>
                </c:pt>
              </c:strCache>
            </c:strRef>
          </c:cat>
          <c:val>
            <c:numRef>
              <c:f>_RURALIDAD_!$D$2:$D$5</c:f>
              <c:numCache>
                <c:formatCode>General</c:formatCode>
                <c:ptCount val="4"/>
                <c:pt idx="0">
                  <c:v>28.8</c:v>
                </c:pt>
                <c:pt idx="1">
                  <c:v>32.5</c:v>
                </c:pt>
                <c:pt idx="3">
                  <c:v>32</c:v>
                </c:pt>
              </c:numCache>
            </c:numRef>
          </c:val>
          <c:extLst>
            <c:ext xmlns:c15="http://schemas.microsoft.com/office/drawing/2012/chart" uri="{02D57815-91ED-43cb-92C2-25804820EDAC}">
              <c15:datalabelsRange>
                <c15:f>_RURALIDAD_!$H$2:$H$5</c15:f>
                <c15:dlblRangeCache>
                  <c:ptCount val="4"/>
                  <c:pt idx="0">
                    <c:v>28.8</c:v>
                  </c:pt>
                  <c:pt idx="1">
                    <c:v>32.5</c:v>
                  </c:pt>
                  <c:pt idx="3">
                    <c:v>32.0</c:v>
                  </c:pt>
                </c15:dlblRangeCache>
              </c15:datalabelsRange>
            </c:ext>
            <c:ext xmlns:c16="http://schemas.microsoft.com/office/drawing/2014/chart" uri="{C3380CC4-5D6E-409C-BE32-E72D297353CC}">
              <c16:uniqueId val="{00000009-4AE9-4B25-914A-91BAE8104BB3}"/>
            </c:ext>
          </c:extLst>
        </c:ser>
        <c:ser>
          <c:idx val="2"/>
          <c:order val="2"/>
          <c:tx>
            <c:v>NIII</c:v>
          </c:tx>
          <c:spPr>
            <a:solidFill>
              <a:srgbClr val="9A528E"/>
            </a:solidFill>
          </c:spPr>
          <c:invertIfNegative val="0"/>
          <c:dLbls>
            <c:dLbl>
              <c:idx val="0"/>
              <c:tx>
                <c:rich>
                  <a:bodyPr/>
                  <a:lstStyle/>
                  <a:p>
                    <a:fld id="{6353A76C-8EE7-49B0-AD4E-37F540E80A1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4AE9-4B25-914A-91BAE8104BB3}"/>
                </c:ext>
              </c:extLst>
            </c:dLbl>
            <c:dLbl>
              <c:idx val="1"/>
              <c:tx>
                <c:rich>
                  <a:bodyPr/>
                  <a:lstStyle/>
                  <a:p>
                    <a:fld id="{712A4B6E-EA40-4599-B445-B08E3023219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AE9-4B25-914A-91BAE8104BB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AE9-4B25-914A-91BAE8104BB3}"/>
                </c:ext>
              </c:extLst>
            </c:dLbl>
            <c:dLbl>
              <c:idx val="3"/>
              <c:tx>
                <c:rich>
                  <a:bodyPr/>
                  <a:lstStyle/>
                  <a:p>
                    <a:fld id="{2C090122-4436-42E3-B9DC-5C2F5292AD5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4AE9-4B25-914A-91BAE8104BB3}"/>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Chihuahua</c:v>
                </c:pt>
              </c:strCache>
            </c:strRef>
          </c:cat>
          <c:val>
            <c:numRef>
              <c:f>_RURALIDAD_!$E$2:$E$5</c:f>
              <c:numCache>
                <c:formatCode>General</c:formatCode>
                <c:ptCount val="4"/>
                <c:pt idx="0">
                  <c:v>8.8000000000000007</c:v>
                </c:pt>
                <c:pt idx="1">
                  <c:v>14.8</c:v>
                </c:pt>
                <c:pt idx="3">
                  <c:v>13.9</c:v>
                </c:pt>
              </c:numCache>
            </c:numRef>
          </c:val>
          <c:extLst>
            <c:ext xmlns:c15="http://schemas.microsoft.com/office/drawing/2012/chart" uri="{02D57815-91ED-43cb-92C2-25804820EDAC}">
              <c15:datalabelsRange>
                <c15:f>_RURALIDAD_!$I$2:$I$5</c15:f>
                <c15:dlblRangeCache>
                  <c:ptCount val="4"/>
                  <c:pt idx="0">
                    <c:v>8.8˟</c:v>
                  </c:pt>
                  <c:pt idx="1">
                    <c:v>14.8</c:v>
                  </c:pt>
                  <c:pt idx="3">
                    <c:v>13.9</c:v>
                  </c:pt>
                </c15:dlblRangeCache>
              </c15:datalabelsRange>
            </c:ext>
            <c:ext xmlns:c16="http://schemas.microsoft.com/office/drawing/2014/chart" uri="{C3380CC4-5D6E-409C-BE32-E72D297353CC}">
              <c16:uniqueId val="{0000000E-4AE9-4B25-914A-91BAE8104BB3}"/>
            </c:ext>
          </c:extLst>
        </c:ser>
        <c:ser>
          <c:idx val="3"/>
          <c:order val="3"/>
          <c:tx>
            <c:v>NIV</c:v>
          </c:tx>
          <c:spPr>
            <a:solidFill>
              <a:srgbClr val="862A77"/>
            </a:solidFill>
          </c:spPr>
          <c:invertIfNegative val="0"/>
          <c:dLbls>
            <c:dLbl>
              <c:idx val="0"/>
              <c:layout>
                <c:manualLayout>
                  <c:x val="2.4242424242424131E-2"/>
                  <c:y val="0"/>
                </c:manualLayout>
              </c:layout>
              <c:tx>
                <c:rich>
                  <a:bodyPr/>
                  <a:lstStyle/>
                  <a:p>
                    <a:fld id="{3D5CCB01-6F1A-45AB-BA43-F3F1164006C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4AE9-4B25-914A-91BAE8104BB3}"/>
                </c:ext>
              </c:extLst>
            </c:dLbl>
            <c:dLbl>
              <c:idx val="1"/>
              <c:layout>
                <c:manualLayout>
                  <c:x val="2.7272727272727271E-2"/>
                  <c:y val="0"/>
                </c:manualLayout>
              </c:layout>
              <c:tx>
                <c:rich>
                  <a:bodyPr/>
                  <a:lstStyle/>
                  <a:p>
                    <a:fld id="{A8330DB2-3AC0-493F-9267-8C9E681E320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4AE9-4B25-914A-91BAE8104BB3}"/>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AE9-4B25-914A-91BAE8104BB3}"/>
                </c:ext>
              </c:extLst>
            </c:dLbl>
            <c:dLbl>
              <c:idx val="3"/>
              <c:layout>
                <c:manualLayout>
                  <c:x val="2.5757575757575757E-2"/>
                  <c:y val="0"/>
                </c:manualLayout>
              </c:layout>
              <c:tx>
                <c:rich>
                  <a:bodyPr/>
                  <a:lstStyle/>
                  <a:p>
                    <a:fld id="{C5A37C58-2D9A-4DB6-9F9B-D7BDA38C8F8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4AE9-4B25-914A-91BAE8104BB3}"/>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Chihuahua</c:v>
                </c:pt>
              </c:strCache>
            </c:strRef>
          </c:cat>
          <c:val>
            <c:numRef>
              <c:f>_RURALIDAD_!$F$2:$F$5</c:f>
              <c:numCache>
                <c:formatCode>General</c:formatCode>
                <c:ptCount val="4"/>
                <c:pt idx="0">
                  <c:v>0.6</c:v>
                </c:pt>
                <c:pt idx="1">
                  <c:v>2.2999999999999998</c:v>
                </c:pt>
                <c:pt idx="3">
                  <c:v>2</c:v>
                </c:pt>
              </c:numCache>
            </c:numRef>
          </c:val>
          <c:extLst>
            <c:ext xmlns:c15="http://schemas.microsoft.com/office/drawing/2012/chart" uri="{02D57815-91ED-43cb-92C2-25804820EDAC}">
              <c15:datalabelsRange>
                <c15:f>_RURALIDAD_!$J$2:$J$5</c15:f>
                <c15:dlblRangeCache>
                  <c:ptCount val="4"/>
                  <c:pt idx="0">
                    <c:v>0.6˟</c:v>
                  </c:pt>
                  <c:pt idx="1">
                    <c:v>2.3˟</c:v>
                  </c:pt>
                  <c:pt idx="3">
                    <c:v>2.0˟</c:v>
                  </c:pt>
                </c15:dlblRangeCache>
              </c15:datalabelsRange>
            </c:ext>
            <c:ext xmlns:c16="http://schemas.microsoft.com/office/drawing/2014/chart" uri="{C3380CC4-5D6E-409C-BE32-E72D297353CC}">
              <c16:uniqueId val="{00000013-4AE9-4B25-914A-91BAE8104BB3}"/>
            </c:ext>
          </c:extLst>
        </c:ser>
        <c:dLbls>
          <c:showLegendKey val="0"/>
          <c:showVal val="0"/>
          <c:showCatName val="0"/>
          <c:showSerName val="0"/>
          <c:showPercent val="0"/>
          <c:showBubbleSize val="0"/>
        </c:dLbls>
        <c:gapWidth val="30"/>
        <c:overlap val="100"/>
        <c:axId val="50130001"/>
        <c:axId val="50130002"/>
      </c:barChart>
      <c:catAx>
        <c:axId val="501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30002"/>
        <c:crosses val="autoZero"/>
        <c:auto val="1"/>
        <c:lblAlgn val="ctr"/>
        <c:lblOffset val="100"/>
        <c:noMultiLvlLbl val="0"/>
      </c:catAx>
      <c:valAx>
        <c:axId val="501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1D32E676-96EB-4DAE-A715-43652D1B7E1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53C-42C3-AEF4-7FCB3F7D0BC6}"/>
                </c:ext>
              </c:extLst>
            </c:dLbl>
            <c:dLbl>
              <c:idx val="1"/>
              <c:tx>
                <c:rich>
                  <a:bodyPr/>
                  <a:lstStyle/>
                  <a:p>
                    <a:fld id="{0B192EDD-243F-4823-8719-EBB50B6B737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B53C-42C3-AEF4-7FCB3F7D0BC6}"/>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53C-42C3-AEF4-7FCB3F7D0BC6}"/>
                </c:ext>
              </c:extLst>
            </c:dLbl>
            <c:dLbl>
              <c:idx val="3"/>
              <c:tx>
                <c:rich>
                  <a:bodyPr/>
                  <a:lstStyle/>
                  <a:p>
                    <a:fld id="{6C2EBC3F-20E1-4508-B737-6D8047BDA13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B53C-42C3-AEF4-7FCB3F7D0BC6}"/>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Chihuahua</c:v>
                </c:pt>
              </c:strCache>
            </c:strRef>
          </c:cat>
          <c:val>
            <c:numRef>
              <c:f>_RURALIDAD_!$C$28:$C$31</c:f>
              <c:numCache>
                <c:formatCode>General</c:formatCode>
                <c:ptCount val="4"/>
                <c:pt idx="0">
                  <c:v>-66.8</c:v>
                </c:pt>
                <c:pt idx="1">
                  <c:v>-63.2</c:v>
                </c:pt>
                <c:pt idx="3">
                  <c:v>-63.7</c:v>
                </c:pt>
              </c:numCache>
            </c:numRef>
          </c:val>
          <c:extLst>
            <c:ext xmlns:c15="http://schemas.microsoft.com/office/drawing/2012/chart" uri="{02D57815-91ED-43cb-92C2-25804820EDAC}">
              <c15:datalabelsRange>
                <c15:f>_RURALIDAD_!$G$28:$G$31</c15:f>
                <c15:dlblRangeCache>
                  <c:ptCount val="4"/>
                  <c:pt idx="0">
                    <c:v>66.8</c:v>
                  </c:pt>
                  <c:pt idx="1">
                    <c:v>63.2</c:v>
                  </c:pt>
                  <c:pt idx="3">
                    <c:v>63.7</c:v>
                  </c:pt>
                </c15:dlblRangeCache>
              </c15:datalabelsRange>
            </c:ext>
            <c:ext xmlns:c16="http://schemas.microsoft.com/office/drawing/2014/chart" uri="{C3380CC4-5D6E-409C-BE32-E72D297353CC}">
              <c16:uniqueId val="{00000004-B53C-42C3-AEF4-7FCB3F7D0BC6}"/>
            </c:ext>
          </c:extLst>
        </c:ser>
        <c:ser>
          <c:idx val="1"/>
          <c:order val="1"/>
          <c:tx>
            <c:v>NII</c:v>
          </c:tx>
          <c:spPr>
            <a:solidFill>
              <a:srgbClr val="B07CAA"/>
            </a:solidFill>
          </c:spPr>
          <c:invertIfNegative val="0"/>
          <c:dLbls>
            <c:dLbl>
              <c:idx val="0"/>
              <c:tx>
                <c:rich>
                  <a:bodyPr/>
                  <a:lstStyle/>
                  <a:p>
                    <a:fld id="{67186689-5836-47BD-870A-0815C501BEE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B53C-42C3-AEF4-7FCB3F7D0BC6}"/>
                </c:ext>
              </c:extLst>
            </c:dLbl>
            <c:dLbl>
              <c:idx val="1"/>
              <c:tx>
                <c:rich>
                  <a:bodyPr/>
                  <a:lstStyle/>
                  <a:p>
                    <a:fld id="{0068B31A-9588-445F-AF93-C0C2B6EEC3C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B53C-42C3-AEF4-7FCB3F7D0BC6}"/>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53C-42C3-AEF4-7FCB3F7D0BC6}"/>
                </c:ext>
              </c:extLst>
            </c:dLbl>
            <c:dLbl>
              <c:idx val="3"/>
              <c:tx>
                <c:rich>
                  <a:bodyPr/>
                  <a:lstStyle/>
                  <a:p>
                    <a:fld id="{78841E23-3156-4924-9B64-512E08AE4AD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B53C-42C3-AEF4-7FCB3F7D0BC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Chihuahua</c:v>
                </c:pt>
              </c:strCache>
            </c:strRef>
          </c:cat>
          <c:val>
            <c:numRef>
              <c:f>_RURALIDAD_!$D$28:$D$31</c:f>
              <c:numCache>
                <c:formatCode>General</c:formatCode>
                <c:ptCount val="4"/>
                <c:pt idx="0">
                  <c:v>16.7</c:v>
                </c:pt>
                <c:pt idx="1">
                  <c:v>17</c:v>
                </c:pt>
                <c:pt idx="3">
                  <c:v>16.899999999999999</c:v>
                </c:pt>
              </c:numCache>
            </c:numRef>
          </c:val>
          <c:extLst>
            <c:ext xmlns:c15="http://schemas.microsoft.com/office/drawing/2012/chart" uri="{02D57815-91ED-43cb-92C2-25804820EDAC}">
              <c15:datalabelsRange>
                <c15:f>_RURALIDAD_!$H$28:$H$31</c15:f>
                <c15:dlblRangeCache>
                  <c:ptCount val="4"/>
                  <c:pt idx="0">
                    <c:v>16.7˟</c:v>
                  </c:pt>
                  <c:pt idx="1">
                    <c:v>17.0</c:v>
                  </c:pt>
                  <c:pt idx="3">
                    <c:v>16.9</c:v>
                  </c:pt>
                </c15:dlblRangeCache>
              </c15:datalabelsRange>
            </c:ext>
            <c:ext xmlns:c16="http://schemas.microsoft.com/office/drawing/2014/chart" uri="{C3380CC4-5D6E-409C-BE32-E72D297353CC}">
              <c16:uniqueId val="{00000009-B53C-42C3-AEF4-7FCB3F7D0BC6}"/>
            </c:ext>
          </c:extLst>
        </c:ser>
        <c:ser>
          <c:idx val="2"/>
          <c:order val="2"/>
          <c:tx>
            <c:v>NIII</c:v>
          </c:tx>
          <c:spPr>
            <a:solidFill>
              <a:srgbClr val="9A528E"/>
            </a:solidFill>
          </c:spPr>
          <c:invertIfNegative val="0"/>
          <c:dLbls>
            <c:dLbl>
              <c:idx val="0"/>
              <c:tx>
                <c:rich>
                  <a:bodyPr/>
                  <a:lstStyle/>
                  <a:p>
                    <a:fld id="{660A8E0B-5AA9-46BF-A3B9-77377C8091A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B53C-42C3-AEF4-7FCB3F7D0BC6}"/>
                </c:ext>
              </c:extLst>
            </c:dLbl>
            <c:dLbl>
              <c:idx val="1"/>
              <c:tx>
                <c:rich>
                  <a:bodyPr/>
                  <a:lstStyle/>
                  <a:p>
                    <a:fld id="{DF17E8E7-70CC-4A20-ACDF-178BC421CB2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3C-42C3-AEF4-7FCB3F7D0BC6}"/>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53C-42C3-AEF4-7FCB3F7D0BC6}"/>
                </c:ext>
              </c:extLst>
            </c:dLbl>
            <c:dLbl>
              <c:idx val="3"/>
              <c:tx>
                <c:rich>
                  <a:bodyPr/>
                  <a:lstStyle/>
                  <a:p>
                    <a:fld id="{222740A7-EBF8-4139-8D49-F50C35B9627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B53C-42C3-AEF4-7FCB3F7D0BC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Chihuahua</c:v>
                </c:pt>
              </c:strCache>
            </c:strRef>
          </c:cat>
          <c:val>
            <c:numRef>
              <c:f>_RURALIDAD_!$E$28:$E$31</c:f>
              <c:numCache>
                <c:formatCode>General</c:formatCode>
                <c:ptCount val="4"/>
                <c:pt idx="0">
                  <c:v>11.3</c:v>
                </c:pt>
                <c:pt idx="1">
                  <c:v>13.3</c:v>
                </c:pt>
                <c:pt idx="3">
                  <c:v>13</c:v>
                </c:pt>
              </c:numCache>
            </c:numRef>
          </c:val>
          <c:extLst>
            <c:ext xmlns:c15="http://schemas.microsoft.com/office/drawing/2012/chart" uri="{02D57815-91ED-43cb-92C2-25804820EDAC}">
              <c15:datalabelsRange>
                <c15:f>_RURALIDAD_!$I$28:$I$31</c15:f>
                <c15:dlblRangeCache>
                  <c:ptCount val="4"/>
                  <c:pt idx="0">
                    <c:v>11.3˟</c:v>
                  </c:pt>
                  <c:pt idx="1">
                    <c:v>13.3</c:v>
                  </c:pt>
                  <c:pt idx="3">
                    <c:v>13.0</c:v>
                  </c:pt>
                </c15:dlblRangeCache>
              </c15:datalabelsRange>
            </c:ext>
            <c:ext xmlns:c16="http://schemas.microsoft.com/office/drawing/2014/chart" uri="{C3380CC4-5D6E-409C-BE32-E72D297353CC}">
              <c16:uniqueId val="{0000000E-B53C-42C3-AEF4-7FCB3F7D0BC6}"/>
            </c:ext>
          </c:extLst>
        </c:ser>
        <c:ser>
          <c:idx val="3"/>
          <c:order val="3"/>
          <c:tx>
            <c:v>NIV</c:v>
          </c:tx>
          <c:spPr>
            <a:solidFill>
              <a:srgbClr val="862A77"/>
            </a:solidFill>
          </c:spPr>
          <c:invertIfNegative val="0"/>
          <c:dLbls>
            <c:dLbl>
              <c:idx val="0"/>
              <c:layout>
                <c:manualLayout>
                  <c:x val="3.6363636363636362E-2"/>
                  <c:y val="0"/>
                </c:manualLayout>
              </c:layout>
              <c:tx>
                <c:rich>
                  <a:bodyPr/>
                  <a:lstStyle/>
                  <a:p>
                    <a:pPr>
                      <a:defRPr sz="1400" b="1" baseline="0">
                        <a:solidFill>
                          <a:srgbClr val="862A77"/>
                        </a:solidFill>
                        <a:latin typeface="Calibri"/>
                      </a:defRPr>
                    </a:pPr>
                    <a:fld id="{11D77394-EC09-46EC-8B3A-570FFDAD62BA}"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B53C-42C3-AEF4-7FCB3F7D0BC6}"/>
                </c:ext>
              </c:extLst>
            </c:dLbl>
            <c:dLbl>
              <c:idx val="1"/>
              <c:tx>
                <c:rich>
                  <a:bodyPr/>
                  <a:lstStyle/>
                  <a:p>
                    <a:fld id="{023F9FBF-A555-4D2A-B5C7-3CF4C912C35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B53C-42C3-AEF4-7FCB3F7D0BC6}"/>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53C-42C3-AEF4-7FCB3F7D0BC6}"/>
                </c:ext>
              </c:extLst>
            </c:dLbl>
            <c:dLbl>
              <c:idx val="3"/>
              <c:tx>
                <c:rich>
                  <a:bodyPr/>
                  <a:lstStyle/>
                  <a:p>
                    <a:fld id="{88CA878E-6BAD-43D9-B306-CCF1A3987E9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B53C-42C3-AEF4-7FCB3F7D0BC6}"/>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Chihuahua</c:v>
                </c:pt>
              </c:strCache>
            </c:strRef>
          </c:cat>
          <c:val>
            <c:numRef>
              <c:f>_RURALIDAD_!$F$28:$F$31</c:f>
              <c:numCache>
                <c:formatCode>General</c:formatCode>
                <c:ptCount val="4"/>
                <c:pt idx="0">
                  <c:v>5.0999999999999996</c:v>
                </c:pt>
                <c:pt idx="1">
                  <c:v>6.5</c:v>
                </c:pt>
                <c:pt idx="3">
                  <c:v>6.3</c:v>
                </c:pt>
              </c:numCache>
            </c:numRef>
          </c:val>
          <c:extLst>
            <c:ext xmlns:c15="http://schemas.microsoft.com/office/drawing/2012/chart" uri="{02D57815-91ED-43cb-92C2-25804820EDAC}">
              <c15:datalabelsRange>
                <c15:f>_RURALIDAD_!$J$28:$J$31</c15:f>
                <c15:dlblRangeCache>
                  <c:ptCount val="4"/>
                  <c:pt idx="0">
                    <c:v>5.1˟</c:v>
                  </c:pt>
                  <c:pt idx="1">
                    <c:v>6.5</c:v>
                  </c:pt>
                  <c:pt idx="3">
                    <c:v>6.3</c:v>
                  </c:pt>
                </c15:dlblRangeCache>
              </c15:datalabelsRange>
            </c:ext>
            <c:ext xmlns:c16="http://schemas.microsoft.com/office/drawing/2014/chart" uri="{C3380CC4-5D6E-409C-BE32-E72D297353CC}">
              <c16:uniqueId val="{00000013-B53C-42C3-AEF4-7FCB3F7D0BC6}"/>
            </c:ext>
          </c:extLst>
        </c:ser>
        <c:dLbls>
          <c:showLegendKey val="0"/>
          <c:showVal val="0"/>
          <c:showCatName val="0"/>
          <c:showSerName val="0"/>
          <c:showPercent val="0"/>
          <c:showBubbleSize val="0"/>
        </c:dLbls>
        <c:gapWidth val="30"/>
        <c:overlap val="100"/>
        <c:axId val="50140001"/>
        <c:axId val="50140002"/>
      </c:barChart>
      <c:catAx>
        <c:axId val="501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40002"/>
        <c:crosses val="autoZero"/>
        <c:auto val="1"/>
        <c:lblAlgn val="ctr"/>
        <c:lblOffset val="100"/>
        <c:noMultiLvlLbl val="0"/>
      </c:catAx>
      <c:valAx>
        <c:axId val="501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29FC-4ED1-A1C2-AF9B34348795}"/>
              </c:ext>
            </c:extLst>
          </c:dPt>
          <c:dPt>
            <c:idx val="3"/>
            <c:marker>
              <c:spPr>
                <a:solidFill>
                  <a:srgbClr val="002060"/>
                </a:solidFill>
                <a:ln>
                  <a:noFill/>
                </a:ln>
              </c:spPr>
            </c:marker>
            <c:bubble3D val="0"/>
            <c:extLst>
              <c:ext xmlns:c16="http://schemas.microsoft.com/office/drawing/2014/chart" uri="{C3380CC4-5D6E-409C-BE32-E72D297353CC}">
                <c16:uniqueId val="{00000001-29FC-4ED1-A1C2-AF9B34348795}"/>
              </c:ext>
            </c:extLst>
          </c:dPt>
          <c:dPt>
            <c:idx val="5"/>
            <c:marker>
              <c:spPr>
                <a:solidFill>
                  <a:srgbClr val="002060"/>
                </a:solidFill>
                <a:ln>
                  <a:noFill/>
                </a:ln>
              </c:spPr>
            </c:marker>
            <c:bubble3D val="0"/>
            <c:extLst>
              <c:ext xmlns:c16="http://schemas.microsoft.com/office/drawing/2014/chart" uri="{C3380CC4-5D6E-409C-BE32-E72D297353CC}">
                <c16:uniqueId val="{00000002-29FC-4ED1-A1C2-AF9B34348795}"/>
              </c:ext>
            </c:extLst>
          </c:dPt>
          <c:cat>
            <c:multiLvlStrRef>
              <c:f>_RURALIDAD_INT_!$B$2:$C$7</c:f>
              <c:multiLvlStrCache>
                <c:ptCount val="6"/>
                <c:lvl>
                  <c:pt idx="0">
                    <c:v>2015</c:v>
                  </c:pt>
                  <c:pt idx="1">
                    <c:v>2018</c:v>
                  </c:pt>
                  <c:pt idx="2">
                    <c:v>2015</c:v>
                  </c:pt>
                  <c:pt idx="3">
                    <c:v>2018</c:v>
                  </c:pt>
                  <c:pt idx="4">
                    <c:v>2015</c:v>
                  </c:pt>
                  <c:pt idx="5">
                    <c:v>2018</c:v>
                  </c:pt>
                </c:lvl>
                <c:lvl>
                  <c:pt idx="0">
                    <c:v>Chihuahua</c:v>
                  </c:pt>
                  <c:pt idx="2">
                    <c:v>Urbana</c:v>
                  </c:pt>
                  <c:pt idx="4">
                    <c:v>Rural</c:v>
                  </c:pt>
                </c:lvl>
              </c:multiLvlStrCache>
            </c:multiLvlStrRef>
          </c:cat>
          <c:val>
            <c:numRef>
              <c:f>_RURALIDAD_INT_!$D$2:$D$7</c:f>
              <c:numCache>
                <c:formatCode>General</c:formatCode>
                <c:ptCount val="6"/>
                <c:pt idx="0">
                  <c:v>485.637</c:v>
                </c:pt>
                <c:pt idx="1">
                  <c:v>482.05500000000001</c:v>
                </c:pt>
                <c:pt idx="2">
                  <c:v>492.642</c:v>
                </c:pt>
                <c:pt idx="3">
                  <c:v>485.46300000000002</c:v>
                </c:pt>
                <c:pt idx="4">
                  <c:v>437.67700000000002</c:v>
                </c:pt>
                <c:pt idx="5">
                  <c:v>449.66699999999997</c:v>
                </c:pt>
              </c:numCache>
            </c:numRef>
          </c:val>
          <c:smooth val="0"/>
          <c:extLst>
            <c:ext xmlns:c16="http://schemas.microsoft.com/office/drawing/2014/chart" uri="{C3380CC4-5D6E-409C-BE32-E72D297353CC}">
              <c16:uniqueId val="{00000003-29FC-4ED1-A1C2-AF9B34348795}"/>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29FC-4ED1-A1C2-AF9B34348795}"/>
              </c:ext>
            </c:extLst>
          </c:dPt>
          <c:dPt>
            <c:idx val="3"/>
            <c:marker>
              <c:spPr>
                <a:solidFill>
                  <a:srgbClr val="002060"/>
                </a:solidFill>
                <a:ln>
                  <a:noFill/>
                </a:ln>
              </c:spPr>
            </c:marker>
            <c:bubble3D val="0"/>
            <c:extLst>
              <c:ext xmlns:c16="http://schemas.microsoft.com/office/drawing/2014/chart" uri="{C3380CC4-5D6E-409C-BE32-E72D297353CC}">
                <c16:uniqueId val="{00000005-29FC-4ED1-A1C2-AF9B34348795}"/>
              </c:ext>
            </c:extLst>
          </c:dPt>
          <c:dPt>
            <c:idx val="5"/>
            <c:marker>
              <c:spPr>
                <a:solidFill>
                  <a:srgbClr val="002060"/>
                </a:solidFill>
                <a:ln>
                  <a:noFill/>
                </a:ln>
              </c:spPr>
            </c:marker>
            <c:bubble3D val="0"/>
            <c:extLst>
              <c:ext xmlns:c16="http://schemas.microsoft.com/office/drawing/2014/chart" uri="{C3380CC4-5D6E-409C-BE32-E72D297353CC}">
                <c16:uniqueId val="{00000006-29FC-4ED1-A1C2-AF9B34348795}"/>
              </c:ext>
            </c:extLst>
          </c:dPt>
          <c:cat>
            <c:multiLvlStrRef>
              <c:f>_RURALIDAD_INT_!$B$2:$C$7</c:f>
              <c:multiLvlStrCache>
                <c:ptCount val="6"/>
                <c:lvl>
                  <c:pt idx="0">
                    <c:v>2015</c:v>
                  </c:pt>
                  <c:pt idx="1">
                    <c:v>2018</c:v>
                  </c:pt>
                  <c:pt idx="2">
                    <c:v>2015</c:v>
                  </c:pt>
                  <c:pt idx="3">
                    <c:v>2018</c:v>
                  </c:pt>
                  <c:pt idx="4">
                    <c:v>2015</c:v>
                  </c:pt>
                  <c:pt idx="5">
                    <c:v>2018</c:v>
                  </c:pt>
                </c:lvl>
                <c:lvl>
                  <c:pt idx="0">
                    <c:v>Chihuahua</c:v>
                  </c:pt>
                  <c:pt idx="2">
                    <c:v>Urbana</c:v>
                  </c:pt>
                  <c:pt idx="4">
                    <c:v>Rural</c:v>
                  </c:pt>
                </c:lvl>
              </c:multiLvlStrCache>
            </c:multiLvlStrRef>
          </c:cat>
          <c:val>
            <c:numRef>
              <c:f>_RURALIDAD_INT_!$E$2:$E$7</c:f>
              <c:numCache>
                <c:formatCode>General</c:formatCode>
                <c:ptCount val="6"/>
                <c:pt idx="0">
                  <c:v>500.363</c:v>
                </c:pt>
                <c:pt idx="1">
                  <c:v>503.94499999999999</c:v>
                </c:pt>
                <c:pt idx="2">
                  <c:v>509.358</c:v>
                </c:pt>
                <c:pt idx="3">
                  <c:v>510.53699999999998</c:v>
                </c:pt>
                <c:pt idx="4">
                  <c:v>468.32299999999998</c:v>
                </c:pt>
                <c:pt idx="5">
                  <c:v>476.33300000000003</c:v>
                </c:pt>
              </c:numCache>
            </c:numRef>
          </c:val>
          <c:smooth val="0"/>
          <c:extLst>
            <c:ext xmlns:c16="http://schemas.microsoft.com/office/drawing/2014/chart" uri="{C3380CC4-5D6E-409C-BE32-E72D297353CC}">
              <c16:uniqueId val="{00000007-29FC-4ED1-A1C2-AF9B34348795}"/>
            </c:ext>
          </c:extLst>
        </c:ser>
        <c:dLbls>
          <c:showLegendKey val="0"/>
          <c:showVal val="0"/>
          <c:showCatName val="0"/>
          <c:showSerName val="0"/>
          <c:showPercent val="0"/>
          <c:showBubbleSize val="0"/>
        </c:dLbls>
        <c:hiLowLines>
          <c:spPr>
            <a:ln w="12700">
              <a:solidFill>
                <a:srgbClr val="595959"/>
              </a:solidFill>
            </a:ln>
          </c:spPr>
        </c:hiLowLines>
        <c:marker val="1"/>
        <c:smooth val="0"/>
        <c:axId val="50150001"/>
        <c:axId val="501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29FC-4ED1-A1C2-AF9B34348795}"/>
              </c:ext>
            </c:extLst>
          </c:dPt>
          <c:dPt>
            <c:idx val="3"/>
            <c:marker>
              <c:spPr>
                <a:solidFill>
                  <a:srgbClr val="002060"/>
                </a:solidFill>
                <a:ln>
                  <a:noFill/>
                </a:ln>
              </c:spPr>
            </c:marker>
            <c:bubble3D val="0"/>
            <c:extLst>
              <c:ext xmlns:c16="http://schemas.microsoft.com/office/drawing/2014/chart" uri="{C3380CC4-5D6E-409C-BE32-E72D297353CC}">
                <c16:uniqueId val="{00000009-29FC-4ED1-A1C2-AF9B34348795}"/>
              </c:ext>
            </c:extLst>
          </c:dPt>
          <c:dPt>
            <c:idx val="5"/>
            <c:marker>
              <c:spPr>
                <a:solidFill>
                  <a:srgbClr val="002060"/>
                </a:solidFill>
                <a:ln>
                  <a:noFill/>
                </a:ln>
              </c:spPr>
            </c:marker>
            <c:bubble3D val="0"/>
            <c:extLst>
              <c:ext xmlns:c16="http://schemas.microsoft.com/office/drawing/2014/chart" uri="{C3380CC4-5D6E-409C-BE32-E72D297353CC}">
                <c16:uniqueId val="{0000000A-29FC-4ED1-A1C2-AF9B34348795}"/>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9FC-4ED1-A1C2-AF9B34348795}"/>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9FC-4ED1-A1C2-AF9B34348795}"/>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9FC-4ED1-A1C2-AF9B34348795}"/>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_RURALIDAD_INT_!$B$2:$C$7</c:f>
              <c:multiLvlStrCache>
                <c:ptCount val="6"/>
                <c:lvl>
                  <c:pt idx="0">
                    <c:v>2015</c:v>
                  </c:pt>
                  <c:pt idx="1">
                    <c:v>2018</c:v>
                  </c:pt>
                  <c:pt idx="2">
                    <c:v>2015</c:v>
                  </c:pt>
                  <c:pt idx="3">
                    <c:v>2018</c:v>
                  </c:pt>
                  <c:pt idx="4">
                    <c:v>2015</c:v>
                  </c:pt>
                  <c:pt idx="5">
                    <c:v>2018</c:v>
                  </c:pt>
                </c:lvl>
                <c:lvl>
                  <c:pt idx="0">
                    <c:v>Chihuahua</c:v>
                  </c:pt>
                  <c:pt idx="2">
                    <c:v>Urbana</c:v>
                  </c:pt>
                  <c:pt idx="4">
                    <c:v>Rural</c:v>
                  </c:pt>
                </c:lvl>
              </c:multiLvlStrCache>
            </c:multiLvlStrRef>
          </c:cat>
          <c:val>
            <c:numRef>
              <c:f>_RURALIDAD_INT_!$F$2:$F$7</c:f>
              <c:numCache>
                <c:formatCode>General</c:formatCode>
                <c:ptCount val="6"/>
                <c:pt idx="0">
                  <c:v>493</c:v>
                </c:pt>
                <c:pt idx="1">
                  <c:v>493</c:v>
                </c:pt>
                <c:pt idx="2">
                  <c:v>501</c:v>
                </c:pt>
                <c:pt idx="3">
                  <c:v>498</c:v>
                </c:pt>
                <c:pt idx="4">
                  <c:v>453</c:v>
                </c:pt>
                <c:pt idx="5">
                  <c:v>463</c:v>
                </c:pt>
              </c:numCache>
            </c:numRef>
          </c:val>
          <c:smooth val="0"/>
          <c:extLst>
            <c:ext xmlns:c16="http://schemas.microsoft.com/office/drawing/2014/chart" uri="{C3380CC4-5D6E-409C-BE32-E72D297353CC}">
              <c16:uniqueId val="{0000000B-29FC-4ED1-A1C2-AF9B34348795}"/>
            </c:ext>
          </c:extLst>
        </c:ser>
        <c:dLbls>
          <c:showLegendKey val="0"/>
          <c:showVal val="0"/>
          <c:showCatName val="0"/>
          <c:showSerName val="0"/>
          <c:showPercent val="0"/>
          <c:showBubbleSize val="0"/>
        </c:dLbls>
        <c:marker val="1"/>
        <c:smooth val="0"/>
        <c:axId val="50150001"/>
        <c:axId val="50150002"/>
      </c:lineChart>
      <c:catAx>
        <c:axId val="501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50002"/>
        <c:crosses val="autoZero"/>
        <c:auto val="1"/>
        <c:lblAlgn val="ctr"/>
        <c:lblOffset val="100"/>
        <c:noMultiLvlLbl val="0"/>
      </c:catAx>
      <c:valAx>
        <c:axId val="501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50001"/>
        <c:crosses val="autoZero"/>
        <c:crossBetween val="between"/>
        <c:majorUnit val="2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_RFABP25_INT_!$B$27:$B$30</c:f>
              <c:strCache>
                <c:ptCount val="4"/>
                <c:pt idx="0">
                  <c:v>Nivel 1</c:v>
                </c:pt>
                <c:pt idx="1">
                  <c:v>Nivel 2</c:v>
                </c:pt>
                <c:pt idx="2">
                  <c:v>Nivel 3</c:v>
                </c:pt>
                <c:pt idx="3">
                  <c:v>Nivel 4</c:v>
                </c:pt>
              </c:strCache>
            </c:strRef>
          </c:cat>
          <c:val>
            <c:numRef>
              <c:f>_RFABP25_INT_!$C$27:$C$30</c:f>
              <c:numCache>
                <c:formatCode>General</c:formatCode>
                <c:ptCount val="4"/>
                <c:pt idx="0">
                  <c:v>460.4</c:v>
                </c:pt>
                <c:pt idx="1">
                  <c:v>487.5</c:v>
                </c:pt>
                <c:pt idx="2">
                  <c:v>513.70000000000005</c:v>
                </c:pt>
                <c:pt idx="3">
                  <c:v>546.70000000000005</c:v>
                </c:pt>
              </c:numCache>
            </c:numRef>
          </c:val>
          <c:smooth val="0"/>
          <c:extLst>
            <c:ext xmlns:c16="http://schemas.microsoft.com/office/drawing/2014/chart" uri="{C3380CC4-5D6E-409C-BE32-E72D297353CC}">
              <c16:uniqueId val="{00000000-8560-4DD1-A596-DEE7D54093C7}"/>
            </c:ext>
          </c:extLst>
        </c:ser>
        <c:dLbls>
          <c:showLegendKey val="0"/>
          <c:showVal val="0"/>
          <c:showCatName val="0"/>
          <c:showSerName val="0"/>
          <c:showPercent val="0"/>
          <c:showBubbleSize val="0"/>
        </c:dLbls>
        <c:marker val="1"/>
        <c:smooth val="0"/>
        <c:axId val="-797897888"/>
        <c:axId val="-797895408"/>
      </c:lineChart>
      <c:catAx>
        <c:axId val="-797897888"/>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895408"/>
        <c:crosses val="autoZero"/>
        <c:auto val="1"/>
        <c:lblAlgn val="ctr"/>
        <c:lblOffset val="100"/>
        <c:noMultiLvlLbl val="0"/>
      </c:catAx>
      <c:valAx>
        <c:axId val="-797895408"/>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897888"/>
        <c:crosses val="autoZero"/>
        <c:crossBetween val="between"/>
        <c:majorUnit val="20"/>
      </c:valAx>
    </c:plotArea>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A63-43D3-B54F-13A53CABD5BF}"/>
              </c:ext>
            </c:extLst>
          </c:dPt>
          <c:dPt>
            <c:idx val="3"/>
            <c:marker>
              <c:spPr>
                <a:solidFill>
                  <a:srgbClr val="002060"/>
                </a:solidFill>
                <a:ln>
                  <a:noFill/>
                </a:ln>
              </c:spPr>
            </c:marker>
            <c:bubble3D val="0"/>
            <c:extLst>
              <c:ext xmlns:c16="http://schemas.microsoft.com/office/drawing/2014/chart" uri="{C3380CC4-5D6E-409C-BE32-E72D297353CC}">
                <c16:uniqueId val="{00000001-CA63-43D3-B54F-13A53CABD5BF}"/>
              </c:ext>
            </c:extLst>
          </c:dPt>
          <c:dPt>
            <c:idx val="5"/>
            <c:marker>
              <c:spPr>
                <a:solidFill>
                  <a:srgbClr val="002060"/>
                </a:solidFill>
                <a:ln>
                  <a:noFill/>
                </a:ln>
              </c:spPr>
            </c:marker>
            <c:bubble3D val="0"/>
            <c:extLst>
              <c:ext xmlns:c16="http://schemas.microsoft.com/office/drawing/2014/chart" uri="{C3380CC4-5D6E-409C-BE32-E72D297353CC}">
                <c16:uniqueId val="{00000002-CA63-43D3-B54F-13A53CABD5BF}"/>
              </c:ext>
            </c:extLst>
          </c:dPt>
          <c:cat>
            <c:multiLvlStrRef>
              <c:f>_RURALIDAD_INT_!$B$27:$C$32</c:f>
              <c:multiLvlStrCache>
                <c:ptCount val="6"/>
                <c:lvl>
                  <c:pt idx="0">
                    <c:v>2015</c:v>
                  </c:pt>
                  <c:pt idx="1">
                    <c:v>2018</c:v>
                  </c:pt>
                  <c:pt idx="2">
                    <c:v>2015</c:v>
                  </c:pt>
                  <c:pt idx="3">
                    <c:v>2018</c:v>
                  </c:pt>
                  <c:pt idx="4">
                    <c:v>2015</c:v>
                  </c:pt>
                  <c:pt idx="5">
                    <c:v>2018</c:v>
                  </c:pt>
                </c:lvl>
                <c:lvl>
                  <c:pt idx="0">
                    <c:v>Chihuahua</c:v>
                  </c:pt>
                  <c:pt idx="2">
                    <c:v>Urbana</c:v>
                  </c:pt>
                  <c:pt idx="4">
                    <c:v>Rural</c:v>
                  </c:pt>
                </c:lvl>
              </c:multiLvlStrCache>
            </c:multiLvlStrRef>
          </c:cat>
          <c:val>
            <c:numRef>
              <c:f>_RURALIDAD_INT_!$D$27:$D$32</c:f>
              <c:numCache>
                <c:formatCode>General</c:formatCode>
                <c:ptCount val="6"/>
                <c:pt idx="0">
                  <c:v>483.43799999999999</c:v>
                </c:pt>
                <c:pt idx="1">
                  <c:v>477.45800000000003</c:v>
                </c:pt>
                <c:pt idx="2">
                  <c:v>486.642</c:v>
                </c:pt>
                <c:pt idx="3">
                  <c:v>478.66699999999997</c:v>
                </c:pt>
                <c:pt idx="4">
                  <c:v>456.88099999999997</c:v>
                </c:pt>
                <c:pt idx="5">
                  <c:v>458.88600000000002</c:v>
                </c:pt>
              </c:numCache>
            </c:numRef>
          </c:val>
          <c:smooth val="0"/>
          <c:extLst>
            <c:ext xmlns:c16="http://schemas.microsoft.com/office/drawing/2014/chart" uri="{C3380CC4-5D6E-409C-BE32-E72D297353CC}">
              <c16:uniqueId val="{00000003-CA63-43D3-B54F-13A53CABD5BF}"/>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CA63-43D3-B54F-13A53CABD5BF}"/>
              </c:ext>
            </c:extLst>
          </c:dPt>
          <c:dPt>
            <c:idx val="3"/>
            <c:marker>
              <c:spPr>
                <a:solidFill>
                  <a:srgbClr val="002060"/>
                </a:solidFill>
                <a:ln>
                  <a:noFill/>
                </a:ln>
              </c:spPr>
            </c:marker>
            <c:bubble3D val="0"/>
            <c:extLst>
              <c:ext xmlns:c16="http://schemas.microsoft.com/office/drawing/2014/chart" uri="{C3380CC4-5D6E-409C-BE32-E72D297353CC}">
                <c16:uniqueId val="{00000005-CA63-43D3-B54F-13A53CABD5BF}"/>
              </c:ext>
            </c:extLst>
          </c:dPt>
          <c:dPt>
            <c:idx val="5"/>
            <c:marker>
              <c:spPr>
                <a:solidFill>
                  <a:srgbClr val="002060"/>
                </a:solidFill>
                <a:ln>
                  <a:noFill/>
                </a:ln>
              </c:spPr>
            </c:marker>
            <c:bubble3D val="0"/>
            <c:extLst>
              <c:ext xmlns:c16="http://schemas.microsoft.com/office/drawing/2014/chart" uri="{C3380CC4-5D6E-409C-BE32-E72D297353CC}">
                <c16:uniqueId val="{00000006-CA63-43D3-B54F-13A53CABD5BF}"/>
              </c:ext>
            </c:extLst>
          </c:dPt>
          <c:cat>
            <c:multiLvlStrRef>
              <c:f>_RURALIDAD_INT_!$B$27:$C$32</c:f>
              <c:multiLvlStrCache>
                <c:ptCount val="6"/>
                <c:lvl>
                  <c:pt idx="0">
                    <c:v>2015</c:v>
                  </c:pt>
                  <c:pt idx="1">
                    <c:v>2018</c:v>
                  </c:pt>
                  <c:pt idx="2">
                    <c:v>2015</c:v>
                  </c:pt>
                  <c:pt idx="3">
                    <c:v>2018</c:v>
                  </c:pt>
                  <c:pt idx="4">
                    <c:v>2015</c:v>
                  </c:pt>
                  <c:pt idx="5">
                    <c:v>2018</c:v>
                  </c:pt>
                </c:lvl>
                <c:lvl>
                  <c:pt idx="0">
                    <c:v>Chihuahua</c:v>
                  </c:pt>
                  <c:pt idx="2">
                    <c:v>Urbana</c:v>
                  </c:pt>
                  <c:pt idx="4">
                    <c:v>Rural</c:v>
                  </c:pt>
                </c:lvl>
              </c:multiLvlStrCache>
            </c:multiLvlStrRef>
          </c:cat>
          <c:val>
            <c:numRef>
              <c:f>_RURALIDAD_INT_!$E$27:$E$32</c:f>
              <c:numCache>
                <c:formatCode>General</c:formatCode>
                <c:ptCount val="6"/>
                <c:pt idx="0">
                  <c:v>498.56200000000001</c:v>
                </c:pt>
                <c:pt idx="1">
                  <c:v>500.54199999999997</c:v>
                </c:pt>
                <c:pt idx="2">
                  <c:v>503.358</c:v>
                </c:pt>
                <c:pt idx="3">
                  <c:v>505.33300000000003</c:v>
                </c:pt>
                <c:pt idx="4">
                  <c:v>489.11900000000003</c:v>
                </c:pt>
                <c:pt idx="5">
                  <c:v>493.11399999999998</c:v>
                </c:pt>
              </c:numCache>
            </c:numRef>
          </c:val>
          <c:smooth val="0"/>
          <c:extLst>
            <c:ext xmlns:c16="http://schemas.microsoft.com/office/drawing/2014/chart" uri="{C3380CC4-5D6E-409C-BE32-E72D297353CC}">
              <c16:uniqueId val="{00000007-CA63-43D3-B54F-13A53CABD5BF}"/>
            </c:ext>
          </c:extLst>
        </c:ser>
        <c:dLbls>
          <c:showLegendKey val="0"/>
          <c:showVal val="0"/>
          <c:showCatName val="0"/>
          <c:showSerName val="0"/>
          <c:showPercent val="0"/>
          <c:showBubbleSize val="0"/>
        </c:dLbls>
        <c:hiLowLines>
          <c:spPr>
            <a:ln w="12700">
              <a:solidFill>
                <a:srgbClr val="595959"/>
              </a:solidFill>
            </a:ln>
          </c:spPr>
        </c:hiLowLines>
        <c:marker val="1"/>
        <c:smooth val="0"/>
        <c:axId val="50160001"/>
        <c:axId val="501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CA63-43D3-B54F-13A53CABD5BF}"/>
              </c:ext>
            </c:extLst>
          </c:dPt>
          <c:dPt>
            <c:idx val="3"/>
            <c:marker>
              <c:spPr>
                <a:solidFill>
                  <a:srgbClr val="002060"/>
                </a:solidFill>
                <a:ln>
                  <a:noFill/>
                </a:ln>
              </c:spPr>
            </c:marker>
            <c:bubble3D val="0"/>
            <c:extLst>
              <c:ext xmlns:c16="http://schemas.microsoft.com/office/drawing/2014/chart" uri="{C3380CC4-5D6E-409C-BE32-E72D297353CC}">
                <c16:uniqueId val="{00000009-CA63-43D3-B54F-13A53CABD5BF}"/>
              </c:ext>
            </c:extLst>
          </c:dPt>
          <c:dPt>
            <c:idx val="5"/>
            <c:marker>
              <c:spPr>
                <a:solidFill>
                  <a:srgbClr val="002060"/>
                </a:solidFill>
                <a:ln>
                  <a:noFill/>
                </a:ln>
              </c:spPr>
            </c:marker>
            <c:bubble3D val="0"/>
            <c:extLst>
              <c:ext xmlns:c16="http://schemas.microsoft.com/office/drawing/2014/chart" uri="{C3380CC4-5D6E-409C-BE32-E72D297353CC}">
                <c16:uniqueId val="{0000000A-CA63-43D3-B54F-13A53CABD5BF}"/>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A63-43D3-B54F-13A53CABD5BF}"/>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A63-43D3-B54F-13A53CABD5BF}"/>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A63-43D3-B54F-13A53CABD5BF}"/>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_RURALIDAD_INT_!$B$27:$C$32</c:f>
              <c:multiLvlStrCache>
                <c:ptCount val="6"/>
                <c:lvl>
                  <c:pt idx="0">
                    <c:v>2015</c:v>
                  </c:pt>
                  <c:pt idx="1">
                    <c:v>2018</c:v>
                  </c:pt>
                  <c:pt idx="2">
                    <c:v>2015</c:v>
                  </c:pt>
                  <c:pt idx="3">
                    <c:v>2018</c:v>
                  </c:pt>
                  <c:pt idx="4">
                    <c:v>2015</c:v>
                  </c:pt>
                  <c:pt idx="5">
                    <c:v>2018</c:v>
                  </c:pt>
                </c:lvl>
                <c:lvl>
                  <c:pt idx="0">
                    <c:v>Chihuahua</c:v>
                  </c:pt>
                  <c:pt idx="2">
                    <c:v>Urbana</c:v>
                  </c:pt>
                  <c:pt idx="4">
                    <c:v>Rural</c:v>
                  </c:pt>
                </c:lvl>
              </c:multiLvlStrCache>
            </c:multiLvlStrRef>
          </c:cat>
          <c:val>
            <c:numRef>
              <c:f>_RURALIDAD_INT_!$F$27:$F$32</c:f>
              <c:numCache>
                <c:formatCode>General</c:formatCode>
                <c:ptCount val="6"/>
                <c:pt idx="0">
                  <c:v>491</c:v>
                </c:pt>
                <c:pt idx="1">
                  <c:v>489</c:v>
                </c:pt>
                <c:pt idx="2">
                  <c:v>495</c:v>
                </c:pt>
                <c:pt idx="3">
                  <c:v>492</c:v>
                </c:pt>
                <c:pt idx="4">
                  <c:v>473</c:v>
                </c:pt>
                <c:pt idx="5">
                  <c:v>476</c:v>
                </c:pt>
              </c:numCache>
            </c:numRef>
          </c:val>
          <c:smooth val="0"/>
          <c:extLst>
            <c:ext xmlns:c16="http://schemas.microsoft.com/office/drawing/2014/chart" uri="{C3380CC4-5D6E-409C-BE32-E72D297353CC}">
              <c16:uniqueId val="{0000000B-CA63-43D3-B54F-13A53CABD5BF}"/>
            </c:ext>
          </c:extLst>
        </c:ser>
        <c:dLbls>
          <c:showLegendKey val="0"/>
          <c:showVal val="0"/>
          <c:showCatName val="0"/>
          <c:showSerName val="0"/>
          <c:showPercent val="0"/>
          <c:showBubbleSize val="0"/>
        </c:dLbls>
        <c:marker val="1"/>
        <c:smooth val="0"/>
        <c:axId val="50160001"/>
        <c:axId val="50160002"/>
      </c:lineChart>
      <c:catAx>
        <c:axId val="501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60002"/>
        <c:crosses val="autoZero"/>
        <c:auto val="1"/>
        <c:lblAlgn val="ctr"/>
        <c:lblOffset val="100"/>
        <c:noMultiLvlLbl val="0"/>
      </c:catAx>
      <c:valAx>
        <c:axId val="501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60001"/>
        <c:crosses val="autoZero"/>
        <c:crossBetween val="between"/>
        <c:majorUnit val="20"/>
      </c:valAx>
    </c:plotArea>
    <c:plotVisOnly val="1"/>
    <c:dispBlanksAs val="gap"/>
    <c:showDLblsOverMax val="0"/>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_REGION_NOROESTE_!$E$1</c:f>
              <c:strCache>
                <c:ptCount val="1"/>
                <c:pt idx="0">
                  <c:v>NI</c:v>
                </c:pt>
              </c:strCache>
            </c:strRef>
          </c:tx>
          <c:spPr>
            <a:solidFill>
              <a:srgbClr val="C8A8C8"/>
            </a:solidFill>
          </c:spPr>
          <c:invertIfNegative val="0"/>
          <c:dLbls>
            <c:dLbl>
              <c:idx val="0"/>
              <c:tx>
                <c:rich>
                  <a:bodyPr/>
                  <a:lstStyle/>
                  <a:p>
                    <a:fld id="{96624701-D6FC-4674-B4B5-6880731B399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219-4ED8-AF5E-AFDDFB0F7508}"/>
                </c:ext>
              </c:extLst>
            </c:dLbl>
            <c:dLbl>
              <c:idx val="1"/>
              <c:tx>
                <c:rich>
                  <a:bodyPr/>
                  <a:lstStyle/>
                  <a:p>
                    <a:fld id="{6B297E90-BC33-4D15-8670-AE67DB3D6E2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219-4ED8-AF5E-AFDDFB0F7508}"/>
                </c:ext>
              </c:extLst>
            </c:dLbl>
            <c:dLbl>
              <c:idx val="2"/>
              <c:tx>
                <c:rich>
                  <a:bodyPr/>
                  <a:lstStyle/>
                  <a:p>
                    <a:fld id="{9836109F-F6FF-42C4-9813-9A2E9C64970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219-4ED8-AF5E-AFDDFB0F7508}"/>
                </c:ext>
              </c:extLst>
            </c:dLbl>
            <c:dLbl>
              <c:idx val="3"/>
              <c:tx>
                <c:rich>
                  <a:bodyPr/>
                  <a:lstStyle/>
                  <a:p>
                    <a:fld id="{2B0DE70C-22E0-468C-AD6F-E29FC85BE5F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219-4ED8-AF5E-AFDDFB0F7508}"/>
                </c:ext>
              </c:extLst>
            </c:dLbl>
            <c:dLbl>
              <c:idx val="4"/>
              <c:tx>
                <c:rich>
                  <a:bodyPr/>
                  <a:lstStyle/>
                  <a:p>
                    <a:fld id="{D4748A94-2068-4747-9C1C-9FEF8881553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219-4ED8-AF5E-AFDDFB0F7508}"/>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19-4ED8-AF5E-AFDDFB0F7508}"/>
                </c:ext>
              </c:extLst>
            </c:dLbl>
            <c:dLbl>
              <c:idx val="6"/>
              <c:tx>
                <c:rich>
                  <a:bodyPr/>
                  <a:lstStyle/>
                  <a:p>
                    <a:fld id="{E30B2D0B-043F-4251-8D3C-BEAF834A973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8219-4ED8-AF5E-AFDDFB0F7508}"/>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_REGION_NOROESTE_!$B$2:$B$8</c:f>
              <c:strCache>
                <c:ptCount val="7"/>
                <c:pt idx="0">
                  <c:v>Chihuahua</c:v>
                </c:pt>
                <c:pt idx="1">
                  <c:v>Sinaloa</c:v>
                </c:pt>
                <c:pt idx="2">
                  <c:v>Baja California Sur</c:v>
                </c:pt>
                <c:pt idx="3">
                  <c:v>Baja California</c:v>
                </c:pt>
                <c:pt idx="4">
                  <c:v>Sonora</c:v>
                </c:pt>
                <c:pt idx="6">
                  <c:v>Nacional</c:v>
                </c:pt>
              </c:strCache>
            </c:strRef>
          </c:cat>
          <c:val>
            <c:numRef>
              <c:f>_REGION_NOROESTE_!$E$2:$E$8</c:f>
              <c:numCache>
                <c:formatCode>General</c:formatCode>
                <c:ptCount val="7"/>
                <c:pt idx="0">
                  <c:v>-52.1</c:v>
                </c:pt>
                <c:pt idx="1">
                  <c:v>-50.9</c:v>
                </c:pt>
                <c:pt idx="2">
                  <c:v>-48.7</c:v>
                </c:pt>
                <c:pt idx="3">
                  <c:v>-44.1</c:v>
                </c:pt>
                <c:pt idx="4">
                  <c:v>-43.8</c:v>
                </c:pt>
                <c:pt idx="6">
                  <c:v>-49.1</c:v>
                </c:pt>
              </c:numCache>
            </c:numRef>
          </c:val>
          <c:extLst>
            <c:ext xmlns:c15="http://schemas.microsoft.com/office/drawing/2012/chart" uri="{02D57815-91ED-43cb-92C2-25804820EDAC}">
              <c15:datalabelsRange>
                <c15:f>_REGION_NOROESTE_!$I$2:$I$8</c15:f>
                <c15:dlblRangeCache>
                  <c:ptCount val="7"/>
                  <c:pt idx="0">
                    <c:v>52.1</c:v>
                  </c:pt>
                  <c:pt idx="1">
                    <c:v>50.9</c:v>
                  </c:pt>
                  <c:pt idx="2">
                    <c:v>48.7</c:v>
                  </c:pt>
                  <c:pt idx="3">
                    <c:v>44.1</c:v>
                  </c:pt>
                  <c:pt idx="4">
                    <c:v>43.8</c:v>
                  </c:pt>
                  <c:pt idx="6">
                    <c:v>49.1</c:v>
                  </c:pt>
                </c15:dlblRangeCache>
              </c15:datalabelsRange>
            </c:ext>
            <c:ext xmlns:c16="http://schemas.microsoft.com/office/drawing/2014/chart" uri="{C3380CC4-5D6E-409C-BE32-E72D297353CC}">
              <c16:uniqueId val="{00000007-8219-4ED8-AF5E-AFDDFB0F7508}"/>
            </c:ext>
          </c:extLst>
        </c:ser>
        <c:ser>
          <c:idx val="1"/>
          <c:order val="1"/>
          <c:tx>
            <c:strRef>
              <c:f>_REGION_NOROESTE_!$F$1</c:f>
              <c:strCache>
                <c:ptCount val="1"/>
                <c:pt idx="0">
                  <c:v>NII</c:v>
                </c:pt>
              </c:strCache>
            </c:strRef>
          </c:tx>
          <c:spPr>
            <a:solidFill>
              <a:srgbClr val="B07CAA"/>
            </a:solidFill>
          </c:spPr>
          <c:invertIfNegative val="0"/>
          <c:dLbls>
            <c:dLbl>
              <c:idx val="0"/>
              <c:tx>
                <c:rich>
                  <a:bodyPr/>
                  <a:lstStyle/>
                  <a:p>
                    <a:fld id="{2BB6DA83-7384-4633-89DA-9EB402E5E25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8219-4ED8-AF5E-AFDDFB0F7508}"/>
                </c:ext>
              </c:extLst>
            </c:dLbl>
            <c:dLbl>
              <c:idx val="1"/>
              <c:tx>
                <c:rich>
                  <a:bodyPr/>
                  <a:lstStyle/>
                  <a:p>
                    <a:fld id="{DFADB02A-D182-48AD-B8C7-4CFADBB9DAB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219-4ED8-AF5E-AFDDFB0F7508}"/>
                </c:ext>
              </c:extLst>
            </c:dLbl>
            <c:dLbl>
              <c:idx val="2"/>
              <c:tx>
                <c:rich>
                  <a:bodyPr/>
                  <a:lstStyle/>
                  <a:p>
                    <a:fld id="{9F292C7C-ABD3-4997-9121-AA50BAB6E5D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8219-4ED8-AF5E-AFDDFB0F7508}"/>
                </c:ext>
              </c:extLst>
            </c:dLbl>
            <c:dLbl>
              <c:idx val="3"/>
              <c:tx>
                <c:rich>
                  <a:bodyPr/>
                  <a:lstStyle/>
                  <a:p>
                    <a:fld id="{FFF4BDE1-96DA-4F14-A433-F27C27F8750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8219-4ED8-AF5E-AFDDFB0F7508}"/>
                </c:ext>
              </c:extLst>
            </c:dLbl>
            <c:dLbl>
              <c:idx val="4"/>
              <c:tx>
                <c:rich>
                  <a:bodyPr/>
                  <a:lstStyle/>
                  <a:p>
                    <a:fld id="{B912D667-2DF9-4746-84A0-6CA3AE6C99B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8219-4ED8-AF5E-AFDDFB0F7508}"/>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219-4ED8-AF5E-AFDDFB0F7508}"/>
                </c:ext>
              </c:extLst>
            </c:dLbl>
            <c:dLbl>
              <c:idx val="6"/>
              <c:tx>
                <c:rich>
                  <a:bodyPr/>
                  <a:lstStyle/>
                  <a:p>
                    <a:fld id="{D5E42466-391B-4347-82DF-2C54D52CB06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8219-4ED8-AF5E-AFDDFB0F7508}"/>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_REGION_NOROESTE_!$B$2:$B$8</c:f>
              <c:strCache>
                <c:ptCount val="7"/>
                <c:pt idx="0">
                  <c:v>Chihuahua</c:v>
                </c:pt>
                <c:pt idx="1">
                  <c:v>Sinaloa</c:v>
                </c:pt>
                <c:pt idx="2">
                  <c:v>Baja California Sur</c:v>
                </c:pt>
                <c:pt idx="3">
                  <c:v>Baja California</c:v>
                </c:pt>
                <c:pt idx="4">
                  <c:v>Sonora</c:v>
                </c:pt>
                <c:pt idx="6">
                  <c:v>Nacional</c:v>
                </c:pt>
              </c:strCache>
            </c:strRef>
          </c:cat>
          <c:val>
            <c:numRef>
              <c:f>_REGION_NOROESTE_!$F$2:$F$8</c:f>
              <c:numCache>
                <c:formatCode>General</c:formatCode>
                <c:ptCount val="7"/>
                <c:pt idx="0">
                  <c:v>32</c:v>
                </c:pt>
                <c:pt idx="1">
                  <c:v>32.1</c:v>
                </c:pt>
                <c:pt idx="2">
                  <c:v>32.6</c:v>
                </c:pt>
                <c:pt idx="3">
                  <c:v>37.5</c:v>
                </c:pt>
                <c:pt idx="4">
                  <c:v>35.200000000000003</c:v>
                </c:pt>
                <c:pt idx="6">
                  <c:v>32.9</c:v>
                </c:pt>
              </c:numCache>
            </c:numRef>
          </c:val>
          <c:extLst>
            <c:ext xmlns:c15="http://schemas.microsoft.com/office/drawing/2012/chart" uri="{02D57815-91ED-43cb-92C2-25804820EDAC}">
              <c15:datalabelsRange>
                <c15:f>_REGION_NOROESTE_!$J$2:$J$8</c15:f>
                <c15:dlblRangeCache>
                  <c:ptCount val="7"/>
                  <c:pt idx="0">
                    <c:v>32.0</c:v>
                  </c:pt>
                  <c:pt idx="1">
                    <c:v>32.1</c:v>
                  </c:pt>
                  <c:pt idx="2">
                    <c:v>32.6</c:v>
                  </c:pt>
                  <c:pt idx="3">
                    <c:v>37.5</c:v>
                  </c:pt>
                  <c:pt idx="4">
                    <c:v>35.2</c:v>
                  </c:pt>
                  <c:pt idx="6">
                    <c:v>32.9</c:v>
                  </c:pt>
                </c15:dlblRangeCache>
              </c15:datalabelsRange>
            </c:ext>
            <c:ext xmlns:c16="http://schemas.microsoft.com/office/drawing/2014/chart" uri="{C3380CC4-5D6E-409C-BE32-E72D297353CC}">
              <c16:uniqueId val="{0000000F-8219-4ED8-AF5E-AFDDFB0F7508}"/>
            </c:ext>
          </c:extLst>
        </c:ser>
        <c:ser>
          <c:idx val="2"/>
          <c:order val="2"/>
          <c:tx>
            <c:strRef>
              <c:f>_REGION_NOROESTE_!$G$1</c:f>
              <c:strCache>
                <c:ptCount val="1"/>
                <c:pt idx="0">
                  <c:v>NIII</c:v>
                </c:pt>
              </c:strCache>
            </c:strRef>
          </c:tx>
          <c:spPr>
            <a:solidFill>
              <a:srgbClr val="9A528E"/>
            </a:solidFill>
          </c:spPr>
          <c:invertIfNegative val="0"/>
          <c:dLbls>
            <c:dLbl>
              <c:idx val="0"/>
              <c:tx>
                <c:rich>
                  <a:bodyPr/>
                  <a:lstStyle/>
                  <a:p>
                    <a:fld id="{7AFF355B-2442-4FB0-B2D0-254517AD71A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8219-4ED8-AF5E-AFDDFB0F7508}"/>
                </c:ext>
              </c:extLst>
            </c:dLbl>
            <c:dLbl>
              <c:idx val="1"/>
              <c:tx>
                <c:rich>
                  <a:bodyPr/>
                  <a:lstStyle/>
                  <a:p>
                    <a:fld id="{BC86E337-362C-42BD-BD84-FA5A0CCA150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8219-4ED8-AF5E-AFDDFB0F7508}"/>
                </c:ext>
              </c:extLst>
            </c:dLbl>
            <c:dLbl>
              <c:idx val="2"/>
              <c:tx>
                <c:rich>
                  <a:bodyPr/>
                  <a:lstStyle/>
                  <a:p>
                    <a:fld id="{299F75CA-C742-4790-BC72-5C920F06B5B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8219-4ED8-AF5E-AFDDFB0F7508}"/>
                </c:ext>
              </c:extLst>
            </c:dLbl>
            <c:dLbl>
              <c:idx val="3"/>
              <c:tx>
                <c:rich>
                  <a:bodyPr/>
                  <a:lstStyle/>
                  <a:p>
                    <a:fld id="{045A2636-D7FB-4619-AEBE-670BFA083DA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8219-4ED8-AF5E-AFDDFB0F7508}"/>
                </c:ext>
              </c:extLst>
            </c:dLbl>
            <c:dLbl>
              <c:idx val="4"/>
              <c:tx>
                <c:rich>
                  <a:bodyPr/>
                  <a:lstStyle/>
                  <a:p>
                    <a:fld id="{4156A6F6-71F6-4FBF-83C4-BC4701FB97B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8219-4ED8-AF5E-AFDDFB0F7508}"/>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219-4ED8-AF5E-AFDDFB0F7508}"/>
                </c:ext>
              </c:extLst>
            </c:dLbl>
            <c:dLbl>
              <c:idx val="6"/>
              <c:tx>
                <c:rich>
                  <a:bodyPr/>
                  <a:lstStyle/>
                  <a:p>
                    <a:fld id="{BDFF32FC-9451-4ABE-85D4-83FFD95785E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8219-4ED8-AF5E-AFDDFB0F7508}"/>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_REGION_NOROESTE_!$B$2:$B$8</c:f>
              <c:strCache>
                <c:ptCount val="7"/>
                <c:pt idx="0">
                  <c:v>Chihuahua</c:v>
                </c:pt>
                <c:pt idx="1">
                  <c:v>Sinaloa</c:v>
                </c:pt>
                <c:pt idx="2">
                  <c:v>Baja California Sur</c:v>
                </c:pt>
                <c:pt idx="3">
                  <c:v>Baja California</c:v>
                </c:pt>
                <c:pt idx="4">
                  <c:v>Sonora</c:v>
                </c:pt>
                <c:pt idx="6">
                  <c:v>Nacional</c:v>
                </c:pt>
              </c:strCache>
            </c:strRef>
          </c:cat>
          <c:val>
            <c:numRef>
              <c:f>_REGION_NOROESTE_!$G$2:$G$8</c:f>
              <c:numCache>
                <c:formatCode>General</c:formatCode>
                <c:ptCount val="7"/>
                <c:pt idx="0">
                  <c:v>13.9</c:v>
                </c:pt>
                <c:pt idx="1">
                  <c:v>14.4</c:v>
                </c:pt>
                <c:pt idx="2">
                  <c:v>15.7</c:v>
                </c:pt>
                <c:pt idx="3">
                  <c:v>15.7</c:v>
                </c:pt>
                <c:pt idx="4">
                  <c:v>17.3</c:v>
                </c:pt>
                <c:pt idx="6">
                  <c:v>15.1</c:v>
                </c:pt>
              </c:numCache>
            </c:numRef>
          </c:val>
          <c:extLst>
            <c:ext xmlns:c15="http://schemas.microsoft.com/office/drawing/2012/chart" uri="{02D57815-91ED-43cb-92C2-25804820EDAC}">
              <c15:datalabelsRange>
                <c15:f>_REGION_NOROESTE_!$K$2:$K$8</c15:f>
                <c15:dlblRangeCache>
                  <c:ptCount val="7"/>
                  <c:pt idx="0">
                    <c:v>13.9</c:v>
                  </c:pt>
                  <c:pt idx="1">
                    <c:v>14.4</c:v>
                  </c:pt>
                  <c:pt idx="2">
                    <c:v>15.7</c:v>
                  </c:pt>
                  <c:pt idx="3">
                    <c:v>15.7</c:v>
                  </c:pt>
                  <c:pt idx="4">
                    <c:v>17.3</c:v>
                  </c:pt>
                  <c:pt idx="6">
                    <c:v>15.1</c:v>
                  </c:pt>
                </c15:dlblRangeCache>
              </c15:datalabelsRange>
            </c:ext>
            <c:ext xmlns:c16="http://schemas.microsoft.com/office/drawing/2014/chart" uri="{C3380CC4-5D6E-409C-BE32-E72D297353CC}">
              <c16:uniqueId val="{00000017-8219-4ED8-AF5E-AFDDFB0F7508}"/>
            </c:ext>
          </c:extLst>
        </c:ser>
        <c:ser>
          <c:idx val="3"/>
          <c:order val="3"/>
          <c:tx>
            <c:strRef>
              <c:f>_REGION_NOROESTE_!$H$1</c:f>
              <c:strCache>
                <c:ptCount val="1"/>
                <c:pt idx="0">
                  <c:v>NIV</c:v>
                </c:pt>
              </c:strCache>
            </c:strRef>
          </c:tx>
          <c:spPr>
            <a:solidFill>
              <a:srgbClr val="862A77"/>
            </a:solidFill>
          </c:spPr>
          <c:invertIfNegative val="0"/>
          <c:dLbls>
            <c:dLbl>
              <c:idx val="0"/>
              <c:layout>
                <c:manualLayout>
                  <c:x val="2.9645191409897183E-2"/>
                  <c:y val="0"/>
                </c:manualLayout>
              </c:layout>
              <c:tx>
                <c:rich>
                  <a:bodyPr/>
                  <a:lstStyle/>
                  <a:p>
                    <a:fld id="{07570AF6-D5E1-4BA3-AC55-31CB0CA4BB0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8219-4ED8-AF5E-AFDDFB0F7508}"/>
                </c:ext>
              </c:extLst>
            </c:dLbl>
            <c:dLbl>
              <c:idx val="1"/>
              <c:layout>
                <c:manualLayout>
                  <c:x val="4.1503267973856207E-2"/>
                  <c:y val="0"/>
                </c:manualLayout>
              </c:layout>
              <c:tx>
                <c:rich>
                  <a:bodyPr/>
                  <a:lstStyle/>
                  <a:p>
                    <a:fld id="{14DCEDE3-0DBA-4B1A-8AC1-9019FC4E7BD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8219-4ED8-AF5E-AFDDFB0F7508}"/>
                </c:ext>
              </c:extLst>
            </c:dLbl>
            <c:dLbl>
              <c:idx val="2"/>
              <c:layout>
                <c:manualLayout>
                  <c:x val="2.9645191409897291E-2"/>
                  <c:y val="0"/>
                </c:manualLayout>
              </c:layout>
              <c:tx>
                <c:rich>
                  <a:bodyPr/>
                  <a:lstStyle/>
                  <a:p>
                    <a:fld id="{925A210C-0745-4780-A338-4C9B127D248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8219-4ED8-AF5E-AFDDFB0F7508}"/>
                </c:ext>
              </c:extLst>
            </c:dLbl>
            <c:dLbl>
              <c:idx val="3"/>
              <c:layout>
                <c:manualLayout>
                  <c:x val="3.8538748832866482E-2"/>
                  <c:y val="0"/>
                </c:manualLayout>
              </c:layout>
              <c:tx>
                <c:rich>
                  <a:bodyPr/>
                  <a:lstStyle/>
                  <a:p>
                    <a:fld id="{E5A12F64-2B76-4A87-AA4C-500CF0ED04D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8219-4ED8-AF5E-AFDDFB0F7508}"/>
                </c:ext>
              </c:extLst>
            </c:dLbl>
            <c:dLbl>
              <c:idx val="4"/>
              <c:layout>
                <c:manualLayout>
                  <c:x val="3.2609710550887128E-2"/>
                  <c:y val="-5.9118079335229948E-17"/>
                </c:manualLayout>
              </c:layout>
              <c:tx>
                <c:rich>
                  <a:bodyPr/>
                  <a:lstStyle/>
                  <a:p>
                    <a:fld id="{D4DD7D97-4564-4345-8701-4731922442A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8219-4ED8-AF5E-AFDDFB0F7508}"/>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8219-4ED8-AF5E-AFDDFB0F7508}"/>
                </c:ext>
              </c:extLst>
            </c:dLbl>
            <c:dLbl>
              <c:idx val="6"/>
              <c:layout>
                <c:manualLayout>
                  <c:x val="2.6680672268907454E-2"/>
                  <c:y val="-2.9559039667614974E-17"/>
                </c:manualLayout>
              </c:layout>
              <c:tx>
                <c:rich>
                  <a:bodyPr/>
                  <a:lstStyle/>
                  <a:p>
                    <a:fld id="{8BC1A61B-AF9F-40C0-B26D-C2D2C17883F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8219-4ED8-AF5E-AFDDFB0F7508}"/>
                </c:ext>
              </c:extLst>
            </c:dLbl>
            <c:dLbl>
              <c:idx val="7"/>
              <c:layout>
                <c:manualLayout>
                  <c:x val="2.6680672268907454E-2"/>
                  <c:y val="0"/>
                </c:manualLayout>
              </c:layout>
              <c:tx>
                <c:rich>
                  <a:bodyPr/>
                  <a:lstStyle/>
                  <a:p>
                    <a:fld id="{EE77A2A6-552C-4F48-A378-3CFC086DD58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8219-4ED8-AF5E-AFDDFB0F7508}"/>
                </c:ext>
              </c:extLst>
            </c:dLbl>
            <c:spPr>
              <a:noFill/>
              <a:ln>
                <a:noFill/>
              </a:ln>
              <a:effectLst/>
            </c:spPr>
            <c:txPr>
              <a:bodyPr wrap="square" lIns="38100" tIns="19050" rIns="38100" bIns="19050" anchor="ctr">
                <a:spAutoFit/>
              </a:bodyPr>
              <a:lstStyle/>
              <a:p>
                <a:pPr>
                  <a:defRPr b="1">
                    <a:solidFill>
                      <a:srgbClr val="9A2A77"/>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_REGION_NOROESTE_!$B$2:$B$8</c:f>
              <c:strCache>
                <c:ptCount val="7"/>
                <c:pt idx="0">
                  <c:v>Chihuahua</c:v>
                </c:pt>
                <c:pt idx="1">
                  <c:v>Sinaloa</c:v>
                </c:pt>
                <c:pt idx="2">
                  <c:v>Baja California Sur</c:v>
                </c:pt>
                <c:pt idx="3">
                  <c:v>Baja California</c:v>
                </c:pt>
                <c:pt idx="4">
                  <c:v>Sonora</c:v>
                </c:pt>
                <c:pt idx="6">
                  <c:v>Nacional</c:v>
                </c:pt>
              </c:strCache>
            </c:strRef>
          </c:cat>
          <c:val>
            <c:numRef>
              <c:f>_REGION_NOROESTE_!$H$2:$H$8</c:f>
              <c:numCache>
                <c:formatCode>General</c:formatCode>
                <c:ptCount val="7"/>
                <c:pt idx="0">
                  <c:v>2</c:v>
                </c:pt>
                <c:pt idx="1">
                  <c:v>2.7</c:v>
                </c:pt>
                <c:pt idx="2">
                  <c:v>3</c:v>
                </c:pt>
                <c:pt idx="3">
                  <c:v>2.7</c:v>
                </c:pt>
                <c:pt idx="4">
                  <c:v>3.7</c:v>
                </c:pt>
                <c:pt idx="6">
                  <c:v>2.8</c:v>
                </c:pt>
              </c:numCache>
            </c:numRef>
          </c:val>
          <c:extLst>
            <c:ext xmlns:c15="http://schemas.microsoft.com/office/drawing/2012/chart" uri="{02D57815-91ED-43cb-92C2-25804820EDAC}">
              <c15:datalabelsRange>
                <c15:f>_REGION_NOROESTE_!$L$2:$L$8</c15:f>
                <c15:dlblRangeCache>
                  <c:ptCount val="7"/>
                  <c:pt idx="0">
                    <c:v>2.0˟</c:v>
                  </c:pt>
                  <c:pt idx="1">
                    <c:v>2.7</c:v>
                  </c:pt>
                  <c:pt idx="2">
                    <c:v>3.0</c:v>
                  </c:pt>
                  <c:pt idx="3">
                    <c:v>2.7</c:v>
                  </c:pt>
                  <c:pt idx="4">
                    <c:v>3.7</c:v>
                  </c:pt>
                  <c:pt idx="6">
                    <c:v>2.8</c:v>
                  </c:pt>
                </c15:dlblRangeCache>
              </c15:datalabelsRange>
            </c:ext>
            <c:ext xmlns:c16="http://schemas.microsoft.com/office/drawing/2014/chart" uri="{C3380CC4-5D6E-409C-BE32-E72D297353CC}">
              <c16:uniqueId val="{00000020-8219-4ED8-AF5E-AFDDFB0F7508}"/>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_REGION_NOROESTE_!$E$24</c:f>
              <c:strCache>
                <c:ptCount val="1"/>
                <c:pt idx="0">
                  <c:v>NI</c:v>
                </c:pt>
              </c:strCache>
            </c:strRef>
          </c:tx>
          <c:spPr>
            <a:solidFill>
              <a:srgbClr val="C8A8C8"/>
            </a:solidFill>
          </c:spPr>
          <c:invertIfNegative val="0"/>
          <c:dLbls>
            <c:dLbl>
              <c:idx val="0"/>
              <c:tx>
                <c:rich>
                  <a:bodyPr/>
                  <a:lstStyle/>
                  <a:p>
                    <a:fld id="{54EA205E-BF9E-4520-A764-51DE8B090CB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0EC-4F6D-9B1F-E8E0C9C13E5F}"/>
                </c:ext>
              </c:extLst>
            </c:dLbl>
            <c:dLbl>
              <c:idx val="1"/>
              <c:tx>
                <c:rich>
                  <a:bodyPr/>
                  <a:lstStyle/>
                  <a:p>
                    <a:fld id="{AEFB471B-9D6C-4D07-8A8D-6019E8C4405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0EC-4F6D-9B1F-E8E0C9C13E5F}"/>
                </c:ext>
              </c:extLst>
            </c:dLbl>
            <c:dLbl>
              <c:idx val="2"/>
              <c:tx>
                <c:rich>
                  <a:bodyPr/>
                  <a:lstStyle/>
                  <a:p>
                    <a:fld id="{F4A66446-D58B-475A-9BCB-9E93454AB2E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0EC-4F6D-9B1F-E8E0C9C13E5F}"/>
                </c:ext>
              </c:extLst>
            </c:dLbl>
            <c:dLbl>
              <c:idx val="3"/>
              <c:tx>
                <c:rich>
                  <a:bodyPr/>
                  <a:lstStyle/>
                  <a:p>
                    <a:fld id="{0701D0DC-7D40-42C2-BB63-FB988C4F875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0EC-4F6D-9B1F-E8E0C9C13E5F}"/>
                </c:ext>
              </c:extLst>
            </c:dLbl>
            <c:dLbl>
              <c:idx val="4"/>
              <c:tx>
                <c:rich>
                  <a:bodyPr/>
                  <a:lstStyle/>
                  <a:p>
                    <a:fld id="{68F18602-81B3-41AF-80E0-76B279992B9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0EC-4F6D-9B1F-E8E0C9C13E5F}"/>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0EC-4F6D-9B1F-E8E0C9C13E5F}"/>
                </c:ext>
              </c:extLst>
            </c:dLbl>
            <c:dLbl>
              <c:idx val="6"/>
              <c:tx>
                <c:rich>
                  <a:bodyPr/>
                  <a:lstStyle/>
                  <a:p>
                    <a:fld id="{50D44128-63BC-4E1D-87AD-10A463379BE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0EC-4F6D-9B1F-E8E0C9C13E5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_REGION_NOROESTE_!$B$25:$B$31</c:f>
              <c:strCache>
                <c:ptCount val="7"/>
                <c:pt idx="0">
                  <c:v>Baja California Sur</c:v>
                </c:pt>
                <c:pt idx="1">
                  <c:v>Chihuahua</c:v>
                </c:pt>
                <c:pt idx="2">
                  <c:v>Baja California</c:v>
                </c:pt>
                <c:pt idx="3">
                  <c:v>Sinaloa</c:v>
                </c:pt>
                <c:pt idx="4">
                  <c:v>Sonora</c:v>
                </c:pt>
                <c:pt idx="6">
                  <c:v>Nacional</c:v>
                </c:pt>
              </c:strCache>
            </c:strRef>
          </c:cat>
          <c:val>
            <c:numRef>
              <c:f>_REGION_NOROESTE_!$E$25:$E$31</c:f>
              <c:numCache>
                <c:formatCode>General</c:formatCode>
                <c:ptCount val="7"/>
                <c:pt idx="0">
                  <c:v>-64.7</c:v>
                </c:pt>
                <c:pt idx="1">
                  <c:v>-63.7</c:v>
                </c:pt>
                <c:pt idx="2">
                  <c:v>-62.3</c:v>
                </c:pt>
                <c:pt idx="3">
                  <c:v>-58.2</c:v>
                </c:pt>
                <c:pt idx="4">
                  <c:v>-55.2</c:v>
                </c:pt>
                <c:pt idx="6">
                  <c:v>-59.1</c:v>
                </c:pt>
              </c:numCache>
            </c:numRef>
          </c:val>
          <c:extLst>
            <c:ext xmlns:c15="http://schemas.microsoft.com/office/drawing/2012/chart" uri="{02D57815-91ED-43cb-92C2-25804820EDAC}">
              <c15:datalabelsRange>
                <c15:f>_REGION_NOROESTE_!$I$25:$I$31</c15:f>
                <c15:dlblRangeCache>
                  <c:ptCount val="7"/>
                  <c:pt idx="0">
                    <c:v>64.7</c:v>
                  </c:pt>
                  <c:pt idx="1">
                    <c:v>63.7</c:v>
                  </c:pt>
                  <c:pt idx="2">
                    <c:v>62.3</c:v>
                  </c:pt>
                  <c:pt idx="3">
                    <c:v>58.2</c:v>
                  </c:pt>
                  <c:pt idx="4">
                    <c:v>55.2</c:v>
                  </c:pt>
                  <c:pt idx="6">
                    <c:v>59.1</c:v>
                  </c:pt>
                </c15:dlblRangeCache>
              </c15:datalabelsRange>
            </c:ext>
            <c:ext xmlns:c16="http://schemas.microsoft.com/office/drawing/2014/chart" uri="{C3380CC4-5D6E-409C-BE32-E72D297353CC}">
              <c16:uniqueId val="{00000007-10EC-4F6D-9B1F-E8E0C9C13E5F}"/>
            </c:ext>
          </c:extLst>
        </c:ser>
        <c:ser>
          <c:idx val="1"/>
          <c:order val="1"/>
          <c:tx>
            <c:strRef>
              <c:f>_REGION_NOROESTE_!$F$24</c:f>
              <c:strCache>
                <c:ptCount val="1"/>
                <c:pt idx="0">
                  <c:v>NII</c:v>
                </c:pt>
              </c:strCache>
            </c:strRef>
          </c:tx>
          <c:spPr>
            <a:solidFill>
              <a:srgbClr val="B07CAA"/>
            </a:solidFill>
          </c:spPr>
          <c:invertIfNegative val="0"/>
          <c:dLbls>
            <c:dLbl>
              <c:idx val="0"/>
              <c:tx>
                <c:rich>
                  <a:bodyPr/>
                  <a:lstStyle/>
                  <a:p>
                    <a:fld id="{F45DAB20-4440-4573-AFF3-712F0027C14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10EC-4F6D-9B1F-E8E0C9C13E5F}"/>
                </c:ext>
              </c:extLst>
            </c:dLbl>
            <c:dLbl>
              <c:idx val="1"/>
              <c:tx>
                <c:rich>
                  <a:bodyPr/>
                  <a:lstStyle/>
                  <a:p>
                    <a:fld id="{4BA30BD0-1D50-458E-958A-31BA6C44A01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10EC-4F6D-9B1F-E8E0C9C13E5F}"/>
                </c:ext>
              </c:extLst>
            </c:dLbl>
            <c:dLbl>
              <c:idx val="2"/>
              <c:tx>
                <c:rich>
                  <a:bodyPr/>
                  <a:lstStyle/>
                  <a:p>
                    <a:fld id="{2AEBE11D-06B5-4F35-BA8F-56C1E33A483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10EC-4F6D-9B1F-E8E0C9C13E5F}"/>
                </c:ext>
              </c:extLst>
            </c:dLbl>
            <c:dLbl>
              <c:idx val="3"/>
              <c:tx>
                <c:rich>
                  <a:bodyPr/>
                  <a:lstStyle/>
                  <a:p>
                    <a:fld id="{B6ED4686-F181-410E-BBC6-0D5AD5A1EE3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10EC-4F6D-9B1F-E8E0C9C13E5F}"/>
                </c:ext>
              </c:extLst>
            </c:dLbl>
            <c:dLbl>
              <c:idx val="4"/>
              <c:tx>
                <c:rich>
                  <a:bodyPr/>
                  <a:lstStyle/>
                  <a:p>
                    <a:fld id="{F67BC3B6-B177-4F5E-BE95-9DF7DA4F180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10EC-4F6D-9B1F-E8E0C9C13E5F}"/>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0EC-4F6D-9B1F-E8E0C9C13E5F}"/>
                </c:ext>
              </c:extLst>
            </c:dLbl>
            <c:dLbl>
              <c:idx val="6"/>
              <c:tx>
                <c:rich>
                  <a:bodyPr/>
                  <a:lstStyle/>
                  <a:p>
                    <a:fld id="{4F616E08-BF28-4D36-8D43-E89257EC799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10EC-4F6D-9B1F-E8E0C9C13E5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_REGION_NOROESTE_!$B$25:$B$31</c:f>
              <c:strCache>
                <c:ptCount val="7"/>
                <c:pt idx="0">
                  <c:v>Baja California Sur</c:v>
                </c:pt>
                <c:pt idx="1">
                  <c:v>Chihuahua</c:v>
                </c:pt>
                <c:pt idx="2">
                  <c:v>Baja California</c:v>
                </c:pt>
                <c:pt idx="3">
                  <c:v>Sinaloa</c:v>
                </c:pt>
                <c:pt idx="4">
                  <c:v>Sonora</c:v>
                </c:pt>
                <c:pt idx="6">
                  <c:v>Nacional</c:v>
                </c:pt>
              </c:strCache>
            </c:strRef>
          </c:cat>
          <c:val>
            <c:numRef>
              <c:f>_REGION_NOROESTE_!$F$25:$F$31</c:f>
              <c:numCache>
                <c:formatCode>General</c:formatCode>
                <c:ptCount val="7"/>
                <c:pt idx="0">
                  <c:v>16.399999999999999</c:v>
                </c:pt>
                <c:pt idx="1">
                  <c:v>16.899999999999999</c:v>
                </c:pt>
                <c:pt idx="2">
                  <c:v>18</c:v>
                </c:pt>
                <c:pt idx="3">
                  <c:v>18.2</c:v>
                </c:pt>
                <c:pt idx="4">
                  <c:v>19.2</c:v>
                </c:pt>
                <c:pt idx="6">
                  <c:v>17.899999999999999</c:v>
                </c:pt>
              </c:numCache>
            </c:numRef>
          </c:val>
          <c:extLst>
            <c:ext xmlns:c15="http://schemas.microsoft.com/office/drawing/2012/chart" uri="{02D57815-91ED-43cb-92C2-25804820EDAC}">
              <c15:datalabelsRange>
                <c15:f>_REGION_NOROESTE_!$J$25:$J$31</c15:f>
                <c15:dlblRangeCache>
                  <c:ptCount val="7"/>
                  <c:pt idx="0">
                    <c:v>16.4</c:v>
                  </c:pt>
                  <c:pt idx="1">
                    <c:v>16.9</c:v>
                  </c:pt>
                  <c:pt idx="2">
                    <c:v>18.0</c:v>
                  </c:pt>
                  <c:pt idx="3">
                    <c:v>18.2</c:v>
                  </c:pt>
                  <c:pt idx="4">
                    <c:v>19.2</c:v>
                  </c:pt>
                  <c:pt idx="6">
                    <c:v>17.9</c:v>
                  </c:pt>
                </c15:dlblRangeCache>
              </c15:datalabelsRange>
            </c:ext>
            <c:ext xmlns:c16="http://schemas.microsoft.com/office/drawing/2014/chart" uri="{C3380CC4-5D6E-409C-BE32-E72D297353CC}">
              <c16:uniqueId val="{0000000F-10EC-4F6D-9B1F-E8E0C9C13E5F}"/>
            </c:ext>
          </c:extLst>
        </c:ser>
        <c:ser>
          <c:idx val="2"/>
          <c:order val="2"/>
          <c:tx>
            <c:strRef>
              <c:f>_REGION_NOROESTE_!$G$24</c:f>
              <c:strCache>
                <c:ptCount val="1"/>
                <c:pt idx="0">
                  <c:v>NIII</c:v>
                </c:pt>
              </c:strCache>
            </c:strRef>
          </c:tx>
          <c:spPr>
            <a:solidFill>
              <a:srgbClr val="9A528E"/>
            </a:solidFill>
          </c:spPr>
          <c:invertIfNegative val="0"/>
          <c:dLbls>
            <c:dLbl>
              <c:idx val="0"/>
              <c:tx>
                <c:rich>
                  <a:bodyPr/>
                  <a:lstStyle/>
                  <a:p>
                    <a:fld id="{4230736F-10A2-43D3-8DC9-ED38F57E5BC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10EC-4F6D-9B1F-E8E0C9C13E5F}"/>
                </c:ext>
              </c:extLst>
            </c:dLbl>
            <c:dLbl>
              <c:idx val="1"/>
              <c:tx>
                <c:rich>
                  <a:bodyPr/>
                  <a:lstStyle/>
                  <a:p>
                    <a:fld id="{5F77F589-F7B5-405E-90CA-42BEED0D36D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10EC-4F6D-9B1F-E8E0C9C13E5F}"/>
                </c:ext>
              </c:extLst>
            </c:dLbl>
            <c:dLbl>
              <c:idx val="2"/>
              <c:tx>
                <c:rich>
                  <a:bodyPr/>
                  <a:lstStyle/>
                  <a:p>
                    <a:fld id="{E87025D5-E607-4CB2-A075-7F8D3C1A103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10EC-4F6D-9B1F-E8E0C9C13E5F}"/>
                </c:ext>
              </c:extLst>
            </c:dLbl>
            <c:dLbl>
              <c:idx val="3"/>
              <c:tx>
                <c:rich>
                  <a:bodyPr/>
                  <a:lstStyle/>
                  <a:p>
                    <a:fld id="{589B260E-3088-405C-BAAC-1A83E8CA000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10EC-4F6D-9B1F-E8E0C9C13E5F}"/>
                </c:ext>
              </c:extLst>
            </c:dLbl>
            <c:dLbl>
              <c:idx val="4"/>
              <c:tx>
                <c:rich>
                  <a:bodyPr/>
                  <a:lstStyle/>
                  <a:p>
                    <a:fld id="{0D3C2AB8-BEA4-4A9A-AE8F-2BC330B7A77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10EC-4F6D-9B1F-E8E0C9C13E5F}"/>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0EC-4F6D-9B1F-E8E0C9C13E5F}"/>
                </c:ext>
              </c:extLst>
            </c:dLbl>
            <c:dLbl>
              <c:idx val="6"/>
              <c:tx>
                <c:rich>
                  <a:bodyPr/>
                  <a:lstStyle/>
                  <a:p>
                    <a:fld id="{EE94974B-9A4B-426E-B297-FD6AAC7E528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10EC-4F6D-9B1F-E8E0C9C13E5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_REGION_NOROESTE_!$B$25:$B$31</c:f>
              <c:strCache>
                <c:ptCount val="7"/>
                <c:pt idx="0">
                  <c:v>Baja California Sur</c:v>
                </c:pt>
                <c:pt idx="1">
                  <c:v>Chihuahua</c:v>
                </c:pt>
                <c:pt idx="2">
                  <c:v>Baja California</c:v>
                </c:pt>
                <c:pt idx="3">
                  <c:v>Sinaloa</c:v>
                </c:pt>
                <c:pt idx="4">
                  <c:v>Sonora</c:v>
                </c:pt>
                <c:pt idx="6">
                  <c:v>Nacional</c:v>
                </c:pt>
              </c:strCache>
            </c:strRef>
          </c:cat>
          <c:val>
            <c:numRef>
              <c:f>_REGION_NOROESTE_!$G$25:$G$31</c:f>
              <c:numCache>
                <c:formatCode>General</c:formatCode>
                <c:ptCount val="7"/>
                <c:pt idx="0">
                  <c:v>12.2</c:v>
                </c:pt>
                <c:pt idx="1">
                  <c:v>13</c:v>
                </c:pt>
                <c:pt idx="2">
                  <c:v>13.3</c:v>
                </c:pt>
                <c:pt idx="3">
                  <c:v>15.3</c:v>
                </c:pt>
                <c:pt idx="4">
                  <c:v>16</c:v>
                </c:pt>
                <c:pt idx="6">
                  <c:v>14.8</c:v>
                </c:pt>
              </c:numCache>
            </c:numRef>
          </c:val>
          <c:extLst>
            <c:ext xmlns:c15="http://schemas.microsoft.com/office/drawing/2012/chart" uri="{02D57815-91ED-43cb-92C2-25804820EDAC}">
              <c15:datalabelsRange>
                <c15:f>_REGION_NOROESTE_!$K$25:$K$31</c15:f>
                <c15:dlblRangeCache>
                  <c:ptCount val="7"/>
                  <c:pt idx="0">
                    <c:v>12.2</c:v>
                  </c:pt>
                  <c:pt idx="1">
                    <c:v>13.0</c:v>
                  </c:pt>
                  <c:pt idx="2">
                    <c:v>13.3</c:v>
                  </c:pt>
                  <c:pt idx="3">
                    <c:v>15.3</c:v>
                  </c:pt>
                  <c:pt idx="4">
                    <c:v>16.0</c:v>
                  </c:pt>
                  <c:pt idx="6">
                    <c:v>14.8</c:v>
                  </c:pt>
                </c15:dlblRangeCache>
              </c15:datalabelsRange>
            </c:ext>
            <c:ext xmlns:c16="http://schemas.microsoft.com/office/drawing/2014/chart" uri="{C3380CC4-5D6E-409C-BE32-E72D297353CC}">
              <c16:uniqueId val="{00000017-10EC-4F6D-9B1F-E8E0C9C13E5F}"/>
            </c:ext>
          </c:extLst>
        </c:ser>
        <c:ser>
          <c:idx val="3"/>
          <c:order val="3"/>
          <c:tx>
            <c:strRef>
              <c:f>_REGION_NOROESTE_!$H$24</c:f>
              <c:strCache>
                <c:ptCount val="1"/>
                <c:pt idx="0">
                  <c:v>NIV</c:v>
                </c:pt>
              </c:strCache>
            </c:strRef>
          </c:tx>
          <c:spPr>
            <a:solidFill>
              <a:srgbClr val="862A77"/>
            </a:solidFill>
          </c:spPr>
          <c:invertIfNegative val="0"/>
          <c:dLbls>
            <c:dLbl>
              <c:idx val="0"/>
              <c:layout>
                <c:manualLayout>
                  <c:x val="4.4467787114845829E-2"/>
                  <c:y val="0"/>
                </c:manualLayout>
              </c:layout>
              <c:tx>
                <c:rich>
                  <a:bodyPr wrap="square" lIns="38100" tIns="19050" rIns="38100" bIns="19050" anchor="ctr">
                    <a:spAutoFit/>
                  </a:bodyPr>
                  <a:lstStyle/>
                  <a:p>
                    <a:pPr>
                      <a:defRPr b="1">
                        <a:solidFill>
                          <a:srgbClr val="9A2A77"/>
                        </a:solidFill>
                      </a:defRPr>
                    </a:pPr>
                    <a:fld id="{59B3ED26-B7E2-4197-8C2B-0A68BFFF1EF0}"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10EC-4F6D-9B1F-E8E0C9C13E5F}"/>
                </c:ext>
              </c:extLst>
            </c:dLbl>
            <c:dLbl>
              <c:idx val="1"/>
              <c:layout>
                <c:manualLayout>
                  <c:x val="3.5574229691876749E-2"/>
                  <c:y val="0"/>
                </c:manualLayout>
              </c:layout>
              <c:tx>
                <c:rich>
                  <a:bodyPr wrap="square" lIns="38100" tIns="19050" rIns="38100" bIns="19050" anchor="ctr">
                    <a:spAutoFit/>
                  </a:bodyPr>
                  <a:lstStyle/>
                  <a:p>
                    <a:pPr>
                      <a:defRPr b="1">
                        <a:solidFill>
                          <a:srgbClr val="9A2A77"/>
                        </a:solidFill>
                      </a:defRPr>
                    </a:pPr>
                    <a:fld id="{BFC7A4DA-BAD9-4D05-95B4-059822CAD489}"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10EC-4F6D-9B1F-E8E0C9C13E5F}"/>
                </c:ext>
              </c:extLst>
            </c:dLbl>
            <c:dLbl>
              <c:idx val="2"/>
              <c:layout>
                <c:manualLayout>
                  <c:x val="3.8538748832866482E-2"/>
                  <c:y val="0"/>
                </c:manualLayout>
              </c:layout>
              <c:tx>
                <c:rich>
                  <a:bodyPr wrap="square" lIns="38100" tIns="19050" rIns="38100" bIns="19050" anchor="ctr">
                    <a:spAutoFit/>
                  </a:bodyPr>
                  <a:lstStyle/>
                  <a:p>
                    <a:pPr>
                      <a:defRPr b="1">
                        <a:solidFill>
                          <a:srgbClr val="9A2A77"/>
                        </a:solidFill>
                      </a:defRPr>
                    </a:pPr>
                    <a:fld id="{F7C0C04B-E42C-4F38-9802-60009CC2CB0E}"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10EC-4F6D-9B1F-E8E0C9C13E5F}"/>
                </c:ext>
              </c:extLst>
            </c:dLbl>
            <c:dLbl>
              <c:idx val="3"/>
              <c:tx>
                <c:rich>
                  <a:bodyPr/>
                  <a:lstStyle/>
                  <a:p>
                    <a:fld id="{701C800D-1932-4558-96AA-691906831B2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10EC-4F6D-9B1F-E8E0C9C13E5F}"/>
                </c:ext>
              </c:extLst>
            </c:dLbl>
            <c:dLbl>
              <c:idx val="4"/>
              <c:tx>
                <c:rich>
                  <a:bodyPr/>
                  <a:lstStyle/>
                  <a:p>
                    <a:fld id="{311C6483-E9E8-4E9E-A4E4-96D397C9EBF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10EC-4F6D-9B1F-E8E0C9C13E5F}"/>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10EC-4F6D-9B1F-E8E0C9C13E5F}"/>
                </c:ext>
              </c:extLst>
            </c:dLbl>
            <c:dLbl>
              <c:idx val="6"/>
              <c:tx>
                <c:rich>
                  <a:bodyPr/>
                  <a:lstStyle/>
                  <a:p>
                    <a:fld id="{80363A96-B690-4FE5-8E94-77BF995EA31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10EC-4F6D-9B1F-E8E0C9C13E5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_REGION_NOROESTE_!$B$25:$B$31</c:f>
              <c:strCache>
                <c:ptCount val="7"/>
                <c:pt idx="0">
                  <c:v>Baja California Sur</c:v>
                </c:pt>
                <c:pt idx="1">
                  <c:v>Chihuahua</c:v>
                </c:pt>
                <c:pt idx="2">
                  <c:v>Baja California</c:v>
                </c:pt>
                <c:pt idx="3">
                  <c:v>Sinaloa</c:v>
                </c:pt>
                <c:pt idx="4">
                  <c:v>Sonora</c:v>
                </c:pt>
                <c:pt idx="6">
                  <c:v>Nacional</c:v>
                </c:pt>
              </c:strCache>
            </c:strRef>
          </c:cat>
          <c:val>
            <c:numRef>
              <c:f>_REGION_NOROESTE_!$H$25:$H$31</c:f>
              <c:numCache>
                <c:formatCode>General</c:formatCode>
                <c:ptCount val="7"/>
                <c:pt idx="0">
                  <c:v>6.6</c:v>
                </c:pt>
                <c:pt idx="1">
                  <c:v>6.3</c:v>
                </c:pt>
                <c:pt idx="2">
                  <c:v>6.3</c:v>
                </c:pt>
                <c:pt idx="3">
                  <c:v>8.4</c:v>
                </c:pt>
                <c:pt idx="4">
                  <c:v>9.6</c:v>
                </c:pt>
                <c:pt idx="6">
                  <c:v>8.1999999999999993</c:v>
                </c:pt>
              </c:numCache>
            </c:numRef>
          </c:val>
          <c:extLst>
            <c:ext xmlns:c15="http://schemas.microsoft.com/office/drawing/2012/chart" uri="{02D57815-91ED-43cb-92C2-25804820EDAC}">
              <c15:datalabelsRange>
                <c15:f>_REGION_NOROESTE_!$L$25:$L$31</c15:f>
                <c15:dlblRangeCache>
                  <c:ptCount val="7"/>
                  <c:pt idx="0">
                    <c:v>6.6</c:v>
                  </c:pt>
                  <c:pt idx="1">
                    <c:v>6.3</c:v>
                  </c:pt>
                  <c:pt idx="2">
                    <c:v>6.3</c:v>
                  </c:pt>
                  <c:pt idx="3">
                    <c:v>8.4</c:v>
                  </c:pt>
                  <c:pt idx="4">
                    <c:v>9.6</c:v>
                  </c:pt>
                  <c:pt idx="6">
                    <c:v>8.2</c:v>
                  </c:pt>
                </c15:dlblRangeCache>
              </c15:datalabelsRange>
            </c:ext>
            <c:ext xmlns:c16="http://schemas.microsoft.com/office/drawing/2014/chart" uri="{C3380CC4-5D6E-409C-BE32-E72D297353CC}">
              <c16:uniqueId val="{0000001F-10EC-4F6D-9B1F-E8E0C9C13E5F}"/>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_CDAP25_INT_!$B$2:$C$5</c:f>
              <c:multiLvlStrCache>
                <c:ptCount val="4"/>
                <c:lvl>
                  <c:pt idx="0">
                    <c:v> </c:v>
                  </c:pt>
                  <c:pt idx="1">
                    <c:v> </c:v>
                  </c:pt>
                  <c:pt idx="2">
                    <c:v> </c:v>
                  </c:pt>
                  <c:pt idx="3">
                    <c:v> </c:v>
                  </c:pt>
                </c:lvl>
                <c:lvl>
                  <c:pt idx="0">
                    <c:v>Clima de participación y respeto en el aula</c:v>
                  </c:pt>
                </c:lvl>
              </c:multiLvlStrCache>
            </c:multiLvlStrRef>
          </c:cat>
          <c:val>
            <c:numRef>
              <c:f>_CDAP25_INT_!$D$2:$D$5</c:f>
              <c:numCache>
                <c:formatCode>General</c:formatCode>
                <c:ptCount val="4"/>
                <c:pt idx="0">
                  <c:v>448</c:v>
                </c:pt>
                <c:pt idx="1">
                  <c:v>465</c:v>
                </c:pt>
                <c:pt idx="2">
                  <c:v>512</c:v>
                </c:pt>
                <c:pt idx="3">
                  <c:v>536</c:v>
                </c:pt>
              </c:numCache>
            </c:numRef>
          </c:val>
          <c:smooth val="0"/>
          <c:extLst>
            <c:ext xmlns:c16="http://schemas.microsoft.com/office/drawing/2014/chart" uri="{C3380CC4-5D6E-409C-BE32-E72D297353CC}">
              <c16:uniqueId val="{00000000-1985-4B77-A4EB-2E8A6A5550D3}"/>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_CDAP25_INT_!$B$27:$C$30</c:f>
              <c:multiLvlStrCache>
                <c:ptCount val="4"/>
                <c:lvl>
                  <c:pt idx="0">
                    <c:v> </c:v>
                  </c:pt>
                  <c:pt idx="1">
                    <c:v> </c:v>
                  </c:pt>
                  <c:pt idx="2">
                    <c:v> </c:v>
                  </c:pt>
                  <c:pt idx="3">
                    <c:v> </c:v>
                  </c:pt>
                </c:lvl>
                <c:lvl>
                  <c:pt idx="0">
                    <c:v>Clima de participación y respeto en el aula</c:v>
                  </c:pt>
                </c:lvl>
              </c:multiLvlStrCache>
            </c:multiLvlStrRef>
          </c:cat>
          <c:val>
            <c:numRef>
              <c:f>_CDAP25_INT_!$D$27:$D$30</c:f>
              <c:numCache>
                <c:formatCode>General</c:formatCode>
                <c:ptCount val="4"/>
                <c:pt idx="0">
                  <c:v>451</c:v>
                </c:pt>
                <c:pt idx="1">
                  <c:v>463</c:v>
                </c:pt>
                <c:pt idx="2">
                  <c:v>507</c:v>
                </c:pt>
                <c:pt idx="3">
                  <c:v>529</c:v>
                </c:pt>
              </c:numCache>
            </c:numRef>
          </c:val>
          <c:smooth val="0"/>
          <c:extLst>
            <c:ext xmlns:c16="http://schemas.microsoft.com/office/drawing/2014/chart" uri="{C3380CC4-5D6E-409C-BE32-E72D297353CC}">
              <c16:uniqueId val="{00000000-3ADF-436C-8D22-7F82C2887E18}"/>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419</c:v>
                </c:pt>
                <c:pt idx="1">
                  <c:v>444</c:v>
                </c:pt>
                <c:pt idx="2">
                  <c:v>490</c:v>
                </c:pt>
                <c:pt idx="3">
                  <c:v>525</c:v>
                </c:pt>
              </c:numCache>
            </c:numRef>
          </c:val>
          <c:smooth val="0"/>
          <c:extLst>
            <c:ext xmlns:c16="http://schemas.microsoft.com/office/drawing/2014/chart" uri="{C3380CC4-5D6E-409C-BE32-E72D297353CC}">
              <c16:uniqueId val="{00000000-7CBF-4513-8F6E-0F513DD5DB46}"/>
            </c:ext>
          </c:extLst>
        </c:ser>
        <c:dLbls>
          <c:showLegendKey val="0"/>
          <c:showVal val="0"/>
          <c:showCatName val="0"/>
          <c:showSerName val="0"/>
          <c:showPercent val="0"/>
          <c:showBubbleSize val="0"/>
        </c:dLbls>
        <c:marker val="1"/>
        <c:smooth val="0"/>
        <c:axId val="50210001"/>
        <c:axId val="50210002"/>
      </c:lineChart>
      <c:catAx>
        <c:axId val="5021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10002"/>
        <c:crosses val="autoZero"/>
        <c:auto val="1"/>
        <c:lblAlgn val="ctr"/>
        <c:lblOffset val="100"/>
        <c:noMultiLvlLbl val="0"/>
      </c:catAx>
      <c:valAx>
        <c:axId val="5021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10001"/>
        <c:crosses val="autoZero"/>
        <c:crossBetween val="between"/>
        <c:majorUnit val="20"/>
      </c:valAx>
    </c:plotArea>
    <c:plotVisOnly val="1"/>
    <c:dispBlanksAs val="gap"/>
    <c:showDLblsOverMax val="0"/>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436</c:v>
                </c:pt>
                <c:pt idx="1">
                  <c:v>444</c:v>
                </c:pt>
                <c:pt idx="2">
                  <c:v>486</c:v>
                </c:pt>
                <c:pt idx="3">
                  <c:v>518</c:v>
                </c:pt>
              </c:numCache>
            </c:numRef>
          </c:val>
          <c:smooth val="0"/>
          <c:extLst>
            <c:ext xmlns:c16="http://schemas.microsoft.com/office/drawing/2014/chart" uri="{C3380CC4-5D6E-409C-BE32-E72D297353CC}">
              <c16:uniqueId val="{00000000-7925-4E9B-958B-E7B2B317ED79}"/>
            </c:ext>
          </c:extLst>
        </c:ser>
        <c:dLbls>
          <c:showLegendKey val="0"/>
          <c:showVal val="0"/>
          <c:showCatName val="0"/>
          <c:showSerName val="0"/>
          <c:showPercent val="0"/>
          <c:showBubbleSize val="0"/>
        </c:dLbls>
        <c:marker val="1"/>
        <c:smooth val="0"/>
        <c:axId val="50220001"/>
        <c:axId val="50220002"/>
      </c:lineChart>
      <c:catAx>
        <c:axId val="5022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20002"/>
        <c:crosses val="autoZero"/>
        <c:auto val="1"/>
        <c:lblAlgn val="ctr"/>
        <c:lblOffset val="100"/>
        <c:noMultiLvlLbl val="0"/>
      </c:catAx>
      <c:valAx>
        <c:axId val="5022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20001"/>
        <c:crosses val="autoZero"/>
        <c:crossBetween val="between"/>
        <c:majorUnit val="20"/>
      </c:valAx>
    </c:plotArea>
    <c:plotVisOnly val="1"/>
    <c:dispBlanksAs val="gap"/>
    <c:showDLblsOverMax val="0"/>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_HHEP25_INT_!$B$2:$C$5</c:f>
              <c:multiLvlStrCache>
                <c:ptCount val="4"/>
                <c:lvl>
                  <c:pt idx="0">
                    <c:v> </c:v>
                  </c:pt>
                  <c:pt idx="1">
                    <c:v> </c:v>
                  </c:pt>
                  <c:pt idx="2">
                    <c:v> </c:v>
                  </c:pt>
                  <c:pt idx="3">
                    <c:v> </c:v>
                  </c:pt>
                </c:lvl>
                <c:lvl>
                  <c:pt idx="0">
                    <c:v>Compromiso con las tareas escolares</c:v>
                  </c:pt>
                </c:lvl>
              </c:multiLvlStrCache>
            </c:multiLvlStrRef>
          </c:cat>
          <c:val>
            <c:numRef>
              <c:f>_HHEP25_INT_!$D$2:$D$5</c:f>
              <c:numCache>
                <c:formatCode>General</c:formatCode>
                <c:ptCount val="4"/>
                <c:pt idx="0">
                  <c:v>440</c:v>
                </c:pt>
                <c:pt idx="1">
                  <c:v>479</c:v>
                </c:pt>
                <c:pt idx="2">
                  <c:v>502</c:v>
                </c:pt>
                <c:pt idx="3">
                  <c:v>535</c:v>
                </c:pt>
              </c:numCache>
            </c:numRef>
          </c:val>
          <c:smooth val="0"/>
          <c:extLst>
            <c:ext xmlns:c16="http://schemas.microsoft.com/office/drawing/2014/chart" uri="{C3380CC4-5D6E-409C-BE32-E72D297353CC}">
              <c16:uniqueId val="{00000000-18B9-425D-9775-CF1B3F78C576}"/>
            </c:ext>
          </c:extLst>
        </c:ser>
        <c:dLbls>
          <c:showLegendKey val="0"/>
          <c:showVal val="0"/>
          <c:showCatName val="0"/>
          <c:showSerName val="0"/>
          <c:showPercent val="0"/>
          <c:showBubbleSize val="0"/>
        </c:dLbls>
        <c:marker val="1"/>
        <c:smooth val="0"/>
        <c:axId val="50190001"/>
        <c:axId val="50190002"/>
      </c:lineChart>
      <c:catAx>
        <c:axId val="5019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90002"/>
        <c:crosses val="autoZero"/>
        <c:auto val="1"/>
        <c:lblAlgn val="ctr"/>
        <c:lblOffset val="100"/>
        <c:noMultiLvlLbl val="0"/>
      </c:catAx>
      <c:valAx>
        <c:axId val="5019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90001"/>
        <c:crosses val="autoZero"/>
        <c:crossBetween val="between"/>
        <c:majorUnit val="20"/>
      </c:valAx>
    </c:plotArea>
    <c:plotVisOnly val="1"/>
    <c:dispBlanksAs val="gap"/>
    <c:showDLblsOverMax val="0"/>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_HHEP25_INT_!$B$27:$C$30</c:f>
              <c:multiLvlStrCache>
                <c:ptCount val="4"/>
                <c:lvl>
                  <c:pt idx="0">
                    <c:v> </c:v>
                  </c:pt>
                  <c:pt idx="1">
                    <c:v> </c:v>
                  </c:pt>
                  <c:pt idx="2">
                    <c:v> </c:v>
                  </c:pt>
                  <c:pt idx="3">
                    <c:v> </c:v>
                  </c:pt>
                </c:lvl>
                <c:lvl>
                  <c:pt idx="0">
                    <c:v>Compromiso con las tareas escolares</c:v>
                  </c:pt>
                </c:lvl>
              </c:multiLvlStrCache>
            </c:multiLvlStrRef>
          </c:cat>
          <c:val>
            <c:numRef>
              <c:f>_HHEP25_INT_!$D$27:$D$30</c:f>
              <c:numCache>
                <c:formatCode>General</c:formatCode>
                <c:ptCount val="4"/>
                <c:pt idx="0">
                  <c:v>441</c:v>
                </c:pt>
                <c:pt idx="1">
                  <c:v>475</c:v>
                </c:pt>
                <c:pt idx="2">
                  <c:v>499</c:v>
                </c:pt>
                <c:pt idx="3">
                  <c:v>529</c:v>
                </c:pt>
              </c:numCache>
            </c:numRef>
          </c:val>
          <c:smooth val="0"/>
          <c:extLst>
            <c:ext xmlns:c16="http://schemas.microsoft.com/office/drawing/2014/chart" uri="{C3380CC4-5D6E-409C-BE32-E72D297353CC}">
              <c16:uniqueId val="{00000000-3C79-41F6-922A-2066CDB65BBA}"/>
            </c:ext>
          </c:extLst>
        </c:ser>
        <c:dLbls>
          <c:showLegendKey val="0"/>
          <c:showVal val="0"/>
          <c:showCatName val="0"/>
          <c:showSerName val="0"/>
          <c:showPercent val="0"/>
          <c:showBubbleSize val="0"/>
        </c:dLbls>
        <c:marker val="1"/>
        <c:smooth val="0"/>
        <c:axId val="50200001"/>
        <c:axId val="50200002"/>
      </c:lineChart>
      <c:catAx>
        <c:axId val="5020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00002"/>
        <c:crosses val="autoZero"/>
        <c:auto val="1"/>
        <c:lblAlgn val="ctr"/>
        <c:lblOffset val="100"/>
        <c:noMultiLvlLbl val="0"/>
      </c:catAx>
      <c:valAx>
        <c:axId val="5020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00001"/>
        <c:crosses val="autoZero"/>
        <c:crossBetween val="between"/>
        <c:majorUnit val="20"/>
      </c:valAx>
    </c:plotArea>
    <c:plotVisOnly val="1"/>
    <c:dispBlanksAs val="gap"/>
    <c:showDLblsOverMax val="0"/>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8FE8922F-1782-46D6-A6C5-8D48D218BBE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00AC-4D05-A0B7-633533DD2889}"/>
                </c:ext>
              </c:extLst>
            </c:dLbl>
            <c:dLbl>
              <c:idx val="1"/>
              <c:tx>
                <c:rich>
                  <a:bodyPr/>
                  <a:lstStyle/>
                  <a:p>
                    <a:fld id="{87D4F26D-BC55-4F74-87F0-A9C3A0C2ECD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00AC-4D05-A0B7-633533DD2889}"/>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AC-4D05-A0B7-633533DD2889}"/>
                </c:ext>
              </c:extLst>
            </c:dLbl>
            <c:dLbl>
              <c:idx val="3"/>
              <c:tx>
                <c:rich>
                  <a:bodyPr/>
                  <a:lstStyle/>
                  <a:p>
                    <a:fld id="{81FE1A2F-4F76-4F89-8CE1-65FBBC8654C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00AC-4D05-A0B7-633533DD2889}"/>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Chihuahua</c:v>
                </c:pt>
              </c:strCache>
            </c:strRef>
          </c:cat>
          <c:val>
            <c:numRef>
              <c:f>_SEXO_!$C$2:$C$5</c:f>
              <c:numCache>
                <c:formatCode>General</c:formatCode>
                <c:ptCount val="4"/>
                <c:pt idx="0">
                  <c:v>-58.7</c:v>
                </c:pt>
                <c:pt idx="1">
                  <c:v>-45.4</c:v>
                </c:pt>
                <c:pt idx="3">
                  <c:v>-52.1</c:v>
                </c:pt>
              </c:numCache>
            </c:numRef>
          </c:val>
          <c:extLst>
            <c:ext xmlns:c15="http://schemas.microsoft.com/office/drawing/2012/chart" uri="{02D57815-91ED-43cb-92C2-25804820EDAC}">
              <c15:datalabelsRange>
                <c15:f>_SEXO_!$G$2:$G$5</c15:f>
                <c15:dlblRangeCache>
                  <c:ptCount val="4"/>
                  <c:pt idx="0">
                    <c:v>58.7</c:v>
                  </c:pt>
                  <c:pt idx="1">
                    <c:v>45.4</c:v>
                  </c:pt>
                  <c:pt idx="3">
                    <c:v>52.1</c:v>
                  </c:pt>
                </c15:dlblRangeCache>
              </c15:datalabelsRange>
            </c:ext>
            <c:ext xmlns:c16="http://schemas.microsoft.com/office/drawing/2014/chart" uri="{C3380CC4-5D6E-409C-BE32-E72D297353CC}">
              <c16:uniqueId val="{00000004-00AC-4D05-A0B7-633533DD2889}"/>
            </c:ext>
          </c:extLst>
        </c:ser>
        <c:ser>
          <c:idx val="1"/>
          <c:order val="1"/>
          <c:tx>
            <c:v>NII</c:v>
          </c:tx>
          <c:spPr>
            <a:solidFill>
              <a:srgbClr val="B07CAA"/>
            </a:solidFill>
          </c:spPr>
          <c:invertIfNegative val="0"/>
          <c:dLbls>
            <c:dLbl>
              <c:idx val="0"/>
              <c:tx>
                <c:rich>
                  <a:bodyPr/>
                  <a:lstStyle/>
                  <a:p>
                    <a:fld id="{A0E60CD2-BF26-4C8A-892B-AB46E2ED961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00AC-4D05-A0B7-633533DD2889}"/>
                </c:ext>
              </c:extLst>
            </c:dLbl>
            <c:dLbl>
              <c:idx val="1"/>
              <c:tx>
                <c:rich>
                  <a:bodyPr/>
                  <a:lstStyle/>
                  <a:p>
                    <a:fld id="{87B3CB44-8043-4F28-BF18-8CFB7B91A80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00AC-4D05-A0B7-633533DD2889}"/>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0AC-4D05-A0B7-633533DD2889}"/>
                </c:ext>
              </c:extLst>
            </c:dLbl>
            <c:dLbl>
              <c:idx val="3"/>
              <c:tx>
                <c:rich>
                  <a:bodyPr/>
                  <a:lstStyle/>
                  <a:p>
                    <a:fld id="{6AD01C3B-7600-424B-8E59-C7AAA617CDE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00AC-4D05-A0B7-633533DD2889}"/>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Chihuahua</c:v>
                </c:pt>
              </c:strCache>
            </c:strRef>
          </c:cat>
          <c:val>
            <c:numRef>
              <c:f>_SEXO_!$D$2:$D$5</c:f>
              <c:numCache>
                <c:formatCode>General</c:formatCode>
                <c:ptCount val="4"/>
                <c:pt idx="0">
                  <c:v>28.6</c:v>
                </c:pt>
                <c:pt idx="1">
                  <c:v>35.4</c:v>
                </c:pt>
                <c:pt idx="3">
                  <c:v>32</c:v>
                </c:pt>
              </c:numCache>
            </c:numRef>
          </c:val>
          <c:extLst>
            <c:ext xmlns:c15="http://schemas.microsoft.com/office/drawing/2012/chart" uri="{02D57815-91ED-43cb-92C2-25804820EDAC}">
              <c15:datalabelsRange>
                <c15:f>_SEXO_!$H$2:$H$5</c15:f>
                <c15:dlblRangeCache>
                  <c:ptCount val="4"/>
                  <c:pt idx="0">
                    <c:v>28.6</c:v>
                  </c:pt>
                  <c:pt idx="1">
                    <c:v>35.4</c:v>
                  </c:pt>
                  <c:pt idx="3">
                    <c:v>32.0</c:v>
                  </c:pt>
                </c15:dlblRangeCache>
              </c15:datalabelsRange>
            </c:ext>
            <c:ext xmlns:c16="http://schemas.microsoft.com/office/drawing/2014/chart" uri="{C3380CC4-5D6E-409C-BE32-E72D297353CC}">
              <c16:uniqueId val="{00000009-00AC-4D05-A0B7-633533DD2889}"/>
            </c:ext>
          </c:extLst>
        </c:ser>
        <c:ser>
          <c:idx val="2"/>
          <c:order val="2"/>
          <c:tx>
            <c:v>NIII</c:v>
          </c:tx>
          <c:spPr>
            <a:solidFill>
              <a:srgbClr val="9A528E"/>
            </a:solidFill>
          </c:spPr>
          <c:invertIfNegative val="0"/>
          <c:dLbls>
            <c:dLbl>
              <c:idx val="0"/>
              <c:tx>
                <c:rich>
                  <a:bodyPr/>
                  <a:lstStyle/>
                  <a:p>
                    <a:fld id="{3BF991EE-F16B-4336-9B1D-42DB950AE9E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00AC-4D05-A0B7-633533DD2889}"/>
                </c:ext>
              </c:extLst>
            </c:dLbl>
            <c:dLbl>
              <c:idx val="1"/>
              <c:tx>
                <c:rich>
                  <a:bodyPr/>
                  <a:lstStyle/>
                  <a:p>
                    <a:fld id="{21518357-937B-4DCE-BB68-1739F77F7B5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AC-4D05-A0B7-633533DD2889}"/>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0AC-4D05-A0B7-633533DD2889}"/>
                </c:ext>
              </c:extLst>
            </c:dLbl>
            <c:dLbl>
              <c:idx val="3"/>
              <c:tx>
                <c:rich>
                  <a:bodyPr/>
                  <a:lstStyle/>
                  <a:p>
                    <a:fld id="{7873751B-CE3A-49A4-8E7C-7369B86188C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00AC-4D05-A0B7-633533DD2889}"/>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Chihuahua</c:v>
                </c:pt>
              </c:strCache>
            </c:strRef>
          </c:cat>
          <c:val>
            <c:numRef>
              <c:f>_SEXO_!$E$2:$E$5</c:f>
              <c:numCache>
                <c:formatCode>General</c:formatCode>
                <c:ptCount val="4"/>
                <c:pt idx="0">
                  <c:v>11.3</c:v>
                </c:pt>
                <c:pt idx="1">
                  <c:v>16.600000000000001</c:v>
                </c:pt>
                <c:pt idx="3">
                  <c:v>13.9</c:v>
                </c:pt>
              </c:numCache>
            </c:numRef>
          </c:val>
          <c:extLst>
            <c:ext xmlns:c15="http://schemas.microsoft.com/office/drawing/2012/chart" uri="{02D57815-91ED-43cb-92C2-25804820EDAC}">
              <c15:datalabelsRange>
                <c15:f>_SEXO_!$I$2:$I$5</c15:f>
                <c15:dlblRangeCache>
                  <c:ptCount val="4"/>
                  <c:pt idx="0">
                    <c:v>11.3</c:v>
                  </c:pt>
                  <c:pt idx="1">
                    <c:v>16.6</c:v>
                  </c:pt>
                  <c:pt idx="3">
                    <c:v>13.9</c:v>
                  </c:pt>
                </c15:dlblRangeCache>
              </c15:datalabelsRange>
            </c:ext>
            <c:ext xmlns:c16="http://schemas.microsoft.com/office/drawing/2014/chart" uri="{C3380CC4-5D6E-409C-BE32-E72D297353CC}">
              <c16:uniqueId val="{0000000E-00AC-4D05-A0B7-633533DD2889}"/>
            </c:ext>
          </c:extLst>
        </c:ser>
        <c:ser>
          <c:idx val="3"/>
          <c:order val="3"/>
          <c:tx>
            <c:v>NIV</c:v>
          </c:tx>
          <c:spPr>
            <a:solidFill>
              <a:srgbClr val="862A77"/>
            </a:solidFill>
          </c:spPr>
          <c:invertIfNegative val="0"/>
          <c:dLbls>
            <c:dLbl>
              <c:idx val="0"/>
              <c:layout>
                <c:manualLayout>
                  <c:x val="2.4242424242424242E-2"/>
                  <c:y val="0"/>
                </c:manualLayout>
              </c:layout>
              <c:tx>
                <c:rich>
                  <a:bodyPr/>
                  <a:lstStyle/>
                  <a:p>
                    <a:fld id="{613F6B41-BD60-4C12-BE72-957E894B338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00AC-4D05-A0B7-633533DD2889}"/>
                </c:ext>
              </c:extLst>
            </c:dLbl>
            <c:dLbl>
              <c:idx val="1"/>
              <c:layout>
                <c:manualLayout>
                  <c:x val="2.727272727272716E-2"/>
                  <c:y val="0"/>
                </c:manualLayout>
              </c:layout>
              <c:tx>
                <c:rich>
                  <a:bodyPr/>
                  <a:lstStyle/>
                  <a:p>
                    <a:fld id="{20C9C278-542B-4457-9AB4-CA53B01CAD8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00AC-4D05-A0B7-633533DD2889}"/>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0AC-4D05-A0B7-633533DD2889}"/>
                </c:ext>
              </c:extLst>
            </c:dLbl>
            <c:dLbl>
              <c:idx val="3"/>
              <c:layout>
                <c:manualLayout>
                  <c:x val="2.5757575757575757E-2"/>
                  <c:y val="0"/>
                </c:manualLayout>
              </c:layout>
              <c:tx>
                <c:rich>
                  <a:bodyPr/>
                  <a:lstStyle/>
                  <a:p>
                    <a:fld id="{11E6F1C8-6AA3-4A32-A05C-8D3E3BDF333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00AC-4D05-A0B7-633533DD2889}"/>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Chihuahua</c:v>
                </c:pt>
              </c:strCache>
            </c:strRef>
          </c:cat>
          <c:val>
            <c:numRef>
              <c:f>_SEXO_!$F$2:$F$5</c:f>
              <c:numCache>
                <c:formatCode>General</c:formatCode>
                <c:ptCount val="4"/>
                <c:pt idx="0">
                  <c:v>1.4</c:v>
                </c:pt>
                <c:pt idx="1">
                  <c:v>2.6</c:v>
                </c:pt>
                <c:pt idx="3">
                  <c:v>2</c:v>
                </c:pt>
              </c:numCache>
            </c:numRef>
          </c:val>
          <c:extLst>
            <c:ext xmlns:c15="http://schemas.microsoft.com/office/drawing/2012/chart" uri="{02D57815-91ED-43cb-92C2-25804820EDAC}">
              <c15:datalabelsRange>
                <c15:f>_SEXO_!$J$2:$J$5</c15:f>
                <c15:dlblRangeCache>
                  <c:ptCount val="4"/>
                  <c:pt idx="0">
                    <c:v>1.4˟</c:v>
                  </c:pt>
                  <c:pt idx="1">
                    <c:v>2.6˟</c:v>
                  </c:pt>
                  <c:pt idx="3">
                    <c:v>2.0˟</c:v>
                  </c:pt>
                </c15:dlblRangeCache>
              </c15:datalabelsRange>
            </c:ext>
            <c:ext xmlns:c16="http://schemas.microsoft.com/office/drawing/2014/chart" uri="{C3380CC4-5D6E-409C-BE32-E72D297353CC}">
              <c16:uniqueId val="{00000013-00AC-4D05-A0B7-633533DD2889}"/>
            </c:ext>
          </c:extLst>
        </c:ser>
        <c:dLbls>
          <c:showLegendKey val="0"/>
          <c:showVal val="0"/>
          <c:showCatName val="0"/>
          <c:showSerName val="0"/>
          <c:showPercent val="0"/>
          <c:showBubbleSize val="0"/>
        </c:dLbls>
        <c:gapWidth val="30"/>
        <c:overlap val="100"/>
        <c:axId val="50230001"/>
        <c:axId val="50230002"/>
      </c:barChart>
      <c:catAx>
        <c:axId val="502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30002"/>
        <c:crosses val="autoZero"/>
        <c:auto val="1"/>
        <c:lblAlgn val="ctr"/>
        <c:lblOffset val="100"/>
        <c:noMultiLvlLbl val="0"/>
      </c:catAx>
      <c:valAx>
        <c:axId val="502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244-4E55-A241-37BAD54933F2}"/>
              </c:ext>
            </c:extLst>
          </c:dPt>
          <c:cat>
            <c:strRef>
              <c:f>_GPOS_MULT_INT_!$B$2:$C$3</c:f>
              <c:strCache>
                <c:ptCount val="2"/>
                <c:pt idx="0">
                  <c:v>Escuela completa</c:v>
                </c:pt>
                <c:pt idx="1">
                  <c:v>Escuela multigrado</c:v>
                </c:pt>
              </c:strCache>
            </c:strRef>
          </c:cat>
          <c:val>
            <c:numRef>
              <c:f>_GPOS_MULT_INT_!$D$2:$D$3</c:f>
              <c:numCache>
                <c:formatCode>General</c:formatCode>
                <c:ptCount val="2"/>
                <c:pt idx="0">
                  <c:v>503.11500000000001</c:v>
                </c:pt>
                <c:pt idx="1">
                  <c:v>457.22999999999996</c:v>
                </c:pt>
              </c:numCache>
            </c:numRef>
          </c:val>
          <c:smooth val="0"/>
          <c:extLst>
            <c:ext xmlns:c16="http://schemas.microsoft.com/office/drawing/2014/chart" uri="{C3380CC4-5D6E-409C-BE32-E72D297353CC}">
              <c16:uniqueId val="{00000001-0244-4E55-A241-37BAD54933F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0244-4E55-A241-37BAD54933F2}"/>
              </c:ext>
            </c:extLst>
          </c:dPt>
          <c:cat>
            <c:strRef>
              <c:f>_GPOS_MULT_INT_!$B$2:$C$3</c:f>
              <c:strCache>
                <c:ptCount val="2"/>
                <c:pt idx="0">
                  <c:v>Escuela completa</c:v>
                </c:pt>
                <c:pt idx="1">
                  <c:v>Escuela multigrado</c:v>
                </c:pt>
              </c:strCache>
            </c:strRef>
          </c:cat>
          <c:val>
            <c:numRef>
              <c:f>_GPOS_MULT_INT_!$E$2:$E$3</c:f>
              <c:numCache>
                <c:formatCode>General</c:formatCode>
                <c:ptCount val="2"/>
                <c:pt idx="0">
                  <c:v>509.08500000000004</c:v>
                </c:pt>
                <c:pt idx="1">
                  <c:v>469.17</c:v>
                </c:pt>
              </c:numCache>
            </c:numRef>
          </c:val>
          <c:smooth val="0"/>
          <c:extLst>
            <c:ext xmlns:c16="http://schemas.microsoft.com/office/drawing/2014/chart" uri="{C3380CC4-5D6E-409C-BE32-E72D297353CC}">
              <c16:uniqueId val="{00000003-0244-4E55-A241-37BAD54933F2}"/>
            </c:ext>
          </c:extLst>
        </c:ser>
        <c:dLbls>
          <c:showLegendKey val="0"/>
          <c:showVal val="0"/>
          <c:showCatName val="0"/>
          <c:showSerName val="0"/>
          <c:showPercent val="0"/>
          <c:showBubbleSize val="0"/>
        </c:dLbls>
        <c:hiLowLines>
          <c:spPr>
            <a:ln w="12700">
              <a:solidFill>
                <a:srgbClr val="595959"/>
              </a:solidFill>
            </a:ln>
          </c:spPr>
        </c:hiLowLines>
        <c:marker val="1"/>
        <c:smooth val="0"/>
        <c:axId val="50170001"/>
        <c:axId val="501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244-4E55-A241-37BAD54933F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0244-4E55-A241-37BAD54933F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_GPOS_MULT_INT_!$B$2:$C$3</c:f>
              <c:strCache>
                <c:ptCount val="2"/>
                <c:pt idx="0">
                  <c:v>Escuela completa</c:v>
                </c:pt>
                <c:pt idx="1">
                  <c:v>Escuela multigrado</c:v>
                </c:pt>
              </c:strCache>
            </c:strRef>
          </c:cat>
          <c:val>
            <c:numRef>
              <c:f>_GPOS_MULT_INT_!$F$2:$F$3</c:f>
              <c:numCache>
                <c:formatCode>General</c:formatCode>
                <c:ptCount val="2"/>
                <c:pt idx="0">
                  <c:v>506.1</c:v>
                </c:pt>
                <c:pt idx="1">
                  <c:v>463.2</c:v>
                </c:pt>
              </c:numCache>
            </c:numRef>
          </c:val>
          <c:smooth val="0"/>
          <c:extLst>
            <c:ext xmlns:c16="http://schemas.microsoft.com/office/drawing/2014/chart" uri="{C3380CC4-5D6E-409C-BE32-E72D297353CC}">
              <c16:uniqueId val="{00000005-0244-4E55-A241-37BAD54933F2}"/>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1"/>
        <c:axPos val="b"/>
        <c:numFmt formatCode="General" sourceLinked="1"/>
        <c:majorTickMark val="out"/>
        <c:minorTickMark val="none"/>
        <c:tickLblPos val="nextTo"/>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2B7D6236-C5F0-49C5-B8FB-AD75D23BEC1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BC9-4560-A903-79658104DE72}"/>
                </c:ext>
              </c:extLst>
            </c:dLbl>
            <c:dLbl>
              <c:idx val="1"/>
              <c:tx>
                <c:rich>
                  <a:bodyPr/>
                  <a:lstStyle/>
                  <a:p>
                    <a:fld id="{E0704E97-7B31-4ECD-A5CF-042740CC36C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BBC9-4560-A903-79658104DE72}"/>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BC9-4560-A903-79658104DE72}"/>
                </c:ext>
              </c:extLst>
            </c:dLbl>
            <c:dLbl>
              <c:idx val="3"/>
              <c:tx>
                <c:rich>
                  <a:bodyPr/>
                  <a:lstStyle/>
                  <a:p>
                    <a:fld id="{A795D88C-874D-492C-BAEF-88991EE2532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BBC9-4560-A903-79658104DE72}"/>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Chihuahua</c:v>
                </c:pt>
              </c:strCache>
            </c:strRef>
          </c:cat>
          <c:val>
            <c:numRef>
              <c:f>_SEXO_!$C$28:$C$31</c:f>
              <c:numCache>
                <c:formatCode>General</c:formatCode>
                <c:ptCount val="4"/>
                <c:pt idx="0">
                  <c:v>-65.7</c:v>
                </c:pt>
                <c:pt idx="1">
                  <c:v>-61.7</c:v>
                </c:pt>
                <c:pt idx="3">
                  <c:v>-63.7</c:v>
                </c:pt>
              </c:numCache>
            </c:numRef>
          </c:val>
          <c:extLst>
            <c:ext xmlns:c15="http://schemas.microsoft.com/office/drawing/2012/chart" uri="{02D57815-91ED-43cb-92C2-25804820EDAC}">
              <c15:datalabelsRange>
                <c15:f>_SEXO_!$G$28:$G$31</c15:f>
                <c15:dlblRangeCache>
                  <c:ptCount val="4"/>
                  <c:pt idx="0">
                    <c:v>65.7</c:v>
                  </c:pt>
                  <c:pt idx="1">
                    <c:v>61.7</c:v>
                  </c:pt>
                  <c:pt idx="3">
                    <c:v>63.7</c:v>
                  </c:pt>
                </c15:dlblRangeCache>
              </c15:datalabelsRange>
            </c:ext>
            <c:ext xmlns:c16="http://schemas.microsoft.com/office/drawing/2014/chart" uri="{C3380CC4-5D6E-409C-BE32-E72D297353CC}">
              <c16:uniqueId val="{00000004-BBC9-4560-A903-79658104DE72}"/>
            </c:ext>
          </c:extLst>
        </c:ser>
        <c:ser>
          <c:idx val="1"/>
          <c:order val="1"/>
          <c:tx>
            <c:v>NII</c:v>
          </c:tx>
          <c:spPr>
            <a:solidFill>
              <a:srgbClr val="B07CAA"/>
            </a:solidFill>
          </c:spPr>
          <c:invertIfNegative val="0"/>
          <c:dLbls>
            <c:dLbl>
              <c:idx val="0"/>
              <c:tx>
                <c:rich>
                  <a:bodyPr/>
                  <a:lstStyle/>
                  <a:p>
                    <a:fld id="{811C18CD-97A8-4E0F-972F-EB6EBA39E09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BBC9-4560-A903-79658104DE72}"/>
                </c:ext>
              </c:extLst>
            </c:dLbl>
            <c:dLbl>
              <c:idx val="1"/>
              <c:tx>
                <c:rich>
                  <a:bodyPr/>
                  <a:lstStyle/>
                  <a:p>
                    <a:fld id="{B4C92CB4-AA7B-40BF-BD1F-48547CE8D96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BBC9-4560-A903-79658104DE72}"/>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BC9-4560-A903-79658104DE72}"/>
                </c:ext>
              </c:extLst>
            </c:dLbl>
            <c:dLbl>
              <c:idx val="3"/>
              <c:tx>
                <c:rich>
                  <a:bodyPr/>
                  <a:lstStyle/>
                  <a:p>
                    <a:fld id="{FA13500B-3F65-4CEE-BFBE-F15426E2A10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BBC9-4560-A903-79658104DE72}"/>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Chihuahua</c:v>
                </c:pt>
              </c:strCache>
            </c:strRef>
          </c:cat>
          <c:val>
            <c:numRef>
              <c:f>_SEXO_!$D$28:$D$31</c:f>
              <c:numCache>
                <c:formatCode>General</c:formatCode>
                <c:ptCount val="4"/>
                <c:pt idx="0">
                  <c:v>16.399999999999999</c:v>
                </c:pt>
                <c:pt idx="1">
                  <c:v>17.5</c:v>
                </c:pt>
                <c:pt idx="3">
                  <c:v>16.899999999999999</c:v>
                </c:pt>
              </c:numCache>
            </c:numRef>
          </c:val>
          <c:extLst>
            <c:ext xmlns:c15="http://schemas.microsoft.com/office/drawing/2012/chart" uri="{02D57815-91ED-43cb-92C2-25804820EDAC}">
              <c15:datalabelsRange>
                <c15:f>_SEXO_!$H$28:$H$31</c15:f>
                <c15:dlblRangeCache>
                  <c:ptCount val="4"/>
                  <c:pt idx="0">
                    <c:v>16.4</c:v>
                  </c:pt>
                  <c:pt idx="1">
                    <c:v>17.5</c:v>
                  </c:pt>
                  <c:pt idx="3">
                    <c:v>16.9</c:v>
                  </c:pt>
                </c15:dlblRangeCache>
              </c15:datalabelsRange>
            </c:ext>
            <c:ext xmlns:c16="http://schemas.microsoft.com/office/drawing/2014/chart" uri="{C3380CC4-5D6E-409C-BE32-E72D297353CC}">
              <c16:uniqueId val="{00000009-BBC9-4560-A903-79658104DE72}"/>
            </c:ext>
          </c:extLst>
        </c:ser>
        <c:ser>
          <c:idx val="2"/>
          <c:order val="2"/>
          <c:tx>
            <c:v>NIII</c:v>
          </c:tx>
          <c:spPr>
            <a:solidFill>
              <a:srgbClr val="9A528E"/>
            </a:solidFill>
          </c:spPr>
          <c:invertIfNegative val="0"/>
          <c:dLbls>
            <c:dLbl>
              <c:idx val="0"/>
              <c:tx>
                <c:rich>
                  <a:bodyPr/>
                  <a:lstStyle/>
                  <a:p>
                    <a:fld id="{F1765D0A-4406-479A-8CA3-1EBBF8B6D15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BBC9-4560-A903-79658104DE72}"/>
                </c:ext>
              </c:extLst>
            </c:dLbl>
            <c:dLbl>
              <c:idx val="1"/>
              <c:tx>
                <c:rich>
                  <a:bodyPr/>
                  <a:lstStyle/>
                  <a:p>
                    <a:fld id="{1B545BF7-FD7F-4423-93A7-CF64FCD8DBF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C9-4560-A903-79658104DE72}"/>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BC9-4560-A903-79658104DE72}"/>
                </c:ext>
              </c:extLst>
            </c:dLbl>
            <c:dLbl>
              <c:idx val="3"/>
              <c:tx>
                <c:rich>
                  <a:bodyPr/>
                  <a:lstStyle/>
                  <a:p>
                    <a:fld id="{344532DF-0468-45F9-AECB-0A0032DC1F7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BBC9-4560-A903-79658104DE72}"/>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Chihuahua</c:v>
                </c:pt>
              </c:strCache>
            </c:strRef>
          </c:cat>
          <c:val>
            <c:numRef>
              <c:f>_SEXO_!$E$28:$E$31</c:f>
              <c:numCache>
                <c:formatCode>General</c:formatCode>
                <c:ptCount val="4"/>
                <c:pt idx="0">
                  <c:v>11.6</c:v>
                </c:pt>
                <c:pt idx="1">
                  <c:v>14.5</c:v>
                </c:pt>
                <c:pt idx="3">
                  <c:v>13</c:v>
                </c:pt>
              </c:numCache>
            </c:numRef>
          </c:val>
          <c:extLst>
            <c:ext xmlns:c15="http://schemas.microsoft.com/office/drawing/2012/chart" uri="{02D57815-91ED-43cb-92C2-25804820EDAC}">
              <c15:datalabelsRange>
                <c15:f>_SEXO_!$I$28:$I$31</c15:f>
                <c15:dlblRangeCache>
                  <c:ptCount val="4"/>
                  <c:pt idx="0">
                    <c:v>11.6</c:v>
                  </c:pt>
                  <c:pt idx="1">
                    <c:v>14.5</c:v>
                  </c:pt>
                  <c:pt idx="3">
                    <c:v>13.0</c:v>
                  </c:pt>
                </c15:dlblRangeCache>
              </c15:datalabelsRange>
            </c:ext>
            <c:ext xmlns:c16="http://schemas.microsoft.com/office/drawing/2014/chart" uri="{C3380CC4-5D6E-409C-BE32-E72D297353CC}">
              <c16:uniqueId val="{0000000E-BBC9-4560-A903-79658104DE72}"/>
            </c:ext>
          </c:extLst>
        </c:ser>
        <c:ser>
          <c:idx val="3"/>
          <c:order val="3"/>
          <c:tx>
            <c:v>NIV</c:v>
          </c:tx>
          <c:spPr>
            <a:solidFill>
              <a:srgbClr val="862A77"/>
            </a:solidFill>
          </c:spPr>
          <c:invertIfNegative val="0"/>
          <c:dLbls>
            <c:dLbl>
              <c:idx val="0"/>
              <c:tx>
                <c:rich>
                  <a:bodyPr/>
                  <a:lstStyle/>
                  <a:p>
                    <a:fld id="{6BE19B26-ECF7-4252-B16D-571AE97B26D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BBC9-4560-A903-79658104DE72}"/>
                </c:ext>
              </c:extLst>
            </c:dLbl>
            <c:dLbl>
              <c:idx val="1"/>
              <c:tx>
                <c:rich>
                  <a:bodyPr/>
                  <a:lstStyle/>
                  <a:p>
                    <a:fld id="{8154A0A6-FE23-4578-B237-22BBA7EB131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BBC9-4560-A903-79658104DE72}"/>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BC9-4560-A903-79658104DE72}"/>
                </c:ext>
              </c:extLst>
            </c:dLbl>
            <c:dLbl>
              <c:idx val="3"/>
              <c:tx>
                <c:rich>
                  <a:bodyPr/>
                  <a:lstStyle/>
                  <a:p>
                    <a:fld id="{461E26D9-F73C-41BC-9999-2F176286077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BBC9-4560-A903-79658104DE72}"/>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Chihuahua</c:v>
                </c:pt>
              </c:strCache>
            </c:strRef>
          </c:cat>
          <c:val>
            <c:numRef>
              <c:f>_SEXO_!$F$28:$F$31</c:f>
              <c:numCache>
                <c:formatCode>General</c:formatCode>
                <c:ptCount val="4"/>
                <c:pt idx="0">
                  <c:v>6.3</c:v>
                </c:pt>
                <c:pt idx="1">
                  <c:v>6.3</c:v>
                </c:pt>
                <c:pt idx="3">
                  <c:v>6.3</c:v>
                </c:pt>
              </c:numCache>
            </c:numRef>
          </c:val>
          <c:extLst>
            <c:ext xmlns:c15="http://schemas.microsoft.com/office/drawing/2012/chart" uri="{02D57815-91ED-43cb-92C2-25804820EDAC}">
              <c15:datalabelsRange>
                <c15:f>_SEXO_!$J$28:$J$31</c15:f>
                <c15:dlblRangeCache>
                  <c:ptCount val="4"/>
                  <c:pt idx="0">
                    <c:v>6.3</c:v>
                  </c:pt>
                  <c:pt idx="1">
                    <c:v>6.3</c:v>
                  </c:pt>
                  <c:pt idx="3">
                    <c:v>6.3</c:v>
                  </c:pt>
                </c15:dlblRangeCache>
              </c15:datalabelsRange>
            </c:ext>
            <c:ext xmlns:c16="http://schemas.microsoft.com/office/drawing/2014/chart" uri="{C3380CC4-5D6E-409C-BE32-E72D297353CC}">
              <c16:uniqueId val="{00000013-BBC9-4560-A903-79658104DE72}"/>
            </c:ext>
          </c:extLst>
        </c:ser>
        <c:dLbls>
          <c:showLegendKey val="0"/>
          <c:showVal val="0"/>
          <c:showCatName val="0"/>
          <c:showSerName val="0"/>
          <c:showPercent val="0"/>
          <c:showBubbleSize val="0"/>
        </c:dLbls>
        <c:gapWidth val="30"/>
        <c:overlap val="100"/>
        <c:axId val="50240001"/>
        <c:axId val="50240002"/>
      </c:barChart>
      <c:catAx>
        <c:axId val="502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40002"/>
        <c:crosses val="autoZero"/>
        <c:auto val="1"/>
        <c:lblAlgn val="ctr"/>
        <c:lblOffset val="100"/>
        <c:noMultiLvlLbl val="0"/>
      </c:catAx>
      <c:valAx>
        <c:axId val="502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F57-43B7-8119-52F5E0BDB478}"/>
              </c:ext>
            </c:extLst>
          </c:dPt>
          <c:dPt>
            <c:idx val="3"/>
            <c:marker>
              <c:spPr>
                <a:solidFill>
                  <a:srgbClr val="002060"/>
                </a:solidFill>
                <a:ln>
                  <a:noFill/>
                </a:ln>
              </c:spPr>
            </c:marker>
            <c:bubble3D val="0"/>
            <c:extLst>
              <c:ext xmlns:c16="http://schemas.microsoft.com/office/drawing/2014/chart" uri="{C3380CC4-5D6E-409C-BE32-E72D297353CC}">
                <c16:uniqueId val="{00000001-CF57-43B7-8119-52F5E0BDB478}"/>
              </c:ext>
            </c:extLst>
          </c:dPt>
          <c:dPt>
            <c:idx val="5"/>
            <c:marker>
              <c:spPr>
                <a:solidFill>
                  <a:srgbClr val="002060"/>
                </a:solidFill>
                <a:ln>
                  <a:noFill/>
                </a:ln>
              </c:spPr>
            </c:marker>
            <c:bubble3D val="0"/>
            <c:extLst>
              <c:ext xmlns:c16="http://schemas.microsoft.com/office/drawing/2014/chart" uri="{C3380CC4-5D6E-409C-BE32-E72D297353CC}">
                <c16:uniqueId val="{00000002-CF57-43B7-8119-52F5E0BDB478}"/>
              </c:ext>
            </c:extLst>
          </c:dPt>
          <c:cat>
            <c:multiLvlStrRef>
              <c:f>_SEXO_INT_!$B$2:$C$7</c:f>
              <c:multiLvlStrCache>
                <c:ptCount val="6"/>
                <c:lvl>
                  <c:pt idx="0">
                    <c:v>2015</c:v>
                  </c:pt>
                  <c:pt idx="1">
                    <c:v>2018</c:v>
                  </c:pt>
                  <c:pt idx="2">
                    <c:v>2015</c:v>
                  </c:pt>
                  <c:pt idx="3">
                    <c:v>2018</c:v>
                  </c:pt>
                  <c:pt idx="4">
                    <c:v>2015</c:v>
                  </c:pt>
                  <c:pt idx="5">
                    <c:v>2018</c:v>
                  </c:pt>
                </c:lvl>
                <c:lvl>
                  <c:pt idx="0">
                    <c:v>Chihuahua</c:v>
                  </c:pt>
                  <c:pt idx="2">
                    <c:v>Hombre</c:v>
                  </c:pt>
                  <c:pt idx="4">
                    <c:v>Mujer</c:v>
                  </c:pt>
                </c:lvl>
              </c:multiLvlStrCache>
            </c:multiLvlStrRef>
          </c:cat>
          <c:val>
            <c:numRef>
              <c:f>_SEXO_INT_!$D$2:$D$7</c:f>
              <c:numCache>
                <c:formatCode>General</c:formatCode>
                <c:ptCount val="6"/>
                <c:pt idx="0">
                  <c:v>485.637</c:v>
                </c:pt>
                <c:pt idx="1">
                  <c:v>482.05500000000001</c:v>
                </c:pt>
                <c:pt idx="2">
                  <c:v>473.642</c:v>
                </c:pt>
                <c:pt idx="3">
                  <c:v>465.25900000000001</c:v>
                </c:pt>
                <c:pt idx="4">
                  <c:v>496.24400000000003</c:v>
                </c:pt>
                <c:pt idx="5">
                  <c:v>496.85599999999999</c:v>
                </c:pt>
              </c:numCache>
            </c:numRef>
          </c:val>
          <c:smooth val="0"/>
          <c:extLst>
            <c:ext xmlns:c16="http://schemas.microsoft.com/office/drawing/2014/chart" uri="{C3380CC4-5D6E-409C-BE32-E72D297353CC}">
              <c16:uniqueId val="{00000003-CF57-43B7-8119-52F5E0BDB478}"/>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CF57-43B7-8119-52F5E0BDB478}"/>
              </c:ext>
            </c:extLst>
          </c:dPt>
          <c:dPt>
            <c:idx val="3"/>
            <c:marker>
              <c:spPr>
                <a:solidFill>
                  <a:srgbClr val="002060"/>
                </a:solidFill>
                <a:ln>
                  <a:noFill/>
                </a:ln>
              </c:spPr>
            </c:marker>
            <c:bubble3D val="0"/>
            <c:extLst>
              <c:ext xmlns:c16="http://schemas.microsoft.com/office/drawing/2014/chart" uri="{C3380CC4-5D6E-409C-BE32-E72D297353CC}">
                <c16:uniqueId val="{00000005-CF57-43B7-8119-52F5E0BDB478}"/>
              </c:ext>
            </c:extLst>
          </c:dPt>
          <c:dPt>
            <c:idx val="5"/>
            <c:marker>
              <c:spPr>
                <a:solidFill>
                  <a:srgbClr val="002060"/>
                </a:solidFill>
                <a:ln>
                  <a:noFill/>
                </a:ln>
              </c:spPr>
            </c:marker>
            <c:bubble3D val="0"/>
            <c:extLst>
              <c:ext xmlns:c16="http://schemas.microsoft.com/office/drawing/2014/chart" uri="{C3380CC4-5D6E-409C-BE32-E72D297353CC}">
                <c16:uniqueId val="{00000006-CF57-43B7-8119-52F5E0BDB478}"/>
              </c:ext>
            </c:extLst>
          </c:dPt>
          <c:cat>
            <c:multiLvlStrRef>
              <c:f>_SEXO_INT_!$B$2:$C$7</c:f>
              <c:multiLvlStrCache>
                <c:ptCount val="6"/>
                <c:lvl>
                  <c:pt idx="0">
                    <c:v>2015</c:v>
                  </c:pt>
                  <c:pt idx="1">
                    <c:v>2018</c:v>
                  </c:pt>
                  <c:pt idx="2">
                    <c:v>2015</c:v>
                  </c:pt>
                  <c:pt idx="3">
                    <c:v>2018</c:v>
                  </c:pt>
                  <c:pt idx="4">
                    <c:v>2015</c:v>
                  </c:pt>
                  <c:pt idx="5">
                    <c:v>2018</c:v>
                  </c:pt>
                </c:lvl>
                <c:lvl>
                  <c:pt idx="0">
                    <c:v>Chihuahua</c:v>
                  </c:pt>
                  <c:pt idx="2">
                    <c:v>Hombre</c:v>
                  </c:pt>
                  <c:pt idx="4">
                    <c:v>Mujer</c:v>
                  </c:pt>
                </c:lvl>
              </c:multiLvlStrCache>
            </c:multiLvlStrRef>
          </c:cat>
          <c:val>
            <c:numRef>
              <c:f>_SEXO_INT_!$E$2:$E$7</c:f>
              <c:numCache>
                <c:formatCode>General</c:formatCode>
                <c:ptCount val="6"/>
                <c:pt idx="0">
                  <c:v>500.363</c:v>
                </c:pt>
                <c:pt idx="1">
                  <c:v>503.94499999999999</c:v>
                </c:pt>
                <c:pt idx="2">
                  <c:v>490.358</c:v>
                </c:pt>
                <c:pt idx="3">
                  <c:v>488.74099999999999</c:v>
                </c:pt>
                <c:pt idx="4">
                  <c:v>513.75599999999997</c:v>
                </c:pt>
                <c:pt idx="5">
                  <c:v>519.14400000000001</c:v>
                </c:pt>
              </c:numCache>
            </c:numRef>
          </c:val>
          <c:smooth val="0"/>
          <c:extLst>
            <c:ext xmlns:c16="http://schemas.microsoft.com/office/drawing/2014/chart" uri="{C3380CC4-5D6E-409C-BE32-E72D297353CC}">
              <c16:uniqueId val="{00000007-CF57-43B7-8119-52F5E0BDB478}"/>
            </c:ext>
          </c:extLst>
        </c:ser>
        <c:dLbls>
          <c:showLegendKey val="0"/>
          <c:showVal val="0"/>
          <c:showCatName val="0"/>
          <c:showSerName val="0"/>
          <c:showPercent val="0"/>
          <c:showBubbleSize val="0"/>
        </c:dLbls>
        <c:hiLowLines>
          <c:spPr>
            <a:ln w="12700">
              <a:solidFill>
                <a:srgbClr val="595959"/>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CF57-43B7-8119-52F5E0BDB478}"/>
              </c:ext>
            </c:extLst>
          </c:dPt>
          <c:dPt>
            <c:idx val="3"/>
            <c:marker>
              <c:spPr>
                <a:solidFill>
                  <a:srgbClr val="002060"/>
                </a:solidFill>
                <a:ln>
                  <a:noFill/>
                </a:ln>
              </c:spPr>
            </c:marker>
            <c:bubble3D val="0"/>
            <c:extLst>
              <c:ext xmlns:c16="http://schemas.microsoft.com/office/drawing/2014/chart" uri="{C3380CC4-5D6E-409C-BE32-E72D297353CC}">
                <c16:uniqueId val="{00000009-CF57-43B7-8119-52F5E0BDB478}"/>
              </c:ext>
            </c:extLst>
          </c:dPt>
          <c:dPt>
            <c:idx val="5"/>
            <c:marker>
              <c:spPr>
                <a:solidFill>
                  <a:srgbClr val="002060"/>
                </a:solidFill>
                <a:ln>
                  <a:noFill/>
                </a:ln>
              </c:spPr>
            </c:marker>
            <c:bubble3D val="0"/>
            <c:extLst>
              <c:ext xmlns:c16="http://schemas.microsoft.com/office/drawing/2014/chart" uri="{C3380CC4-5D6E-409C-BE32-E72D297353CC}">
                <c16:uniqueId val="{0000000A-CF57-43B7-8119-52F5E0BDB478}"/>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F57-43B7-8119-52F5E0BDB478}"/>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F57-43B7-8119-52F5E0BDB478}"/>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F57-43B7-8119-52F5E0BDB478}"/>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_SEXO_INT_!$B$2:$C$7</c:f>
              <c:multiLvlStrCache>
                <c:ptCount val="6"/>
                <c:lvl>
                  <c:pt idx="0">
                    <c:v>2015</c:v>
                  </c:pt>
                  <c:pt idx="1">
                    <c:v>2018</c:v>
                  </c:pt>
                  <c:pt idx="2">
                    <c:v>2015</c:v>
                  </c:pt>
                  <c:pt idx="3">
                    <c:v>2018</c:v>
                  </c:pt>
                  <c:pt idx="4">
                    <c:v>2015</c:v>
                  </c:pt>
                  <c:pt idx="5">
                    <c:v>2018</c:v>
                  </c:pt>
                </c:lvl>
                <c:lvl>
                  <c:pt idx="0">
                    <c:v>Chihuahua</c:v>
                  </c:pt>
                  <c:pt idx="2">
                    <c:v>Hombre</c:v>
                  </c:pt>
                  <c:pt idx="4">
                    <c:v>Mujer</c:v>
                  </c:pt>
                </c:lvl>
              </c:multiLvlStrCache>
            </c:multiLvlStrRef>
          </c:cat>
          <c:val>
            <c:numRef>
              <c:f>_SEXO_INT_!$F$2:$F$7</c:f>
              <c:numCache>
                <c:formatCode>General</c:formatCode>
                <c:ptCount val="6"/>
                <c:pt idx="0">
                  <c:v>493</c:v>
                </c:pt>
                <c:pt idx="1">
                  <c:v>493</c:v>
                </c:pt>
                <c:pt idx="2">
                  <c:v>482</c:v>
                </c:pt>
                <c:pt idx="3">
                  <c:v>477</c:v>
                </c:pt>
                <c:pt idx="4">
                  <c:v>505</c:v>
                </c:pt>
                <c:pt idx="5">
                  <c:v>508</c:v>
                </c:pt>
              </c:numCache>
            </c:numRef>
          </c:val>
          <c:smooth val="0"/>
          <c:extLst>
            <c:ext xmlns:c16="http://schemas.microsoft.com/office/drawing/2014/chart" uri="{C3380CC4-5D6E-409C-BE32-E72D297353CC}">
              <c16:uniqueId val="{0000000B-CF57-43B7-8119-52F5E0BDB478}"/>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2BA-429F-9181-0A65B5B5C88B}"/>
              </c:ext>
            </c:extLst>
          </c:dPt>
          <c:dPt>
            <c:idx val="3"/>
            <c:marker>
              <c:spPr>
                <a:solidFill>
                  <a:srgbClr val="002060"/>
                </a:solidFill>
                <a:ln>
                  <a:noFill/>
                </a:ln>
              </c:spPr>
            </c:marker>
            <c:bubble3D val="0"/>
            <c:extLst>
              <c:ext xmlns:c16="http://schemas.microsoft.com/office/drawing/2014/chart" uri="{C3380CC4-5D6E-409C-BE32-E72D297353CC}">
                <c16:uniqueId val="{00000001-02BA-429F-9181-0A65B5B5C88B}"/>
              </c:ext>
            </c:extLst>
          </c:dPt>
          <c:dPt>
            <c:idx val="5"/>
            <c:marker>
              <c:spPr>
                <a:solidFill>
                  <a:srgbClr val="002060"/>
                </a:solidFill>
                <a:ln>
                  <a:noFill/>
                </a:ln>
              </c:spPr>
            </c:marker>
            <c:bubble3D val="0"/>
            <c:extLst>
              <c:ext xmlns:c16="http://schemas.microsoft.com/office/drawing/2014/chart" uri="{C3380CC4-5D6E-409C-BE32-E72D297353CC}">
                <c16:uniqueId val="{00000002-02BA-429F-9181-0A65B5B5C88B}"/>
              </c:ext>
            </c:extLst>
          </c:dPt>
          <c:cat>
            <c:multiLvlStrRef>
              <c:f>_SEXO_INT_!$B$27:$C$32</c:f>
              <c:multiLvlStrCache>
                <c:ptCount val="6"/>
                <c:lvl>
                  <c:pt idx="0">
                    <c:v>2015</c:v>
                  </c:pt>
                  <c:pt idx="1">
                    <c:v>2018</c:v>
                  </c:pt>
                  <c:pt idx="2">
                    <c:v>2015</c:v>
                  </c:pt>
                  <c:pt idx="3">
                    <c:v>2018</c:v>
                  </c:pt>
                  <c:pt idx="4">
                    <c:v>2015</c:v>
                  </c:pt>
                  <c:pt idx="5">
                    <c:v>2018</c:v>
                  </c:pt>
                </c:lvl>
                <c:lvl>
                  <c:pt idx="0">
                    <c:v>Chihuahua</c:v>
                  </c:pt>
                  <c:pt idx="2">
                    <c:v>Hombre</c:v>
                  </c:pt>
                  <c:pt idx="4">
                    <c:v>Mujer</c:v>
                  </c:pt>
                </c:lvl>
              </c:multiLvlStrCache>
            </c:multiLvlStrRef>
          </c:cat>
          <c:val>
            <c:numRef>
              <c:f>_SEXO_INT_!$D$27:$D$32</c:f>
              <c:numCache>
                <c:formatCode>General</c:formatCode>
                <c:ptCount val="6"/>
                <c:pt idx="0">
                  <c:v>483.43799999999999</c:v>
                </c:pt>
                <c:pt idx="1">
                  <c:v>477.45800000000003</c:v>
                </c:pt>
                <c:pt idx="2">
                  <c:v>484.84100000000001</c:v>
                </c:pt>
                <c:pt idx="3">
                  <c:v>472.66199999999998</c:v>
                </c:pt>
                <c:pt idx="4">
                  <c:v>481.04500000000002</c:v>
                </c:pt>
                <c:pt idx="5">
                  <c:v>480.66199999999998</c:v>
                </c:pt>
              </c:numCache>
            </c:numRef>
          </c:val>
          <c:smooth val="0"/>
          <c:extLst>
            <c:ext xmlns:c16="http://schemas.microsoft.com/office/drawing/2014/chart" uri="{C3380CC4-5D6E-409C-BE32-E72D297353CC}">
              <c16:uniqueId val="{00000003-02BA-429F-9181-0A65B5B5C88B}"/>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2BA-429F-9181-0A65B5B5C88B}"/>
              </c:ext>
            </c:extLst>
          </c:dPt>
          <c:dPt>
            <c:idx val="3"/>
            <c:marker>
              <c:spPr>
                <a:solidFill>
                  <a:srgbClr val="002060"/>
                </a:solidFill>
                <a:ln>
                  <a:noFill/>
                </a:ln>
              </c:spPr>
            </c:marker>
            <c:bubble3D val="0"/>
            <c:extLst>
              <c:ext xmlns:c16="http://schemas.microsoft.com/office/drawing/2014/chart" uri="{C3380CC4-5D6E-409C-BE32-E72D297353CC}">
                <c16:uniqueId val="{00000005-02BA-429F-9181-0A65B5B5C88B}"/>
              </c:ext>
            </c:extLst>
          </c:dPt>
          <c:dPt>
            <c:idx val="5"/>
            <c:marker>
              <c:spPr>
                <a:solidFill>
                  <a:srgbClr val="002060"/>
                </a:solidFill>
                <a:ln>
                  <a:noFill/>
                </a:ln>
              </c:spPr>
            </c:marker>
            <c:bubble3D val="0"/>
            <c:extLst>
              <c:ext xmlns:c16="http://schemas.microsoft.com/office/drawing/2014/chart" uri="{C3380CC4-5D6E-409C-BE32-E72D297353CC}">
                <c16:uniqueId val="{00000006-02BA-429F-9181-0A65B5B5C88B}"/>
              </c:ext>
            </c:extLst>
          </c:dPt>
          <c:cat>
            <c:multiLvlStrRef>
              <c:f>_SEXO_INT_!$B$27:$C$32</c:f>
              <c:multiLvlStrCache>
                <c:ptCount val="6"/>
                <c:lvl>
                  <c:pt idx="0">
                    <c:v>2015</c:v>
                  </c:pt>
                  <c:pt idx="1">
                    <c:v>2018</c:v>
                  </c:pt>
                  <c:pt idx="2">
                    <c:v>2015</c:v>
                  </c:pt>
                  <c:pt idx="3">
                    <c:v>2018</c:v>
                  </c:pt>
                  <c:pt idx="4">
                    <c:v>2015</c:v>
                  </c:pt>
                  <c:pt idx="5">
                    <c:v>2018</c:v>
                  </c:pt>
                </c:lvl>
                <c:lvl>
                  <c:pt idx="0">
                    <c:v>Chihuahua</c:v>
                  </c:pt>
                  <c:pt idx="2">
                    <c:v>Hombre</c:v>
                  </c:pt>
                  <c:pt idx="4">
                    <c:v>Mujer</c:v>
                  </c:pt>
                </c:lvl>
              </c:multiLvlStrCache>
            </c:multiLvlStrRef>
          </c:cat>
          <c:val>
            <c:numRef>
              <c:f>_SEXO_INT_!$E$27:$E$32</c:f>
              <c:numCache>
                <c:formatCode>General</c:formatCode>
                <c:ptCount val="6"/>
                <c:pt idx="0">
                  <c:v>498.56200000000001</c:v>
                </c:pt>
                <c:pt idx="1">
                  <c:v>500.54199999999997</c:v>
                </c:pt>
                <c:pt idx="2">
                  <c:v>501.15899999999999</c:v>
                </c:pt>
                <c:pt idx="3">
                  <c:v>497.33800000000002</c:v>
                </c:pt>
                <c:pt idx="4">
                  <c:v>498.95499999999998</c:v>
                </c:pt>
                <c:pt idx="5">
                  <c:v>505.33800000000002</c:v>
                </c:pt>
              </c:numCache>
            </c:numRef>
          </c:val>
          <c:smooth val="0"/>
          <c:extLst>
            <c:ext xmlns:c16="http://schemas.microsoft.com/office/drawing/2014/chart" uri="{C3380CC4-5D6E-409C-BE32-E72D297353CC}">
              <c16:uniqueId val="{00000007-02BA-429F-9181-0A65B5B5C88B}"/>
            </c:ext>
          </c:extLst>
        </c:ser>
        <c:dLbls>
          <c:showLegendKey val="0"/>
          <c:showVal val="0"/>
          <c:showCatName val="0"/>
          <c:showSerName val="0"/>
          <c:showPercent val="0"/>
          <c:showBubbleSize val="0"/>
        </c:dLbls>
        <c:hiLowLines>
          <c:spPr>
            <a:ln w="12700">
              <a:solidFill>
                <a:srgbClr val="595959"/>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02BA-429F-9181-0A65B5B5C88B}"/>
              </c:ext>
            </c:extLst>
          </c:dPt>
          <c:dPt>
            <c:idx val="3"/>
            <c:marker>
              <c:spPr>
                <a:solidFill>
                  <a:srgbClr val="002060"/>
                </a:solidFill>
                <a:ln>
                  <a:noFill/>
                </a:ln>
              </c:spPr>
            </c:marker>
            <c:bubble3D val="0"/>
            <c:extLst>
              <c:ext xmlns:c16="http://schemas.microsoft.com/office/drawing/2014/chart" uri="{C3380CC4-5D6E-409C-BE32-E72D297353CC}">
                <c16:uniqueId val="{00000009-02BA-429F-9181-0A65B5B5C88B}"/>
              </c:ext>
            </c:extLst>
          </c:dPt>
          <c:dPt>
            <c:idx val="5"/>
            <c:marker>
              <c:spPr>
                <a:solidFill>
                  <a:srgbClr val="002060"/>
                </a:solidFill>
                <a:ln>
                  <a:noFill/>
                </a:ln>
              </c:spPr>
            </c:marker>
            <c:bubble3D val="0"/>
            <c:extLst>
              <c:ext xmlns:c16="http://schemas.microsoft.com/office/drawing/2014/chart" uri="{C3380CC4-5D6E-409C-BE32-E72D297353CC}">
                <c16:uniqueId val="{0000000A-02BA-429F-9181-0A65B5B5C88B}"/>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2BA-429F-9181-0A65B5B5C88B}"/>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2BA-429F-9181-0A65B5B5C88B}"/>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2BA-429F-9181-0A65B5B5C88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_SEXO_INT_!$B$27:$C$32</c:f>
              <c:multiLvlStrCache>
                <c:ptCount val="6"/>
                <c:lvl>
                  <c:pt idx="0">
                    <c:v>2015</c:v>
                  </c:pt>
                  <c:pt idx="1">
                    <c:v>2018</c:v>
                  </c:pt>
                  <c:pt idx="2">
                    <c:v>2015</c:v>
                  </c:pt>
                  <c:pt idx="3">
                    <c:v>2018</c:v>
                  </c:pt>
                  <c:pt idx="4">
                    <c:v>2015</c:v>
                  </c:pt>
                  <c:pt idx="5">
                    <c:v>2018</c:v>
                  </c:pt>
                </c:lvl>
                <c:lvl>
                  <c:pt idx="0">
                    <c:v>Chihuahua</c:v>
                  </c:pt>
                  <c:pt idx="2">
                    <c:v>Hombre</c:v>
                  </c:pt>
                  <c:pt idx="4">
                    <c:v>Mujer</c:v>
                  </c:pt>
                </c:lvl>
              </c:multiLvlStrCache>
            </c:multiLvlStrRef>
          </c:cat>
          <c:val>
            <c:numRef>
              <c:f>_SEXO_INT_!$F$27:$F$32</c:f>
              <c:numCache>
                <c:formatCode>General</c:formatCode>
                <c:ptCount val="6"/>
                <c:pt idx="0">
                  <c:v>491</c:v>
                </c:pt>
                <c:pt idx="1">
                  <c:v>489</c:v>
                </c:pt>
                <c:pt idx="2">
                  <c:v>493</c:v>
                </c:pt>
                <c:pt idx="3">
                  <c:v>485</c:v>
                </c:pt>
                <c:pt idx="4">
                  <c:v>490</c:v>
                </c:pt>
                <c:pt idx="5">
                  <c:v>493</c:v>
                </c:pt>
              </c:numCache>
            </c:numRef>
          </c:val>
          <c:smooth val="0"/>
          <c:extLst>
            <c:ext xmlns:c16="http://schemas.microsoft.com/office/drawing/2014/chart" uri="{C3380CC4-5D6E-409C-BE32-E72D297353CC}">
              <c16:uniqueId val="{0000000B-02BA-429F-9181-0A65B5B5C88B}"/>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5C5-496E-95B8-7903CFCB2212}"/>
              </c:ext>
            </c:extLst>
          </c:dPt>
          <c:cat>
            <c:strRef>
              <c:f>_GPOS_MULT_INT_!$B$26:$C$27</c:f>
              <c:strCache>
                <c:ptCount val="2"/>
                <c:pt idx="0">
                  <c:v>Escuela completa</c:v>
                </c:pt>
                <c:pt idx="1">
                  <c:v>Escuela multigrado</c:v>
                </c:pt>
              </c:strCache>
            </c:strRef>
          </c:cat>
          <c:val>
            <c:numRef>
              <c:f>_GPOS_MULT_INT_!$D$26:$D$27</c:f>
              <c:numCache>
                <c:formatCode>General</c:formatCode>
                <c:ptCount val="2"/>
                <c:pt idx="0">
                  <c:v>504.61399999999998</c:v>
                </c:pt>
                <c:pt idx="1">
                  <c:v>464.63299999999998</c:v>
                </c:pt>
              </c:numCache>
            </c:numRef>
          </c:val>
          <c:smooth val="0"/>
          <c:extLst>
            <c:ext xmlns:c16="http://schemas.microsoft.com/office/drawing/2014/chart" uri="{C3380CC4-5D6E-409C-BE32-E72D297353CC}">
              <c16:uniqueId val="{00000001-45C5-496E-95B8-7903CFCB221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45C5-496E-95B8-7903CFCB2212}"/>
              </c:ext>
            </c:extLst>
          </c:dPt>
          <c:cat>
            <c:strRef>
              <c:f>_GPOS_MULT_INT_!$B$26:$C$27</c:f>
              <c:strCache>
                <c:ptCount val="2"/>
                <c:pt idx="0">
                  <c:v>Escuela completa</c:v>
                </c:pt>
                <c:pt idx="1">
                  <c:v>Escuela multigrado</c:v>
                </c:pt>
              </c:strCache>
            </c:strRef>
          </c:cat>
          <c:val>
            <c:numRef>
              <c:f>_GPOS_MULT_INT_!$E$26:$E$27</c:f>
              <c:numCache>
                <c:formatCode>General</c:formatCode>
                <c:ptCount val="2"/>
                <c:pt idx="0">
                  <c:v>510.18599999999998</c:v>
                </c:pt>
                <c:pt idx="1">
                  <c:v>477.767</c:v>
                </c:pt>
              </c:numCache>
            </c:numRef>
          </c:val>
          <c:smooth val="0"/>
          <c:extLst>
            <c:ext xmlns:c16="http://schemas.microsoft.com/office/drawing/2014/chart" uri="{C3380CC4-5D6E-409C-BE32-E72D297353CC}">
              <c16:uniqueId val="{00000003-45C5-496E-95B8-7903CFCB2212}"/>
            </c:ext>
          </c:extLst>
        </c:ser>
        <c:dLbls>
          <c:showLegendKey val="0"/>
          <c:showVal val="0"/>
          <c:showCatName val="0"/>
          <c:showSerName val="0"/>
          <c:showPercent val="0"/>
          <c:showBubbleSize val="0"/>
        </c:dLbls>
        <c:hiLowLines>
          <c:spPr>
            <a:ln w="12700">
              <a:solidFill>
                <a:srgbClr val="595959"/>
              </a:solidFill>
            </a:ln>
          </c:spPr>
        </c:hiLowLines>
        <c:marker val="1"/>
        <c:smooth val="0"/>
        <c:axId val="50180001"/>
        <c:axId val="501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45C5-496E-95B8-7903CFCB221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45C5-496E-95B8-7903CFCB221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_GPOS_MULT_INT_!$B$26:$C$27</c:f>
              <c:strCache>
                <c:ptCount val="2"/>
                <c:pt idx="0">
                  <c:v>Escuela completa</c:v>
                </c:pt>
                <c:pt idx="1">
                  <c:v>Escuela multigrado</c:v>
                </c:pt>
              </c:strCache>
            </c:strRef>
          </c:cat>
          <c:val>
            <c:numRef>
              <c:f>_GPOS_MULT_INT_!$F$26:$F$27</c:f>
              <c:numCache>
                <c:formatCode>General</c:formatCode>
                <c:ptCount val="2"/>
                <c:pt idx="0">
                  <c:v>507.4</c:v>
                </c:pt>
                <c:pt idx="1">
                  <c:v>471.2</c:v>
                </c:pt>
              </c:numCache>
            </c:numRef>
          </c:val>
          <c:smooth val="0"/>
          <c:extLst>
            <c:ext xmlns:c16="http://schemas.microsoft.com/office/drawing/2014/chart" uri="{C3380CC4-5D6E-409C-BE32-E72D297353CC}">
              <c16:uniqueId val="{00000005-45C5-496E-95B8-7903CFCB2212}"/>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1"/>
        <c:axPos val="b"/>
        <c:numFmt formatCode="General" sourceLinked="1"/>
        <c:majorTickMark val="out"/>
        <c:minorTickMark val="none"/>
        <c:tickLblPos val="nextTo"/>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multiLvlStrRef>
              <c:f>_CDAP25_INT_!$C$2:$D$5</c:f>
            </c:multiLvlStrRef>
          </c:cat>
          <c:val>
            <c:numRef>
              <c:f>_CDAP25_INT_!$E$2:$E$5</c:f>
              <c:numCache>
                <c:formatCode>General</c:formatCode>
                <c:ptCount val="4"/>
                <c:pt idx="0">
                  <c:v>453.7</c:v>
                </c:pt>
                <c:pt idx="1">
                  <c:v>477.6</c:v>
                </c:pt>
                <c:pt idx="2">
                  <c:v>522.1</c:v>
                </c:pt>
                <c:pt idx="3">
                  <c:v>547.4</c:v>
                </c:pt>
              </c:numCache>
            </c:numRef>
          </c:val>
          <c:smooth val="0"/>
          <c:extLst>
            <c:ext xmlns:c16="http://schemas.microsoft.com/office/drawing/2014/chart" uri="{C3380CC4-5D6E-409C-BE32-E72D297353CC}">
              <c16:uniqueId val="{00000000-ECC6-491B-B3FB-C71C64ADAFAE}"/>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multiLvlStrRef>
              <c:f>_CDAP25_INT_!$C$2:$D$5</c:f>
            </c:multiLvlStrRef>
          </c:cat>
          <c:val>
            <c:numRef>
              <c:f>_CDAP25_INT_!$F$2:$F$5</c:f>
              <c:numCache>
                <c:formatCode>General</c:formatCode>
                <c:ptCount val="4"/>
                <c:pt idx="0">
                  <c:v>450.7</c:v>
                </c:pt>
                <c:pt idx="1">
                  <c:v>474</c:v>
                </c:pt>
                <c:pt idx="2">
                  <c:v>515.5</c:v>
                </c:pt>
                <c:pt idx="3">
                  <c:v>541</c:v>
                </c:pt>
              </c:numCache>
            </c:numRef>
          </c:val>
          <c:smooth val="0"/>
          <c:extLst>
            <c:ext xmlns:c16="http://schemas.microsoft.com/office/drawing/2014/chart" uri="{C3380CC4-5D6E-409C-BE32-E72D297353CC}">
              <c16:uniqueId val="{00000001-ECC6-491B-B3FB-C71C64ADAFAE}"/>
            </c:ext>
          </c:extLst>
        </c:ser>
        <c:ser>
          <c:idx val="2"/>
          <c:order val="2"/>
          <c:tx>
            <c:v>Indígena</c:v>
          </c:tx>
          <c:spPr>
            <a:ln w="19050">
              <a:solidFill>
                <a:srgbClr val="C8A8C8"/>
              </a:solidFill>
            </a:ln>
          </c:spPr>
          <c:marker>
            <c:symbol val="star"/>
            <c:size val="7"/>
            <c:spPr>
              <a:noFill/>
              <a:ln w="15875">
                <a:solidFill>
                  <a:srgbClr val="C8A8C8"/>
                </a:solidFill>
              </a:ln>
            </c:spPr>
          </c:marker>
          <c:cat>
            <c:multiLvlStrRef>
              <c:f>_CDAP25_INT_!$C$2:$D$5</c:f>
            </c:multiLvlStrRef>
          </c:cat>
          <c:val>
            <c:numRef>
              <c:f>_CDAP25_INT_!$G$2:$G$5</c:f>
              <c:numCache>
                <c:formatCode>General</c:formatCode>
                <c:ptCount val="4"/>
                <c:pt idx="0">
                  <c:v>401.9</c:v>
                </c:pt>
                <c:pt idx="1">
                  <c:v>411.3</c:v>
                </c:pt>
                <c:pt idx="2">
                  <c:v>449.8</c:v>
                </c:pt>
                <c:pt idx="3">
                  <c:v>474.8</c:v>
                </c:pt>
              </c:numCache>
            </c:numRef>
          </c:val>
          <c:smooth val="0"/>
          <c:extLst>
            <c:ext xmlns:c16="http://schemas.microsoft.com/office/drawing/2014/chart" uri="{C3380CC4-5D6E-409C-BE32-E72D297353CC}">
              <c16:uniqueId val="{00000002-ECC6-491B-B3FB-C71C64ADAFAE}"/>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multiLvlStrRef>
              <c:f>_CDAP25_INT_!$C$2:$D$5</c:f>
            </c:multiLvlStrRef>
          </c:cat>
          <c:val>
            <c:numRef>
              <c:f>_CDAP25_INT_!$H$2:$H$5</c:f>
              <c:numCache>
                <c:formatCode>General</c:formatCode>
                <c:ptCount val="4"/>
                <c:pt idx="0">
                  <c:v>411</c:v>
                </c:pt>
                <c:pt idx="1">
                  <c:v>433.8</c:v>
                </c:pt>
                <c:pt idx="2">
                  <c:v>460</c:v>
                </c:pt>
                <c:pt idx="3">
                  <c:v>487.9</c:v>
                </c:pt>
              </c:numCache>
            </c:numRef>
          </c:val>
          <c:smooth val="0"/>
          <c:extLst>
            <c:ext xmlns:c16="http://schemas.microsoft.com/office/drawing/2014/chart" uri="{C3380CC4-5D6E-409C-BE32-E72D297353CC}">
              <c16:uniqueId val="{00000003-ECC6-491B-B3FB-C71C64ADAFAE}"/>
            </c:ext>
          </c:extLst>
        </c:ser>
        <c:ser>
          <c:idx val="4"/>
          <c:order val="4"/>
          <c:tx>
            <c:v>Privada</c:v>
          </c:tx>
          <c:spPr>
            <a:ln w="19050">
              <a:solidFill>
                <a:srgbClr val="B07CAA"/>
              </a:solidFill>
            </a:ln>
          </c:spPr>
          <c:marker>
            <c:symbol val="circle"/>
            <c:size val="7"/>
            <c:spPr>
              <a:noFill/>
              <a:ln w="15875">
                <a:solidFill>
                  <a:srgbClr val="B07CAA"/>
                </a:solidFill>
              </a:ln>
            </c:spPr>
          </c:marker>
          <c:cat>
            <c:multiLvlStrRef>
              <c:f>_CDAP25_INT_!$C$2:$D$5</c:f>
            </c:multiLvlStrRef>
          </c:cat>
          <c:val>
            <c:numRef>
              <c:f>_CDAP25_INT_!$I$2:$I$5</c:f>
              <c:numCache>
                <c:formatCode>General</c:formatCode>
                <c:ptCount val="4"/>
                <c:pt idx="0">
                  <c:v>557</c:v>
                </c:pt>
                <c:pt idx="1">
                  <c:v>577.1</c:v>
                </c:pt>
                <c:pt idx="2">
                  <c:v>607.9</c:v>
                </c:pt>
                <c:pt idx="3">
                  <c:v>622.29999999999995</c:v>
                </c:pt>
              </c:numCache>
            </c:numRef>
          </c:val>
          <c:smooth val="0"/>
          <c:extLst>
            <c:ext xmlns:c16="http://schemas.microsoft.com/office/drawing/2014/chart" uri="{C3380CC4-5D6E-409C-BE32-E72D297353CC}">
              <c16:uniqueId val="{00000004-ECC6-491B-B3FB-C71C64ADAFAE}"/>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solidFill>
                      <a:srgbClr val="595959"/>
                    </a:solidFill>
                  </a:rPr>
                  <a:t>Clima de participación y respeto en el</a:t>
                </a:r>
                <a:r>
                  <a:rPr lang="es-MX" baseline="0">
                    <a:solidFill>
                      <a:srgbClr val="595959"/>
                    </a:solidFill>
                  </a:rPr>
                  <a:t> aula</a:t>
                </a:r>
                <a:endParaRPr lang="es-MX">
                  <a:solidFill>
                    <a:srgbClr val="595959"/>
                  </a:solidFill>
                </a:endParaRP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solidFill>
                      <a:srgbClr val="595959"/>
                    </a:solidFill>
                  </a:rPr>
                  <a:t>Puntaje promedio de</a:t>
                </a:r>
                <a:r>
                  <a:rPr lang="es-MX" baseline="0" dirty="0">
                    <a:solidFill>
                      <a:srgbClr val="595959"/>
                    </a:solidFill>
                  </a:rPr>
                  <a:t> Lenguaje y Comunicación</a:t>
                </a:r>
                <a:endParaRPr lang="es-MX" dirty="0">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45682079226433"/>
          <c:y val="3.1832507108670118E-2"/>
          <c:w val="0.81444649232933553"/>
          <c:h val="0.72545941585880658"/>
        </c:manualLayout>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_CDAP25_INT_!$C$27:$C$30</c:f>
              <c:numCache>
                <c:formatCode>General</c:formatCode>
                <c:ptCount val="4"/>
              </c:numCache>
            </c:numRef>
          </c:cat>
          <c:val>
            <c:numRef>
              <c:f>_CDAP25_INT_!$E$27:$E$30</c:f>
              <c:numCache>
                <c:formatCode>General</c:formatCode>
                <c:ptCount val="4"/>
                <c:pt idx="0">
                  <c:v>460.3</c:v>
                </c:pt>
                <c:pt idx="1">
                  <c:v>482.5</c:v>
                </c:pt>
                <c:pt idx="2">
                  <c:v>522</c:v>
                </c:pt>
                <c:pt idx="3">
                  <c:v>544.79999999999995</c:v>
                </c:pt>
              </c:numCache>
            </c:numRef>
          </c:val>
          <c:smooth val="0"/>
          <c:extLst>
            <c:ext xmlns:c16="http://schemas.microsoft.com/office/drawing/2014/chart" uri="{C3380CC4-5D6E-409C-BE32-E72D297353CC}">
              <c16:uniqueId val="{00000000-CA73-48CF-81E4-B43F3D192CA2}"/>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_CDAP25_INT_!$C$27:$C$30</c:f>
              <c:numCache>
                <c:formatCode>General</c:formatCode>
                <c:ptCount val="4"/>
              </c:numCache>
            </c:numRef>
          </c:cat>
          <c:val>
            <c:numRef>
              <c:f>_CDAP25_INT_!$F$27:$F$30</c:f>
              <c:numCache>
                <c:formatCode>General</c:formatCode>
                <c:ptCount val="4"/>
                <c:pt idx="0">
                  <c:v>457.9</c:v>
                </c:pt>
                <c:pt idx="1">
                  <c:v>479.8</c:v>
                </c:pt>
                <c:pt idx="2">
                  <c:v>517.1</c:v>
                </c:pt>
                <c:pt idx="3">
                  <c:v>538.9</c:v>
                </c:pt>
              </c:numCache>
            </c:numRef>
          </c:val>
          <c:smooth val="0"/>
          <c:extLst>
            <c:ext xmlns:c16="http://schemas.microsoft.com/office/drawing/2014/chart" uri="{C3380CC4-5D6E-409C-BE32-E72D297353CC}">
              <c16:uniqueId val="{00000001-CA73-48CF-81E4-B43F3D192CA2}"/>
            </c:ext>
          </c:extLst>
        </c:ser>
        <c:ser>
          <c:idx val="2"/>
          <c:order val="2"/>
          <c:tx>
            <c:v>Indígena</c:v>
          </c:tx>
          <c:spPr>
            <a:ln w="19050">
              <a:solidFill>
                <a:srgbClr val="C8A8C8"/>
              </a:solidFill>
            </a:ln>
          </c:spPr>
          <c:marker>
            <c:symbol val="star"/>
            <c:size val="7"/>
            <c:spPr>
              <a:noFill/>
              <a:ln w="15875">
                <a:solidFill>
                  <a:srgbClr val="C8A8C8"/>
                </a:solidFill>
              </a:ln>
            </c:spPr>
          </c:marker>
          <c:cat>
            <c:numRef>
              <c:f>_CDAP25_INT_!$C$27:$C$30</c:f>
              <c:numCache>
                <c:formatCode>General</c:formatCode>
                <c:ptCount val="4"/>
              </c:numCache>
            </c:numRef>
          </c:cat>
          <c:val>
            <c:numRef>
              <c:f>_CDAP25_INT_!$G$27:$G$30</c:f>
              <c:numCache>
                <c:formatCode>General</c:formatCode>
                <c:ptCount val="4"/>
                <c:pt idx="0">
                  <c:v>420.6</c:v>
                </c:pt>
                <c:pt idx="1">
                  <c:v>432.7</c:v>
                </c:pt>
                <c:pt idx="2">
                  <c:v>466</c:v>
                </c:pt>
                <c:pt idx="3">
                  <c:v>515.6</c:v>
                </c:pt>
              </c:numCache>
            </c:numRef>
          </c:val>
          <c:smooth val="0"/>
          <c:extLst>
            <c:ext xmlns:c16="http://schemas.microsoft.com/office/drawing/2014/chart" uri="{C3380CC4-5D6E-409C-BE32-E72D297353CC}">
              <c16:uniqueId val="{00000002-CA73-48CF-81E4-B43F3D192CA2}"/>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_CDAP25_INT_!$C$27:$C$30</c:f>
              <c:numCache>
                <c:formatCode>General</c:formatCode>
                <c:ptCount val="4"/>
              </c:numCache>
            </c:numRef>
          </c:cat>
          <c:val>
            <c:numRef>
              <c:f>_CDAP25_INT_!$H$27:$H$30</c:f>
              <c:numCache>
                <c:formatCode>General</c:formatCode>
                <c:ptCount val="4"/>
                <c:pt idx="0">
                  <c:v>423.5</c:v>
                </c:pt>
                <c:pt idx="1">
                  <c:v>439.5</c:v>
                </c:pt>
                <c:pt idx="2">
                  <c:v>469</c:v>
                </c:pt>
                <c:pt idx="3">
                  <c:v>494.5</c:v>
                </c:pt>
              </c:numCache>
            </c:numRef>
          </c:val>
          <c:smooth val="0"/>
          <c:extLst>
            <c:ext xmlns:c16="http://schemas.microsoft.com/office/drawing/2014/chart" uri="{C3380CC4-5D6E-409C-BE32-E72D297353CC}">
              <c16:uniqueId val="{00000003-CA73-48CF-81E4-B43F3D192CA2}"/>
            </c:ext>
          </c:extLst>
        </c:ser>
        <c:ser>
          <c:idx val="4"/>
          <c:order val="4"/>
          <c:tx>
            <c:v>Privada</c:v>
          </c:tx>
          <c:spPr>
            <a:ln w="19050">
              <a:solidFill>
                <a:srgbClr val="B07CAA"/>
              </a:solidFill>
            </a:ln>
          </c:spPr>
          <c:marker>
            <c:symbol val="circle"/>
            <c:size val="7"/>
            <c:spPr>
              <a:noFill/>
              <a:ln w="15875">
                <a:solidFill>
                  <a:srgbClr val="B07CAA"/>
                </a:solidFill>
              </a:ln>
            </c:spPr>
          </c:marker>
          <c:cat>
            <c:numRef>
              <c:f>_CDAP25_INT_!$C$27:$C$30</c:f>
              <c:numCache>
                <c:formatCode>General</c:formatCode>
                <c:ptCount val="4"/>
              </c:numCache>
            </c:numRef>
          </c:cat>
          <c:val>
            <c:numRef>
              <c:f>_CDAP25_INT_!$I$27:$I$30</c:f>
              <c:numCache>
                <c:formatCode>General</c:formatCode>
                <c:ptCount val="4"/>
                <c:pt idx="0">
                  <c:v>541.5</c:v>
                </c:pt>
                <c:pt idx="1">
                  <c:v>557.70000000000005</c:v>
                </c:pt>
                <c:pt idx="2">
                  <c:v>587.5</c:v>
                </c:pt>
                <c:pt idx="3">
                  <c:v>600.29999999999995</c:v>
                </c:pt>
              </c:numCache>
            </c:numRef>
          </c:val>
          <c:smooth val="0"/>
          <c:extLst>
            <c:ext xmlns:c16="http://schemas.microsoft.com/office/drawing/2014/chart" uri="{C3380CC4-5D6E-409C-BE32-E72D297353CC}">
              <c16:uniqueId val="{00000004-CA73-48CF-81E4-B43F3D192CA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Clima de participación y respeto en el aula</a:t>
                </a: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1"/>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427.4</c:v>
                </c:pt>
                <c:pt idx="1">
                  <c:v>454.9</c:v>
                </c:pt>
                <c:pt idx="2">
                  <c:v>497.5</c:v>
                </c:pt>
                <c:pt idx="3">
                  <c:v>540.1</c:v>
                </c:pt>
              </c:numCache>
            </c:numRef>
          </c:val>
          <c:smooth val="0"/>
          <c:extLst>
            <c:ext xmlns:c16="http://schemas.microsoft.com/office/drawing/2014/chart" uri="{C3380CC4-5D6E-409C-BE32-E72D297353CC}">
              <c16:uniqueId val="{00000000-147B-4B95-8489-22271FF8F793}"/>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a:t>
                </a:r>
                <a:r>
                  <a:rPr lang="es-MX" baseline="0" dirty="0"/>
                  <a:t> de Lenguaje y Comunicación</a:t>
                </a:r>
                <a:endParaRPr lang="es-MX" dirty="0"/>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850085-1DBC-4C1B-A917-CD04A6D0CC9E}"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S"/>
        </a:p>
      </dgm:t>
    </dgm:pt>
    <dgm:pt modelId="{AB38DACE-D709-4C40-8FAE-DB45B4C36796}">
      <dgm:prSet/>
      <dgm:spPr>
        <a:ln w="19050">
          <a:solidFill>
            <a:srgbClr val="C80069"/>
          </a:solidFill>
        </a:ln>
      </dgm:spPr>
      <dgm:t>
        <a:bodyPr/>
        <a:lstStyle/>
        <a:p>
          <a:pPr rtl="0"/>
          <a:r>
            <a:rPr lang="es-MX" dirty="0">
              <a:solidFill>
                <a:srgbClr val="7030A0"/>
              </a:solidFill>
            </a:rPr>
            <a:t>Características generales de Planea 6</a:t>
          </a:r>
          <a:r>
            <a:rPr lang="es-ES_tradnl" dirty="0">
              <a:solidFill>
                <a:srgbClr val="7030A0"/>
              </a:solidFill>
            </a:rPr>
            <a:t>º de primaria 2018</a:t>
          </a:r>
          <a:endParaRPr lang="es-MX" dirty="0">
            <a:solidFill>
              <a:srgbClr val="7030A0"/>
            </a:solidFill>
          </a:endParaRPr>
        </a:p>
      </dgm:t>
    </dgm:pt>
    <dgm:pt modelId="{53C27E7A-F1D0-4779-AA92-4367A60C2494}" type="parTrans" cxnId="{01EC39E6-F823-420D-90AD-DF3C12BE0F04}">
      <dgm:prSet/>
      <dgm:spPr/>
      <dgm:t>
        <a:bodyPr/>
        <a:lstStyle/>
        <a:p>
          <a:endParaRPr lang="es-ES"/>
        </a:p>
      </dgm:t>
    </dgm:pt>
    <dgm:pt modelId="{030BE838-7D8B-4ECC-A588-26BF913324AE}" type="sibTrans" cxnId="{01EC39E6-F823-420D-90AD-DF3C12BE0F04}">
      <dgm:prSet/>
      <dgm:spPr/>
      <dgm:t>
        <a:bodyPr/>
        <a:lstStyle/>
        <a:p>
          <a:endParaRPr lang="es-ES"/>
        </a:p>
      </dgm:t>
    </dgm:pt>
    <dgm:pt modelId="{5B5740C2-AFF7-48B0-BF02-A3CCE704D420}">
      <dgm:prSet/>
      <dgm:spPr>
        <a:ln w="19050">
          <a:solidFill>
            <a:srgbClr val="C80069"/>
          </a:solidFill>
        </a:ln>
      </dgm:spPr>
      <dgm:t>
        <a:bodyPr/>
        <a:lstStyle/>
        <a:p>
          <a:pPr rtl="0"/>
          <a:r>
            <a:rPr lang="es-MX" dirty="0">
              <a:solidFill>
                <a:srgbClr val="7030A0"/>
              </a:solidFill>
            </a:rPr>
            <a:t>Resultados nacionales</a:t>
          </a:r>
        </a:p>
      </dgm:t>
    </dgm:pt>
    <dgm:pt modelId="{0FD305D6-8E4E-4FC4-BA80-E4C2446945D3}" type="parTrans" cxnId="{4F7461B3-8ED4-49DD-AA7C-8D31546CE3F1}">
      <dgm:prSet/>
      <dgm:spPr/>
      <dgm:t>
        <a:bodyPr/>
        <a:lstStyle/>
        <a:p>
          <a:endParaRPr lang="es-ES"/>
        </a:p>
      </dgm:t>
    </dgm:pt>
    <dgm:pt modelId="{829204CE-8233-4A7F-915C-31CD34E84110}" type="sibTrans" cxnId="{4F7461B3-8ED4-49DD-AA7C-8D31546CE3F1}">
      <dgm:prSet/>
      <dgm:spPr/>
      <dgm:t>
        <a:bodyPr/>
        <a:lstStyle/>
        <a:p>
          <a:endParaRPr lang="es-ES"/>
        </a:p>
      </dgm:t>
    </dgm:pt>
    <dgm:pt modelId="{44DA3573-FC46-4955-B522-AF8C35660037}">
      <dgm:prSet/>
      <dgm:spPr>
        <a:ln w="19050">
          <a:solidFill>
            <a:srgbClr val="C80069"/>
          </a:solidFill>
        </a:ln>
      </dgm:spPr>
      <dgm:t>
        <a:bodyPr/>
        <a:lstStyle/>
        <a:p>
          <a:pPr rtl="0"/>
          <a:r>
            <a:rPr lang="es-MX" dirty="0">
              <a:solidFill>
                <a:srgbClr val="7030A0"/>
              </a:solidFill>
            </a:rPr>
            <a:t>Resultados de las entidades</a:t>
          </a:r>
        </a:p>
      </dgm:t>
    </dgm:pt>
    <dgm:pt modelId="{E6BF9803-962E-4792-8B2C-6275948ABA0E}" type="parTrans" cxnId="{1C85A6E8-8EC1-41A1-9533-17C70753B507}">
      <dgm:prSet/>
      <dgm:spPr/>
      <dgm:t>
        <a:bodyPr/>
        <a:lstStyle/>
        <a:p>
          <a:endParaRPr lang="es-ES"/>
        </a:p>
      </dgm:t>
    </dgm:pt>
    <dgm:pt modelId="{9DCF3E6F-37F2-420D-BBE7-7F215F36D1EC}" type="sibTrans" cxnId="{1C85A6E8-8EC1-41A1-9533-17C70753B507}">
      <dgm:prSet/>
      <dgm:spPr/>
      <dgm:t>
        <a:bodyPr/>
        <a:lstStyle/>
        <a:p>
          <a:endParaRPr lang="es-ES"/>
        </a:p>
      </dgm:t>
    </dgm:pt>
    <dgm:pt modelId="{0C59C681-0627-46FE-AD6D-8442B70B35F8}">
      <dgm:prSet/>
      <dgm:spPr>
        <a:ln w="19050">
          <a:solidFill>
            <a:srgbClr val="C80069"/>
          </a:solidFill>
        </a:ln>
      </dgm:spPr>
      <dgm:t>
        <a:bodyPr/>
        <a:lstStyle/>
        <a:p>
          <a:pPr rtl="0"/>
          <a:r>
            <a:rPr lang="es-MX" dirty="0">
              <a:solidFill>
                <a:srgbClr val="7030A0"/>
              </a:solidFill>
            </a:rPr>
            <a:t>El aprendizaje y su relación con variables personales, del contexto escolar y familiar</a:t>
          </a:r>
        </a:p>
      </dgm:t>
    </dgm:pt>
    <dgm:pt modelId="{DD2B8D85-9E76-4781-A406-AF07E0151E31}" type="parTrans" cxnId="{68C07002-090A-4DB2-BB3C-4F6BC25F6269}">
      <dgm:prSet/>
      <dgm:spPr/>
      <dgm:t>
        <a:bodyPr/>
        <a:lstStyle/>
        <a:p>
          <a:endParaRPr lang="es-ES"/>
        </a:p>
      </dgm:t>
    </dgm:pt>
    <dgm:pt modelId="{85544D5F-19E3-4F8A-9223-41AB3E199EBA}" type="sibTrans" cxnId="{68C07002-090A-4DB2-BB3C-4F6BC25F6269}">
      <dgm:prSet/>
      <dgm:spPr/>
      <dgm:t>
        <a:bodyPr/>
        <a:lstStyle/>
        <a:p>
          <a:endParaRPr lang="es-ES"/>
        </a:p>
      </dgm:t>
    </dgm:pt>
    <dgm:pt modelId="{05D615BA-8403-4998-ABCA-335680DAE5EA}">
      <dgm:prSet/>
      <dgm:spPr>
        <a:ln w="19050">
          <a:solidFill>
            <a:srgbClr val="C80069"/>
          </a:solidFill>
        </a:ln>
      </dgm:spPr>
      <dgm:t>
        <a:bodyPr/>
        <a:lstStyle/>
        <a:p>
          <a:pPr rtl="0"/>
          <a:r>
            <a:rPr lang="es-MX" dirty="0">
              <a:solidFill>
                <a:srgbClr val="7030A0"/>
              </a:solidFill>
            </a:rPr>
            <a:t>Comparación de resultados 2015-2018</a:t>
          </a:r>
        </a:p>
      </dgm:t>
    </dgm:pt>
    <dgm:pt modelId="{2A07A61F-E9A2-4F43-9A74-810B595A0E24}" type="parTrans" cxnId="{6BCFF382-711A-4D20-B58F-D03F501354D6}">
      <dgm:prSet/>
      <dgm:spPr/>
      <dgm:t>
        <a:bodyPr/>
        <a:lstStyle/>
        <a:p>
          <a:endParaRPr lang="es-ES"/>
        </a:p>
      </dgm:t>
    </dgm:pt>
    <dgm:pt modelId="{2D8B869B-606B-4107-AE4E-9B830F0A5F32}" type="sibTrans" cxnId="{6BCFF382-711A-4D20-B58F-D03F501354D6}">
      <dgm:prSet/>
      <dgm:spPr/>
      <dgm:t>
        <a:bodyPr/>
        <a:lstStyle/>
        <a:p>
          <a:endParaRPr lang="es-ES"/>
        </a:p>
      </dgm:t>
    </dgm:pt>
    <dgm:pt modelId="{6F002950-47B1-4EB9-86BC-F3CFB7BE89DB}">
      <dgm:prSet/>
      <dgm:spPr>
        <a:ln w="19050">
          <a:solidFill>
            <a:srgbClr val="C80069"/>
          </a:solidFill>
        </a:ln>
      </dgm:spPr>
      <dgm:t>
        <a:bodyPr/>
        <a:lstStyle/>
        <a:p>
          <a:pPr rtl="0"/>
          <a:r>
            <a:rPr lang="es-MX" dirty="0" smtClean="0">
              <a:solidFill>
                <a:srgbClr val="7030A0"/>
              </a:solidFill>
            </a:rPr>
            <a:t>Conclusiones</a:t>
          </a:r>
        </a:p>
      </dgm:t>
    </dgm:pt>
    <dgm:pt modelId="{7D50488D-E722-49C5-BFC8-F224EA43A5FE}" type="parTrans" cxnId="{E16D5253-6FAE-4E6D-BE02-0EDA998847A7}">
      <dgm:prSet/>
      <dgm:spPr/>
      <dgm:t>
        <a:bodyPr/>
        <a:lstStyle/>
        <a:p>
          <a:endParaRPr lang="es-ES"/>
        </a:p>
      </dgm:t>
    </dgm:pt>
    <dgm:pt modelId="{575E8940-D319-42D5-9F2B-87E2F55E5161}" type="sibTrans" cxnId="{E16D5253-6FAE-4E6D-BE02-0EDA998847A7}">
      <dgm:prSet/>
      <dgm:spPr/>
      <dgm:t>
        <a:bodyPr/>
        <a:lstStyle/>
        <a:p>
          <a:endParaRPr lang="es-ES"/>
        </a:p>
      </dgm:t>
    </dgm:pt>
    <dgm:pt modelId="{6E5AEF74-E1D8-412C-AAAC-B19FDA96A2A8}">
      <dgm:prSet/>
      <dgm:spPr>
        <a:ln w="19050">
          <a:solidFill>
            <a:srgbClr val="C80069"/>
          </a:solidFill>
        </a:ln>
      </dgm:spPr>
      <dgm:t>
        <a:bodyPr/>
        <a:lstStyle/>
        <a:p>
          <a:pPr rtl="0"/>
          <a:r>
            <a:rPr lang="es-MX" dirty="0" smtClean="0">
              <a:solidFill>
                <a:srgbClr val="7030A0"/>
              </a:solidFill>
            </a:rPr>
            <a:t>Resultados de la entidad</a:t>
          </a:r>
        </a:p>
      </dgm:t>
    </dgm:pt>
    <dgm:pt modelId="{317DCF30-DCBC-4C1A-83E8-0F7A2A8085EB}" type="parTrans" cxnId="{07BE1A1D-86D6-4D15-B0CF-E529EE00ABFF}">
      <dgm:prSet/>
      <dgm:spPr/>
      <dgm:t>
        <a:bodyPr/>
        <a:lstStyle/>
        <a:p>
          <a:endParaRPr lang="es-ES"/>
        </a:p>
      </dgm:t>
    </dgm:pt>
    <dgm:pt modelId="{66C3DD9C-2638-422F-BE9F-3938506222D3}" type="sibTrans" cxnId="{07BE1A1D-86D6-4D15-B0CF-E529EE00ABFF}">
      <dgm:prSet/>
      <dgm:spPr/>
      <dgm:t>
        <a:bodyPr/>
        <a:lstStyle/>
        <a:p>
          <a:endParaRPr lang="es-ES"/>
        </a:p>
      </dgm:t>
    </dgm:pt>
    <dgm:pt modelId="{861F0976-D3CE-4BA2-B045-8E03CFDF41D3}" type="pres">
      <dgm:prSet presAssocID="{10850085-1DBC-4C1B-A917-CD04A6D0CC9E}" presName="linear" presStyleCnt="0">
        <dgm:presLayoutVars>
          <dgm:animLvl val="lvl"/>
          <dgm:resizeHandles val="exact"/>
        </dgm:presLayoutVars>
      </dgm:prSet>
      <dgm:spPr/>
      <dgm:t>
        <a:bodyPr/>
        <a:lstStyle/>
        <a:p>
          <a:endParaRPr lang="es-ES"/>
        </a:p>
      </dgm:t>
    </dgm:pt>
    <dgm:pt modelId="{833AFE55-A48A-4595-91B8-DD1BE8E05B3F}" type="pres">
      <dgm:prSet presAssocID="{AB38DACE-D709-4C40-8FAE-DB45B4C36796}" presName="parentText" presStyleLbl="node1" presStyleIdx="0" presStyleCnt="7">
        <dgm:presLayoutVars>
          <dgm:chMax val="0"/>
          <dgm:bulletEnabled val="1"/>
        </dgm:presLayoutVars>
      </dgm:prSet>
      <dgm:spPr/>
      <dgm:t>
        <a:bodyPr/>
        <a:lstStyle/>
        <a:p>
          <a:endParaRPr lang="es-ES"/>
        </a:p>
      </dgm:t>
    </dgm:pt>
    <dgm:pt modelId="{2CA13D7C-3476-463D-8A81-192B66B7BFC2}" type="pres">
      <dgm:prSet presAssocID="{030BE838-7D8B-4ECC-A588-26BF913324AE}" presName="spacer" presStyleCnt="0"/>
      <dgm:spPr/>
    </dgm:pt>
    <dgm:pt modelId="{E302E572-212E-428D-BE1A-A0FDFABC94F2}" type="pres">
      <dgm:prSet presAssocID="{5B5740C2-AFF7-48B0-BF02-A3CCE704D420}" presName="parentText" presStyleLbl="node1" presStyleIdx="1" presStyleCnt="7">
        <dgm:presLayoutVars>
          <dgm:chMax val="0"/>
          <dgm:bulletEnabled val="1"/>
        </dgm:presLayoutVars>
      </dgm:prSet>
      <dgm:spPr/>
      <dgm:t>
        <a:bodyPr/>
        <a:lstStyle/>
        <a:p>
          <a:endParaRPr lang="es-ES"/>
        </a:p>
      </dgm:t>
    </dgm:pt>
    <dgm:pt modelId="{E2DE94E4-251C-42F9-9181-B3167284C0F4}" type="pres">
      <dgm:prSet presAssocID="{829204CE-8233-4A7F-915C-31CD34E84110}" presName="spacer" presStyleCnt="0"/>
      <dgm:spPr/>
    </dgm:pt>
    <dgm:pt modelId="{70488791-D2A5-49F6-A65E-CB76F4DDFF26}" type="pres">
      <dgm:prSet presAssocID="{44DA3573-FC46-4955-B522-AF8C35660037}" presName="parentText" presStyleLbl="node1" presStyleIdx="2" presStyleCnt="7">
        <dgm:presLayoutVars>
          <dgm:chMax val="0"/>
          <dgm:bulletEnabled val="1"/>
        </dgm:presLayoutVars>
      </dgm:prSet>
      <dgm:spPr/>
      <dgm:t>
        <a:bodyPr/>
        <a:lstStyle/>
        <a:p>
          <a:endParaRPr lang="es-ES"/>
        </a:p>
      </dgm:t>
    </dgm:pt>
    <dgm:pt modelId="{47BB0A10-7073-4BD7-9D8E-A258198EAA9F}" type="pres">
      <dgm:prSet presAssocID="{9DCF3E6F-37F2-420D-BBE7-7F215F36D1EC}" presName="spacer" presStyleCnt="0"/>
      <dgm:spPr/>
    </dgm:pt>
    <dgm:pt modelId="{10F42E88-EA2B-4D92-AED3-3DD3828ECC99}" type="pres">
      <dgm:prSet presAssocID="{0C59C681-0627-46FE-AD6D-8442B70B35F8}" presName="parentText" presStyleLbl="node1" presStyleIdx="3" presStyleCnt="7">
        <dgm:presLayoutVars>
          <dgm:chMax val="0"/>
          <dgm:bulletEnabled val="1"/>
        </dgm:presLayoutVars>
      </dgm:prSet>
      <dgm:spPr/>
      <dgm:t>
        <a:bodyPr/>
        <a:lstStyle/>
        <a:p>
          <a:endParaRPr lang="es-ES"/>
        </a:p>
      </dgm:t>
    </dgm:pt>
    <dgm:pt modelId="{828419DC-209B-4BE6-984E-60F3D5C3CAA2}" type="pres">
      <dgm:prSet presAssocID="{85544D5F-19E3-4F8A-9223-41AB3E199EBA}" presName="spacer" presStyleCnt="0"/>
      <dgm:spPr/>
    </dgm:pt>
    <dgm:pt modelId="{5C33D005-5517-4858-BF0E-6B13DF284355}" type="pres">
      <dgm:prSet presAssocID="{05D615BA-8403-4998-ABCA-335680DAE5EA}" presName="parentText" presStyleLbl="node1" presStyleIdx="4" presStyleCnt="7">
        <dgm:presLayoutVars>
          <dgm:chMax val="0"/>
          <dgm:bulletEnabled val="1"/>
        </dgm:presLayoutVars>
      </dgm:prSet>
      <dgm:spPr/>
      <dgm:t>
        <a:bodyPr/>
        <a:lstStyle/>
        <a:p>
          <a:endParaRPr lang="es-ES"/>
        </a:p>
      </dgm:t>
    </dgm:pt>
    <dgm:pt modelId="{45E985D4-F965-469A-A059-9A7C36B01D1D}" type="pres">
      <dgm:prSet presAssocID="{2D8B869B-606B-4107-AE4E-9B830F0A5F32}" presName="spacer" presStyleCnt="0"/>
      <dgm:spPr/>
    </dgm:pt>
    <dgm:pt modelId="{62825A0E-863D-4B90-BA0A-438776CFC224}" type="pres">
      <dgm:prSet presAssocID="{6F002950-47B1-4EB9-86BC-F3CFB7BE89DB}" presName="parentText" presStyleLbl="node1" presStyleIdx="5" presStyleCnt="7">
        <dgm:presLayoutVars>
          <dgm:chMax val="0"/>
          <dgm:bulletEnabled val="1"/>
        </dgm:presLayoutVars>
      </dgm:prSet>
      <dgm:spPr/>
      <dgm:t>
        <a:bodyPr/>
        <a:lstStyle/>
        <a:p>
          <a:endParaRPr lang="es-ES"/>
        </a:p>
      </dgm:t>
    </dgm:pt>
    <dgm:pt modelId="{11BA4C86-FCA9-4BA6-82FB-14896058307F}" type="pres">
      <dgm:prSet presAssocID="{575E8940-D319-42D5-9F2B-87E2F55E5161}" presName="spacer" presStyleCnt="0"/>
      <dgm:spPr/>
    </dgm:pt>
    <dgm:pt modelId="{9B6A0636-3FA9-45AB-9F63-BF30391EC5C8}" type="pres">
      <dgm:prSet presAssocID="{6E5AEF74-E1D8-412C-AAAC-B19FDA96A2A8}" presName="parentText" presStyleLbl="node1" presStyleIdx="6" presStyleCnt="7">
        <dgm:presLayoutVars>
          <dgm:chMax val="0"/>
          <dgm:bulletEnabled val="1"/>
        </dgm:presLayoutVars>
      </dgm:prSet>
      <dgm:spPr/>
      <dgm:t>
        <a:bodyPr/>
        <a:lstStyle/>
        <a:p>
          <a:endParaRPr lang="es-ES"/>
        </a:p>
      </dgm:t>
    </dgm:pt>
  </dgm:ptLst>
  <dgm:cxnLst>
    <dgm:cxn modelId="{4CAED7D2-954A-46EC-A596-5A02D3FE8E4B}" type="presOf" srcId="{5B5740C2-AFF7-48B0-BF02-A3CCE704D420}" destId="{E302E572-212E-428D-BE1A-A0FDFABC94F2}" srcOrd="0" destOrd="0" presId="urn:microsoft.com/office/officeart/2005/8/layout/vList2"/>
    <dgm:cxn modelId="{B6E75B95-1342-4D5B-AAB4-B0E52C24E176}" type="presOf" srcId="{05D615BA-8403-4998-ABCA-335680DAE5EA}" destId="{5C33D005-5517-4858-BF0E-6B13DF284355}" srcOrd="0" destOrd="0" presId="urn:microsoft.com/office/officeart/2005/8/layout/vList2"/>
    <dgm:cxn modelId="{2A47D689-B834-45CD-8D04-205A5C376A97}" type="presOf" srcId="{6E5AEF74-E1D8-412C-AAAC-B19FDA96A2A8}" destId="{9B6A0636-3FA9-45AB-9F63-BF30391EC5C8}" srcOrd="0" destOrd="0" presId="urn:microsoft.com/office/officeart/2005/8/layout/vList2"/>
    <dgm:cxn modelId="{03406346-F2B6-4357-B1D5-730230F42A44}" type="presOf" srcId="{44DA3573-FC46-4955-B522-AF8C35660037}" destId="{70488791-D2A5-49F6-A65E-CB76F4DDFF26}" srcOrd="0" destOrd="0" presId="urn:microsoft.com/office/officeart/2005/8/layout/vList2"/>
    <dgm:cxn modelId="{479164D8-61C6-4672-ABD0-D19BB3DBE550}" type="presOf" srcId="{6F002950-47B1-4EB9-86BC-F3CFB7BE89DB}" destId="{62825A0E-863D-4B90-BA0A-438776CFC224}" srcOrd="0" destOrd="0" presId="urn:microsoft.com/office/officeart/2005/8/layout/vList2"/>
    <dgm:cxn modelId="{8F426903-2DE2-4393-BFB2-1E7B0E7B5BD3}" type="presOf" srcId="{0C59C681-0627-46FE-AD6D-8442B70B35F8}" destId="{10F42E88-EA2B-4D92-AED3-3DD3828ECC99}" srcOrd="0" destOrd="0" presId="urn:microsoft.com/office/officeart/2005/8/layout/vList2"/>
    <dgm:cxn modelId="{07BE1A1D-86D6-4D15-B0CF-E529EE00ABFF}" srcId="{10850085-1DBC-4C1B-A917-CD04A6D0CC9E}" destId="{6E5AEF74-E1D8-412C-AAAC-B19FDA96A2A8}" srcOrd="6" destOrd="0" parTransId="{317DCF30-DCBC-4C1A-83E8-0F7A2A8085EB}" sibTransId="{66C3DD9C-2638-422F-BE9F-3938506222D3}"/>
    <dgm:cxn modelId="{5569E6D6-D82B-4112-90DC-0AA2CABF51DB}" type="presOf" srcId="{10850085-1DBC-4C1B-A917-CD04A6D0CC9E}" destId="{861F0976-D3CE-4BA2-B045-8E03CFDF41D3}" srcOrd="0" destOrd="0" presId="urn:microsoft.com/office/officeart/2005/8/layout/vList2"/>
    <dgm:cxn modelId="{1C85A6E8-8EC1-41A1-9533-17C70753B507}" srcId="{10850085-1DBC-4C1B-A917-CD04A6D0CC9E}" destId="{44DA3573-FC46-4955-B522-AF8C35660037}" srcOrd="2" destOrd="0" parTransId="{E6BF9803-962E-4792-8B2C-6275948ABA0E}" sibTransId="{9DCF3E6F-37F2-420D-BBE7-7F215F36D1EC}"/>
    <dgm:cxn modelId="{2C06B3C7-3AE9-4F0B-8530-7181351E65A9}" type="presOf" srcId="{AB38DACE-D709-4C40-8FAE-DB45B4C36796}" destId="{833AFE55-A48A-4595-91B8-DD1BE8E05B3F}" srcOrd="0" destOrd="0" presId="urn:microsoft.com/office/officeart/2005/8/layout/vList2"/>
    <dgm:cxn modelId="{E16D5253-6FAE-4E6D-BE02-0EDA998847A7}" srcId="{10850085-1DBC-4C1B-A917-CD04A6D0CC9E}" destId="{6F002950-47B1-4EB9-86BC-F3CFB7BE89DB}" srcOrd="5" destOrd="0" parTransId="{7D50488D-E722-49C5-BFC8-F224EA43A5FE}" sibTransId="{575E8940-D319-42D5-9F2B-87E2F55E5161}"/>
    <dgm:cxn modelId="{4F7461B3-8ED4-49DD-AA7C-8D31546CE3F1}" srcId="{10850085-1DBC-4C1B-A917-CD04A6D0CC9E}" destId="{5B5740C2-AFF7-48B0-BF02-A3CCE704D420}" srcOrd="1" destOrd="0" parTransId="{0FD305D6-8E4E-4FC4-BA80-E4C2446945D3}" sibTransId="{829204CE-8233-4A7F-915C-31CD34E84110}"/>
    <dgm:cxn modelId="{01EC39E6-F823-420D-90AD-DF3C12BE0F04}" srcId="{10850085-1DBC-4C1B-A917-CD04A6D0CC9E}" destId="{AB38DACE-D709-4C40-8FAE-DB45B4C36796}" srcOrd="0" destOrd="0" parTransId="{53C27E7A-F1D0-4779-AA92-4367A60C2494}" sibTransId="{030BE838-7D8B-4ECC-A588-26BF913324AE}"/>
    <dgm:cxn modelId="{6BCFF382-711A-4D20-B58F-D03F501354D6}" srcId="{10850085-1DBC-4C1B-A917-CD04A6D0CC9E}" destId="{05D615BA-8403-4998-ABCA-335680DAE5EA}" srcOrd="4" destOrd="0" parTransId="{2A07A61F-E9A2-4F43-9A74-810B595A0E24}" sibTransId="{2D8B869B-606B-4107-AE4E-9B830F0A5F32}"/>
    <dgm:cxn modelId="{68C07002-090A-4DB2-BB3C-4F6BC25F6269}" srcId="{10850085-1DBC-4C1B-A917-CD04A6D0CC9E}" destId="{0C59C681-0627-46FE-AD6D-8442B70B35F8}" srcOrd="3" destOrd="0" parTransId="{DD2B8D85-9E76-4781-A406-AF07E0151E31}" sibTransId="{85544D5F-19E3-4F8A-9223-41AB3E199EBA}"/>
    <dgm:cxn modelId="{58428019-BC0F-42A9-B162-804D0DBF7273}" type="presParOf" srcId="{861F0976-D3CE-4BA2-B045-8E03CFDF41D3}" destId="{833AFE55-A48A-4595-91B8-DD1BE8E05B3F}" srcOrd="0" destOrd="0" presId="urn:microsoft.com/office/officeart/2005/8/layout/vList2"/>
    <dgm:cxn modelId="{774B02C6-B3E8-498F-9E5D-DE5DF7A2BE96}" type="presParOf" srcId="{861F0976-D3CE-4BA2-B045-8E03CFDF41D3}" destId="{2CA13D7C-3476-463D-8A81-192B66B7BFC2}" srcOrd="1" destOrd="0" presId="urn:microsoft.com/office/officeart/2005/8/layout/vList2"/>
    <dgm:cxn modelId="{CC0C8269-91C8-450B-A50C-167225B11641}" type="presParOf" srcId="{861F0976-D3CE-4BA2-B045-8E03CFDF41D3}" destId="{E302E572-212E-428D-BE1A-A0FDFABC94F2}" srcOrd="2" destOrd="0" presId="urn:microsoft.com/office/officeart/2005/8/layout/vList2"/>
    <dgm:cxn modelId="{366A9811-C24A-4868-B245-B7CDF8EF6BE8}" type="presParOf" srcId="{861F0976-D3CE-4BA2-B045-8E03CFDF41D3}" destId="{E2DE94E4-251C-42F9-9181-B3167284C0F4}" srcOrd="3" destOrd="0" presId="urn:microsoft.com/office/officeart/2005/8/layout/vList2"/>
    <dgm:cxn modelId="{DF072B0B-D329-4D7C-B13E-7E7931B6182E}" type="presParOf" srcId="{861F0976-D3CE-4BA2-B045-8E03CFDF41D3}" destId="{70488791-D2A5-49F6-A65E-CB76F4DDFF26}" srcOrd="4" destOrd="0" presId="urn:microsoft.com/office/officeart/2005/8/layout/vList2"/>
    <dgm:cxn modelId="{5ACA18FD-4BC6-4D78-9133-688E1520A582}" type="presParOf" srcId="{861F0976-D3CE-4BA2-B045-8E03CFDF41D3}" destId="{47BB0A10-7073-4BD7-9D8E-A258198EAA9F}" srcOrd="5" destOrd="0" presId="urn:microsoft.com/office/officeart/2005/8/layout/vList2"/>
    <dgm:cxn modelId="{58311D28-07E3-4F48-BC7E-4D417F4182CF}" type="presParOf" srcId="{861F0976-D3CE-4BA2-B045-8E03CFDF41D3}" destId="{10F42E88-EA2B-4D92-AED3-3DD3828ECC99}" srcOrd="6" destOrd="0" presId="urn:microsoft.com/office/officeart/2005/8/layout/vList2"/>
    <dgm:cxn modelId="{713AB691-C20C-46FE-A0B8-21D8B2966C60}" type="presParOf" srcId="{861F0976-D3CE-4BA2-B045-8E03CFDF41D3}" destId="{828419DC-209B-4BE6-984E-60F3D5C3CAA2}" srcOrd="7" destOrd="0" presId="urn:microsoft.com/office/officeart/2005/8/layout/vList2"/>
    <dgm:cxn modelId="{03D062B1-63C8-4023-A135-92AA0C8FD62F}" type="presParOf" srcId="{861F0976-D3CE-4BA2-B045-8E03CFDF41D3}" destId="{5C33D005-5517-4858-BF0E-6B13DF284355}" srcOrd="8" destOrd="0" presId="urn:microsoft.com/office/officeart/2005/8/layout/vList2"/>
    <dgm:cxn modelId="{9A5C1C29-40FD-4FC6-B10F-06415C97ED9C}" type="presParOf" srcId="{861F0976-D3CE-4BA2-B045-8E03CFDF41D3}" destId="{45E985D4-F965-469A-A059-9A7C36B01D1D}" srcOrd="9" destOrd="0" presId="urn:microsoft.com/office/officeart/2005/8/layout/vList2"/>
    <dgm:cxn modelId="{C6AA2610-959B-47F7-8133-0C4BAEE8D0AF}" type="presParOf" srcId="{861F0976-D3CE-4BA2-B045-8E03CFDF41D3}" destId="{62825A0E-863D-4B90-BA0A-438776CFC224}" srcOrd="10" destOrd="0" presId="urn:microsoft.com/office/officeart/2005/8/layout/vList2"/>
    <dgm:cxn modelId="{3CFA180E-6CBE-4B6A-9D36-D0E1B9546AF5}" type="presParOf" srcId="{861F0976-D3CE-4BA2-B045-8E03CFDF41D3}" destId="{11BA4C86-FCA9-4BA6-82FB-14896058307F}" srcOrd="11" destOrd="0" presId="urn:microsoft.com/office/officeart/2005/8/layout/vList2"/>
    <dgm:cxn modelId="{47048325-FD86-4401-BFA6-D6DF06B8E28A}" type="presParOf" srcId="{861F0976-D3CE-4BA2-B045-8E03CFDF41D3}" destId="{9B6A0636-3FA9-45AB-9F63-BF30391EC5C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AFE55-A48A-4595-91B8-DD1BE8E05B3F}">
      <dsp:nvSpPr>
        <dsp:cNvPr id="0" name=""/>
        <dsp:cNvSpPr/>
      </dsp:nvSpPr>
      <dsp:spPr>
        <a:xfrm>
          <a:off x="0" y="82024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Características generales de Planea 6</a:t>
          </a:r>
          <a:r>
            <a:rPr lang="es-ES_tradnl" sz="1800" kern="1200" dirty="0">
              <a:solidFill>
                <a:srgbClr val="7030A0"/>
              </a:solidFill>
            </a:rPr>
            <a:t>º de primaria 2018</a:t>
          </a:r>
          <a:endParaRPr lang="es-MX" sz="1800" kern="1200" dirty="0">
            <a:solidFill>
              <a:srgbClr val="7030A0"/>
            </a:solidFill>
          </a:endParaRPr>
        </a:p>
      </dsp:txBody>
      <dsp:txXfrm>
        <a:off x="21075" y="841319"/>
        <a:ext cx="7844550" cy="389580"/>
      </dsp:txXfrm>
    </dsp:sp>
    <dsp:sp modelId="{E302E572-212E-428D-BE1A-A0FDFABC94F2}">
      <dsp:nvSpPr>
        <dsp:cNvPr id="0" name=""/>
        <dsp:cNvSpPr/>
      </dsp:nvSpPr>
      <dsp:spPr>
        <a:xfrm>
          <a:off x="0" y="130381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nacionales</a:t>
          </a:r>
        </a:p>
      </dsp:txBody>
      <dsp:txXfrm>
        <a:off x="21075" y="1324889"/>
        <a:ext cx="7844550" cy="389580"/>
      </dsp:txXfrm>
    </dsp:sp>
    <dsp:sp modelId="{70488791-D2A5-49F6-A65E-CB76F4DDFF26}">
      <dsp:nvSpPr>
        <dsp:cNvPr id="0" name=""/>
        <dsp:cNvSpPr/>
      </dsp:nvSpPr>
      <dsp:spPr>
        <a:xfrm>
          <a:off x="0" y="178738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de las entidades</a:t>
          </a:r>
        </a:p>
      </dsp:txBody>
      <dsp:txXfrm>
        <a:off x="21075" y="1808459"/>
        <a:ext cx="7844550" cy="389580"/>
      </dsp:txXfrm>
    </dsp:sp>
    <dsp:sp modelId="{10F42E88-EA2B-4D92-AED3-3DD3828ECC99}">
      <dsp:nvSpPr>
        <dsp:cNvPr id="0" name=""/>
        <dsp:cNvSpPr/>
      </dsp:nvSpPr>
      <dsp:spPr>
        <a:xfrm>
          <a:off x="0" y="227095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El aprendizaje y su relación con variables personales, del contexto escolar y familiar</a:t>
          </a:r>
        </a:p>
      </dsp:txBody>
      <dsp:txXfrm>
        <a:off x="21075" y="2292029"/>
        <a:ext cx="7844550" cy="389580"/>
      </dsp:txXfrm>
    </dsp:sp>
    <dsp:sp modelId="{5C33D005-5517-4858-BF0E-6B13DF284355}">
      <dsp:nvSpPr>
        <dsp:cNvPr id="0" name=""/>
        <dsp:cNvSpPr/>
      </dsp:nvSpPr>
      <dsp:spPr>
        <a:xfrm>
          <a:off x="0" y="2754523"/>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Comparación de resultados 2015-2018</a:t>
          </a:r>
        </a:p>
      </dsp:txBody>
      <dsp:txXfrm>
        <a:off x="21075" y="2775598"/>
        <a:ext cx="7844550" cy="389580"/>
      </dsp:txXfrm>
    </dsp:sp>
    <dsp:sp modelId="{62825A0E-863D-4B90-BA0A-438776CFC224}">
      <dsp:nvSpPr>
        <dsp:cNvPr id="0" name=""/>
        <dsp:cNvSpPr/>
      </dsp:nvSpPr>
      <dsp:spPr>
        <a:xfrm>
          <a:off x="0" y="323809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Conclusiones</a:t>
          </a:r>
        </a:p>
      </dsp:txBody>
      <dsp:txXfrm>
        <a:off x="21075" y="3259169"/>
        <a:ext cx="7844550" cy="389580"/>
      </dsp:txXfrm>
    </dsp:sp>
    <dsp:sp modelId="{9B6A0636-3FA9-45AB-9F63-BF30391EC5C8}">
      <dsp:nvSpPr>
        <dsp:cNvPr id="0" name=""/>
        <dsp:cNvSpPr/>
      </dsp:nvSpPr>
      <dsp:spPr>
        <a:xfrm>
          <a:off x="0" y="372166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Resultados de la entidad</a:t>
          </a:r>
        </a:p>
      </dsp:txBody>
      <dsp:txXfrm>
        <a:off x="21075" y="3742739"/>
        <a:ext cx="7844550" cy="3895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0.06374</cdr:x>
      <cdr:y>1</cdr:y>
    </cdr:from>
    <cdr:to>
      <cdr:x>1</cdr:x>
      <cdr:y>1</cdr:y>
    </cdr:to>
    <cdr:cxnSp macro="">
      <cdr:nvCxnSpPr>
        <cdr:cNvPr id="2" name="Conector recto 1">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0.06374</cdr:x>
      <cdr:y>1</cdr:y>
    </cdr:from>
    <cdr:to>
      <cdr:x>1</cdr:x>
      <cdr:y>1</cdr:y>
    </cdr:to>
    <cdr:cxnSp macro="">
      <cdr:nvCxnSpPr>
        <cdr:cNvPr id="3" name="Conector recto 2">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es-ES_tradnl" dirty="0"/>
          </a:p>
        </p:txBody>
      </p:sp>
      <p:sp>
        <p:nvSpPr>
          <p:cNvPr id="3" name="Marcador de fecha 2"/>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a:defRPr sz="1200"/>
            </a:lvl1pPr>
          </a:lstStyle>
          <a:p>
            <a:fld id="{0023BA56-172B-424A-8565-47093238E66D}" type="datetimeFigureOut">
              <a:rPr lang="es-ES_tradnl" smtClean="0"/>
              <a:t>30/11/2018</a:t>
            </a:fld>
            <a:endParaRPr lang="es-ES_tradnl" dirty="0"/>
          </a:p>
        </p:txBody>
      </p:sp>
      <p:sp>
        <p:nvSpPr>
          <p:cNvPr id="4" name="Marcador de pie de página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s-ES_tradnl" dirty="0"/>
          </a:p>
        </p:txBody>
      </p:sp>
      <p:sp>
        <p:nvSpPr>
          <p:cNvPr id="5" name="Marcador de número de diapositiva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653DD396-5056-5C4D-B871-0E0763C240A6}" type="slidenum">
              <a:rPr lang="es-ES_tradnl" smtClean="0"/>
              <a:t>‹Nº›</a:t>
            </a:fld>
            <a:endParaRPr lang="es-ES_tradnl" dirty="0"/>
          </a:p>
        </p:txBody>
      </p:sp>
    </p:spTree>
    <p:extLst>
      <p:ext uri="{BB962C8B-B14F-4D97-AF65-F5344CB8AC3E}">
        <p14:creationId xmlns:p14="http://schemas.microsoft.com/office/powerpoint/2010/main" val="144199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CFF6BCA-9B10-4B0A-99AD-F16AFA81228D}" type="datetimeFigureOut">
              <a:rPr lang="es-MX" smtClean="0"/>
              <a:t>30/11/2018</a:t>
            </a:fld>
            <a:endParaRPr lang="es-MX" dirty="0"/>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430092"/>
            <a:ext cx="2945659" cy="498134"/>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50443" y="9430092"/>
            <a:ext cx="2945659" cy="498134"/>
          </a:xfrm>
          <a:prstGeom prst="rect">
            <a:avLst/>
          </a:prstGeom>
        </p:spPr>
        <p:txBody>
          <a:bodyPr vert="horz" lIns="91440" tIns="45720" rIns="91440" bIns="45720" rtlCol="0" anchor="b"/>
          <a:lstStyle>
            <a:lvl1pPr algn="r">
              <a:defRPr sz="1200"/>
            </a:lvl1pPr>
          </a:lstStyle>
          <a:p>
            <a:fld id="{CE527D8A-6D8C-4E8D-83F9-0740D83DC384}" type="slidenum">
              <a:rPr lang="es-MX" smtClean="0"/>
              <a:t>‹Nº›</a:t>
            </a:fld>
            <a:endParaRPr lang="es-MX" dirty="0"/>
          </a:p>
        </p:txBody>
      </p:sp>
    </p:spTree>
    <p:extLst>
      <p:ext uri="{BB962C8B-B14F-4D97-AF65-F5344CB8AC3E}">
        <p14:creationId xmlns:p14="http://schemas.microsoft.com/office/powerpoint/2010/main" val="333000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a:t>
            </a:fld>
            <a:endParaRPr lang="es-MX" dirty="0"/>
          </a:p>
        </p:txBody>
      </p:sp>
    </p:spTree>
    <p:extLst>
      <p:ext uri="{BB962C8B-B14F-4D97-AF65-F5344CB8AC3E}">
        <p14:creationId xmlns:p14="http://schemas.microsoft.com/office/powerpoint/2010/main" val="119315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presenta la puntuación media en Lenguaje y comunicación que alcanzan los alumnos de sexto grado</a:t>
            </a:r>
            <a:r>
              <a:rPr lang="es-MX" baseline="0" dirty="0"/>
              <a:t> en</a:t>
            </a:r>
            <a:r>
              <a:rPr lang="es-MX" dirty="0"/>
              <a:t> cada </a:t>
            </a:r>
            <a:r>
              <a:rPr lang="es-MX" dirty="0" smtClean="0"/>
              <a:t>entidad. </a:t>
            </a:r>
            <a:r>
              <a:rPr lang="es-MX" dirty="0"/>
              <a:t>Además, se presentan los</a:t>
            </a:r>
            <a:r>
              <a:rPr lang="es-MX" baseline="0" dirty="0"/>
              <a:t> intervalos de confianza asociados a los promedios. Se puede decir que hay diferencias significativas entre dos entidades cuando sus intervalos de confianza no “se tocan</a:t>
            </a:r>
            <a:r>
              <a:rPr lang="es-MX" baseline="0" dirty="0" smtClean="0"/>
              <a:t>” verticalmente. </a:t>
            </a:r>
          </a:p>
          <a:p>
            <a:r>
              <a:rPr lang="es-MX" baseline="0" dirty="0" smtClean="0"/>
              <a:t>Como </a:t>
            </a:r>
            <a:r>
              <a:rPr lang="es-MX" baseline="0" dirty="0"/>
              <a:t>referencia, se proyectaron los intervalos de confianza del promedio nacional en forma de líneas punteadas azules. Las entidades cuyo intervalo de confianza está por encima de las líneas azules, obtuvieron  resultados significativamente mejores que la media nacional. Las entidades cuyo intervalo de confianza está por debajo de las líneas azules se encuentran significativamente por debajo de la media nacional.</a:t>
            </a:r>
          </a:p>
          <a:p>
            <a:r>
              <a:rPr lang="es-MX" b="1" dirty="0"/>
              <a:t>Debe</a:t>
            </a:r>
            <a:r>
              <a:rPr lang="es-MX" b="1" baseline="0" dirty="0"/>
              <a:t> recordarse que no se cuenta con datos de Chiapas, Michoacán y Oaxaca puesto que en estas entidades no se alcanzó la tasa de participación suficiente.</a:t>
            </a:r>
            <a:endParaRPr lang="es-MX" b="1"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15</a:t>
            </a:fld>
            <a:endParaRPr lang="es-MX" dirty="0"/>
          </a:p>
        </p:txBody>
      </p:sp>
    </p:spTree>
    <p:extLst>
      <p:ext uri="{BB962C8B-B14F-4D97-AF65-F5344CB8AC3E}">
        <p14:creationId xmlns:p14="http://schemas.microsoft.com/office/powerpoint/2010/main" val="4283361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es similar a la anterior. Muestra la puntuación media en</a:t>
            </a:r>
            <a:r>
              <a:rPr lang="es-MX" baseline="0" dirty="0"/>
              <a:t> Matemáticas obtenida por los alumnos de cada entidad, con sus respectivos intervalos de confianza. Como en la anterior, se trazó el intervalo de confianza de la media nacional, para identificar las entidades que se encuentran por arriba o por debajo de la misma </a:t>
            </a:r>
            <a:r>
              <a:rPr lang="es-MX" baseline="0" dirty="0" smtClean="0"/>
              <a:t>en términos </a:t>
            </a:r>
            <a:r>
              <a:rPr lang="es-MX" baseline="0" dirty="0"/>
              <a:t>estadísticamente </a:t>
            </a:r>
            <a:r>
              <a:rPr lang="es-MX" baseline="0" dirty="0" smtClean="0"/>
              <a:t>significativos.</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16</a:t>
            </a:fld>
            <a:endParaRPr lang="es-MX"/>
          </a:p>
        </p:txBody>
      </p:sp>
    </p:spTree>
    <p:extLst>
      <p:ext uri="{BB962C8B-B14F-4D97-AF65-F5344CB8AC3E}">
        <p14:creationId xmlns:p14="http://schemas.microsoft.com/office/powerpoint/2010/main" val="3600859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Hagamos un pequeño paréntesis en la información estatal para mostrar de </a:t>
            </a:r>
            <a:r>
              <a:rPr lang="es-MX" dirty="0"/>
              <a:t>qué manera se relacionan la puntuación promedio en Lenguaje y Comunicación con los recursos familiares asociados al bienestar,</a:t>
            </a:r>
            <a:r>
              <a:rPr lang="es-MX" baseline="0" dirty="0"/>
              <a:t> en una escala construida a partir de 14 preguntas que se incluyeron en el cuestionario de contexto de los estudiantes</a:t>
            </a:r>
            <a:r>
              <a:rPr lang="es-MX" dirty="0"/>
              <a:t>. Puede observarse que mientras mayor es el nivel de recursos familiares, mayores son las puntuaciones promedio en ambas asignaturas</a:t>
            </a:r>
            <a:r>
              <a:rPr lang="es-MX" dirty="0" smtClean="0"/>
              <a:t>. Esto es relevante porque sabemos que las condiciones</a:t>
            </a:r>
            <a:r>
              <a:rPr lang="es-MX" baseline="0" dirty="0" smtClean="0"/>
              <a:t> de bienestar en las entidades es distinta.</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17</a:t>
            </a:fld>
            <a:endParaRPr lang="es-MX" dirty="0"/>
          </a:p>
        </p:txBody>
      </p:sp>
    </p:spTree>
    <p:extLst>
      <p:ext uri="{BB962C8B-B14F-4D97-AF65-F5344CB8AC3E}">
        <p14:creationId xmlns:p14="http://schemas.microsoft.com/office/powerpoint/2010/main" val="107584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sirve para matizar </a:t>
            </a:r>
            <a:r>
              <a:rPr lang="es-MX" dirty="0" smtClean="0"/>
              <a:t>las previas, </a:t>
            </a:r>
            <a:r>
              <a:rPr lang="es-MX" dirty="0"/>
              <a:t>al considerar elementos </a:t>
            </a:r>
            <a:r>
              <a:rPr lang="es-MX" dirty="0" smtClean="0"/>
              <a:t>de desarrollo </a:t>
            </a:r>
            <a:r>
              <a:rPr lang="es-MX" dirty="0"/>
              <a:t>de las diferentes entidades para presentar los resultados. Cada punto en la gráfica representa a una entidad, siguiendo la clave de abreviaturas presentado en la tabla de la derecha.</a:t>
            </a:r>
            <a:r>
              <a:rPr lang="es-MX" baseline="0" dirty="0"/>
              <a:t> </a:t>
            </a:r>
          </a:p>
          <a:p>
            <a:r>
              <a:rPr lang="es-MX" dirty="0"/>
              <a:t>En el eje vertical se representan los resultados de Planea en Lenguaje y comunicación de manera que, mientras más arriba está un punto, quiere decir que en</a:t>
            </a:r>
            <a:r>
              <a:rPr lang="es-MX" baseline="0" dirty="0"/>
              <a:t> la entidad correspondiente los estudiantes obtuvieron un promedio más alto. </a:t>
            </a:r>
          </a:p>
          <a:p>
            <a:r>
              <a:rPr lang="es-MX" baseline="0" dirty="0"/>
              <a:t>En el eje horizontal se presenta el Índice de Desarrollo Humano (IDH), un indicador elaborado por el Programa de las Naciones Unidas para el Desarrollo (PNUD) que incluye elementos de salud, educación e ingresos. Mientras más hacia la derecha se encuentre un punto, quiere decir que la entidad correspondiente tiene un mejor Índice de Desarrollo Humano. </a:t>
            </a:r>
          </a:p>
          <a:p>
            <a:r>
              <a:rPr lang="es-MX" baseline="0" dirty="0"/>
              <a:t>El tercer componente relevante es la línea de regresión que atraviesa toda la gráfica. Los puntos de la gráfica que se encuentran dentro de las bandas de confianza de dicha línea tienen un promedio en Lenguaje que sería el esperado, considerando el IDH de la entidad. Los que se encuentran por arriba de las bandas de confianza tienen un promedio en Lenguaje por arriba de lo que cabría esperar a partir del IDH, y los que se encuentran por debajo, tienen un promedio en Lenguaje menor de lo que cabría esperar a partir de su IDH.</a:t>
            </a:r>
          </a:p>
          <a:p>
            <a:r>
              <a:rPr lang="es-MX" baseline="0" dirty="0"/>
              <a:t>Como ejemplos, la Ciudad de México (DF) y Veracruz (VZ) tienen resultados en Lenguaje conforme a lo esperado a partir de su IDH, mientras que Aguascalientes (AS) y Colima (CM) tiene resultados superiores a lo esperado; y Guerrero (GR) y Tabasco (TC) tienen resultados menores a lo esperado.</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18</a:t>
            </a:fld>
            <a:endParaRPr lang="es-MX" dirty="0"/>
          </a:p>
        </p:txBody>
      </p:sp>
    </p:spTree>
    <p:extLst>
      <p:ext uri="{BB962C8B-B14F-4D97-AF65-F5344CB8AC3E}">
        <p14:creationId xmlns:p14="http://schemas.microsoft.com/office/powerpoint/2010/main" val="3288669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se lee de manera similar a la anterior, pero se refiere a los resultados en Matemáticas.</a:t>
            </a:r>
            <a:r>
              <a:rPr lang="es-MX" baseline="0" dirty="0"/>
              <a:t> Nuevamente tenemos puntos que representan las entidades y se encuentran dispersos alrededor de las bandas de confianza.</a:t>
            </a:r>
          </a:p>
          <a:p>
            <a:r>
              <a:rPr lang="es-MX" baseline="0" dirty="0"/>
              <a:t>Podemos observar que, por ejemplo, Jalisco (JC) y la Ciudad de México (DF) tienen resultados similares, pero la Ciudad de México se encuentra conforme a lo esperado a partir de su IDH, mientras que Jalisco se encuentra muy por </a:t>
            </a:r>
            <a:r>
              <a:rPr lang="es-MX" baseline="0" dirty="0" smtClean="0"/>
              <a:t>arriba de </a:t>
            </a:r>
            <a:r>
              <a:rPr lang="es-MX" baseline="0" dirty="0"/>
              <a:t>lo esperado a partir de su IDH.</a:t>
            </a:r>
          </a:p>
          <a:p>
            <a:r>
              <a:rPr lang="es-MX" baseline="0" dirty="0"/>
              <a:t>Algo similar ocurre entre Morelos (MS) y Veracruz (VZ). Ambos tienen puntuaciones promedio similares en Matemáticas, pero el resultado de Veracruz está en la zona de lo esperado a partir del IDH, mientras que Morelos se encuentra por debajo de lo esperado.</a:t>
            </a:r>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19</a:t>
            </a:fld>
            <a:endParaRPr lang="es-MX" dirty="0"/>
          </a:p>
        </p:txBody>
      </p:sp>
    </p:spTree>
    <p:extLst>
      <p:ext uri="{BB962C8B-B14F-4D97-AF65-F5344CB8AC3E}">
        <p14:creationId xmlns:p14="http://schemas.microsoft.com/office/powerpoint/2010/main" val="2297123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Estar en un grupo </a:t>
            </a:r>
            <a:r>
              <a:rPr lang="es-MX" dirty="0" smtClean="0"/>
              <a:t>con </a:t>
            </a:r>
            <a:r>
              <a:rPr lang="es-MX" dirty="0"/>
              <a:t>estudiantes pertenecientes a diferentes grados escolares puede no ser una desventaja, sino incluso una oportunidad que enriquece el aprendizaje. Es desfavorable cuando los docentes no reciben una preparación pedagógica específicamente para esta </a:t>
            </a:r>
            <a:r>
              <a:rPr lang="es-MX" dirty="0" smtClean="0"/>
              <a:t>condición, ni cuentan con materiales</a:t>
            </a:r>
            <a:r>
              <a:rPr lang="es-MX" baseline="0" dirty="0" smtClean="0"/>
              <a:t> ni elementos curriculares adecuados para ello</a:t>
            </a:r>
            <a:r>
              <a:rPr lang="es-MX" dirty="0" smtClean="0"/>
              <a:t>. </a:t>
            </a:r>
            <a:endParaRPr lang="es-MX" dirty="0"/>
          </a:p>
          <a:p>
            <a:r>
              <a:rPr lang="es-MX" dirty="0"/>
              <a:t>Las escuelas multigrado muestran una puntuación menor que las de organización completa, tanto en Lenguaje como en Matemáticas. </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038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917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23</a:t>
            </a:fld>
            <a:endParaRPr lang="es-MX" dirty="0"/>
          </a:p>
        </p:txBody>
      </p:sp>
    </p:spTree>
    <p:extLst>
      <p:ext uri="{BB962C8B-B14F-4D97-AF65-F5344CB8AC3E}">
        <p14:creationId xmlns:p14="http://schemas.microsoft.com/office/powerpoint/2010/main" val="2811760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337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Cuando los estudiantes trabajan en negocios de familiares o como empleados, la relación con los aprendizajes es negativa, y empeora al aumentar el número de horas dedicado a estas actividades laborales, tanto en Lenguaje y Comunicación como en Matemáticas.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11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a:t>
            </a:fld>
            <a:endParaRPr lang="es-MX" dirty="0"/>
          </a:p>
        </p:txBody>
      </p:sp>
    </p:spTree>
    <p:extLst>
      <p:ext uri="{BB962C8B-B14F-4D97-AF65-F5344CB8AC3E}">
        <p14:creationId xmlns:p14="http://schemas.microsoft.com/office/powerpoint/2010/main" val="3870086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Se muestran las diferencias en los resultados nacionales entre las aplicaciones de Planea 2015 y 2018 en sexto de primaria. </a:t>
            </a:r>
            <a:endParaRPr lang="es-MX" dirty="0" smtClean="0"/>
          </a:p>
          <a:p>
            <a:r>
              <a:rPr lang="es-MX" dirty="0" smtClean="0"/>
              <a:t>Aunque </a:t>
            </a:r>
            <a:r>
              <a:rPr lang="es-MX" dirty="0"/>
              <a:t>tanto en Lenguaje como en Matemáticas las diferencias son a favor de 2018, no son estadísticamente significativas.</a:t>
            </a:r>
          </a:p>
          <a:p>
            <a:endParaRPr lang="es-MX" dirty="0"/>
          </a:p>
          <a:p>
            <a:r>
              <a:rPr lang="es-MX" dirty="0"/>
              <a:t>También se </a:t>
            </a:r>
            <a:r>
              <a:rPr lang="es-MX" dirty="0" smtClean="0"/>
              <a:t>presentan</a:t>
            </a:r>
            <a:r>
              <a:rPr lang="es-MX" baseline="0" dirty="0" smtClean="0"/>
              <a:t> </a:t>
            </a:r>
            <a:r>
              <a:rPr lang="es-MX" baseline="0" dirty="0"/>
              <a:t>las puntuaciones en 2015 y 2018 por tipo de </a:t>
            </a:r>
            <a:r>
              <a:rPr lang="es-MX" baseline="0" dirty="0" smtClean="0"/>
              <a:t>escuela; las </a:t>
            </a:r>
            <a:r>
              <a:rPr lang="es-MX" baseline="0" dirty="0"/>
              <a:t>diferencias </a:t>
            </a:r>
            <a:r>
              <a:rPr lang="es-MX" baseline="0" dirty="0" smtClean="0"/>
              <a:t>no son significativas</a:t>
            </a:r>
            <a:r>
              <a:rPr lang="es-MX" baseline="0" dirty="0"/>
              <a:t>.</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27</a:t>
            </a:fld>
            <a:endParaRPr lang="es-MX" dirty="0"/>
          </a:p>
        </p:txBody>
      </p:sp>
    </p:spTree>
    <p:extLst>
      <p:ext uri="{BB962C8B-B14F-4D97-AF65-F5344CB8AC3E}">
        <p14:creationId xmlns:p14="http://schemas.microsoft.com/office/powerpoint/2010/main" val="578654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 es otra manera de presentar</a:t>
            </a:r>
            <a:r>
              <a:rPr lang="es-MX" baseline="0" dirty="0" smtClean="0"/>
              <a:t> la información comparativa, aquí respecto al porcentaje de alumnos que se encuentran en cada nivel de logro en 2015 y 2018. Estas distribuciones son muy similares entre sí.</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28</a:t>
            </a:fld>
            <a:endParaRPr lang="es-MX" dirty="0"/>
          </a:p>
        </p:txBody>
      </p:sp>
    </p:spTree>
    <p:extLst>
      <p:ext uri="{BB962C8B-B14F-4D97-AF65-F5344CB8AC3E}">
        <p14:creationId xmlns:p14="http://schemas.microsoft.com/office/powerpoint/2010/main" val="3647712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En Matemáticas</a:t>
            </a:r>
            <a:r>
              <a:rPr lang="es-MX" baseline="0" dirty="0" smtClean="0"/>
              <a:t> se observan unas pequeñas diferencias en las distribuciones de los niveles de logro. Particularmente en educación indígena (donde hay un 6% menos de niños en el nivel de logro más bajo, y consecuentemente un pequeño aumento en el porcentaje de estudiantes en los otros tres niveles, que en el caso del nivel IV significa duplicar el porcentaje de niños respecto al que había en 2015).</a:t>
            </a:r>
          </a:p>
          <a:p>
            <a:r>
              <a:rPr lang="es-MX" baseline="0" dirty="0" smtClean="0"/>
              <a:t>También en las escuelas generales públicas disminuyó el porcentaje de alumnos en los niveles I y II,  y hubo un aumento en el porcentaje de alumnos en los niveles III y IV.</a:t>
            </a:r>
          </a:p>
          <a:p>
            <a:r>
              <a:rPr lang="es-MX" baseline="0" dirty="0" smtClean="0"/>
              <a:t>En cambio, en las Comunitarias y las Privadas, el porcentaje de alumnos en el nivel I aumentó, y disminuyó el porcentaje en los niveles II,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29</a:t>
            </a:fld>
            <a:endParaRPr lang="es-MX" dirty="0"/>
          </a:p>
        </p:txBody>
      </p:sp>
    </p:spTree>
    <p:extLst>
      <p:ext uri="{BB962C8B-B14F-4D97-AF65-F5344CB8AC3E}">
        <p14:creationId xmlns:p14="http://schemas.microsoft.com/office/powerpoint/2010/main" val="3296342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Considerando el sexo de</a:t>
            </a:r>
            <a:r>
              <a:rPr lang="es-MX" baseline="0" dirty="0" smtClean="0"/>
              <a:t> los estudiantes, encontramos que tanto en Lenguaje como en Matemáticas, en 2015 y en 2018, las mujeres tienen un promedio mejor que los hombres. Además, comparando los cambios en el tiempo de los estudiantes de un mismo sexo en ambas asignaturas, el único cambio estadísticamente significativo es el aumento en la puntuación de las mujeres en matemáticas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30</a:t>
            </a:fld>
            <a:endParaRPr lang="es-MX" dirty="0"/>
          </a:p>
        </p:txBody>
      </p:sp>
    </p:spTree>
    <p:extLst>
      <p:ext uri="{BB962C8B-B14F-4D97-AF65-F5344CB8AC3E}">
        <p14:creationId xmlns:p14="http://schemas.microsoft.com/office/powerpoint/2010/main" val="2896883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Los alumnos que se encuentran en condición de extra edad presentan dos circunstancias: ingresaron tardíamente al sistema educativo y/o han tenido una trayectoria irregular, ya sea por repetición de cursos o por abandono temporal de la escuela. Estos casos y sus combinaciones resultan perjudiciales para el aprendizaje. </a:t>
            </a:r>
          </a:p>
          <a:p>
            <a:endParaRPr lang="es-MX" dirty="0" smtClean="0"/>
          </a:p>
          <a:p>
            <a:r>
              <a:rPr lang="es-MX" dirty="0" smtClean="0"/>
              <a:t>Uno de los datos más consistentes que han tenido las evaluaciones del aprendizaje en más de una década es que la diferencia de puntuación entre estudiantes que tienen una trayectoria escolar regular y los que se encuentran en situación de extra edad es bastante grande y siempre a favor de los estudiantes en edad típica.</a:t>
            </a:r>
          </a:p>
          <a:p>
            <a:endParaRPr lang="es-MX" dirty="0" smtClean="0"/>
          </a:p>
          <a:p>
            <a:r>
              <a:rPr lang="es-MX" dirty="0" smtClean="0"/>
              <a:t>Entre 2015 y 2018 esta situación no presenta cambios estadísticamente</a:t>
            </a:r>
            <a:r>
              <a:rPr lang="es-MX" baseline="0" dirty="0" smtClean="0"/>
              <a:t> significativos.</a:t>
            </a:r>
            <a:endParaRPr lang="es-MX" dirty="0" smtClean="0"/>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31</a:t>
            </a:fld>
            <a:endParaRPr lang="es-MX" dirty="0"/>
          </a:p>
        </p:txBody>
      </p:sp>
    </p:spTree>
    <p:extLst>
      <p:ext uri="{BB962C8B-B14F-4D97-AF65-F5344CB8AC3E}">
        <p14:creationId xmlns:p14="http://schemas.microsoft.com/office/powerpoint/2010/main" val="3703637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Otra brecha</a:t>
            </a:r>
            <a:r>
              <a:rPr lang="es-MX" baseline="0" dirty="0" smtClean="0"/>
              <a:t> importante es la que existe entre los estudiantes que van a escuelas en zonas urbanas y los que van a escuelas en zonas rurales.</a:t>
            </a:r>
          </a:p>
          <a:p>
            <a:r>
              <a:rPr lang="es-MX" baseline="0" dirty="0" smtClean="0"/>
              <a:t>Estas brechas no han tenido cambios importantes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32</a:t>
            </a:fld>
            <a:endParaRPr lang="es-MX" dirty="0"/>
          </a:p>
        </p:txBody>
      </p:sp>
    </p:spTree>
    <p:extLst>
      <p:ext uri="{BB962C8B-B14F-4D97-AF65-F5344CB8AC3E}">
        <p14:creationId xmlns:p14="http://schemas.microsoft.com/office/powerpoint/2010/main" val="2883821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tabla muestra la diferencia de resultados</a:t>
            </a:r>
            <a:r>
              <a:rPr lang="es-MX" baseline="0" dirty="0"/>
              <a:t> que hubo entre 2015 y 2018 en las puntuaciones de Lenguaje y comunicación por entidad.</a:t>
            </a:r>
          </a:p>
          <a:p>
            <a:endParaRPr lang="es-MX" dirty="0"/>
          </a:p>
          <a:p>
            <a:r>
              <a:rPr lang="es-MX" dirty="0"/>
              <a:t>Jalisco, Sonora y Yucatán muestran aumentos importantes y estadísticamente significativos</a:t>
            </a:r>
            <a:r>
              <a:rPr lang="es-MX" dirty="0" smtClean="0"/>
              <a:t>.</a:t>
            </a:r>
            <a:endParaRPr lang="es-MX" dirty="0"/>
          </a:p>
          <a:p>
            <a:endParaRPr lang="es-MX" dirty="0"/>
          </a:p>
          <a:p>
            <a:r>
              <a:rPr lang="es-MX" dirty="0"/>
              <a:t>En contraparte, Veracruz y Tamaulipas muestran importantes disminuciones en las puntuaciones en Lenguaje en 2018. </a:t>
            </a:r>
            <a:endParaRPr lang="es-MX" dirty="0" smtClean="0"/>
          </a:p>
          <a:p>
            <a:endParaRPr lang="es-MX" dirty="0" smtClean="0"/>
          </a:p>
          <a:p>
            <a:r>
              <a:rPr lang="es-MX" dirty="0" smtClean="0"/>
              <a:t>Estos resultados requieren análisis a profundidad en colaboración con las entidades.</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33</a:t>
            </a:fld>
            <a:endParaRPr lang="es-MX" dirty="0"/>
          </a:p>
        </p:txBody>
      </p:sp>
    </p:spTree>
    <p:extLst>
      <p:ext uri="{BB962C8B-B14F-4D97-AF65-F5344CB8AC3E}">
        <p14:creationId xmlns:p14="http://schemas.microsoft.com/office/powerpoint/2010/main" val="3784579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Estas gráficas muestran un “zoom” a las entidades que mejoraron significativamente en Lenguaje,</a:t>
            </a:r>
            <a:r>
              <a:rPr lang="es-MX" baseline="0" dirty="0" smtClean="0"/>
              <a:t> respecto a los cambios en sus niveles de logro. </a:t>
            </a:r>
          </a:p>
          <a:p>
            <a:endParaRPr lang="es-MX" baseline="0" dirty="0" smtClean="0"/>
          </a:p>
          <a:p>
            <a:r>
              <a:rPr lang="es-MX" baseline="0" dirty="0" smtClean="0"/>
              <a:t>Puede observarse que hay algunos pequeños cambios en la proporción de estudiantes en los dos niveles de logro bajos (I y II) que implican el correspondiente aumento en los niveles de logro altos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34</a:t>
            </a:fld>
            <a:endParaRPr lang="es-MX" dirty="0"/>
          </a:p>
        </p:txBody>
      </p:sp>
    </p:spTree>
    <p:extLst>
      <p:ext uri="{BB962C8B-B14F-4D97-AF65-F5344CB8AC3E}">
        <p14:creationId xmlns:p14="http://schemas.microsoft.com/office/powerpoint/2010/main" val="2574164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smtClean="0"/>
          </a:p>
          <a:p>
            <a:r>
              <a:rPr lang="es-MX" dirty="0" smtClean="0"/>
              <a:t>Jalisco </a:t>
            </a:r>
            <a:r>
              <a:rPr lang="es-MX" dirty="0"/>
              <a:t>y Sonora muestran importantes mejoras en sus puntaciones en 2018 en Matemáticas, como también sucedió en Lenguaje y Comunicación.</a:t>
            </a:r>
          </a:p>
          <a:p>
            <a:endParaRPr lang="es-MX" dirty="0"/>
          </a:p>
          <a:p>
            <a:r>
              <a:rPr lang="es-MX" dirty="0"/>
              <a:t>En contraparte, Zacatecas, Guerrero y Veracruz muestran importantes disminuciones en sus resultados.</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35</a:t>
            </a:fld>
            <a:endParaRPr lang="es-MX" dirty="0"/>
          </a:p>
        </p:txBody>
      </p:sp>
    </p:spTree>
    <p:extLst>
      <p:ext uri="{BB962C8B-B14F-4D97-AF65-F5344CB8AC3E}">
        <p14:creationId xmlns:p14="http://schemas.microsoft.com/office/powerpoint/2010/main" val="1035284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Nuevamente se muestra el</a:t>
            </a:r>
            <a:r>
              <a:rPr lang="es-MX" baseline="0" dirty="0" smtClean="0"/>
              <a:t> detalle de las entidades que mejoraron significativamente entre 2015 y 2018, ahora en Matemáticas. Aquí puede observarse muy claramente un cambio en las proporciones de alumnos en el nivel I, y aumentos importantes en las proporciones de alumnos en los niveles III y IV en Jalisco, y en los niveles II, III y IV en Sonora.</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36</a:t>
            </a:fld>
            <a:endParaRPr lang="es-MX" dirty="0"/>
          </a:p>
        </p:txBody>
      </p:sp>
    </p:spTree>
    <p:extLst>
      <p:ext uri="{BB962C8B-B14F-4D97-AF65-F5344CB8AC3E}">
        <p14:creationId xmlns:p14="http://schemas.microsoft.com/office/powerpoint/2010/main" val="165376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Son los</a:t>
            </a:r>
            <a:r>
              <a:rPr lang="es-MX" baseline="0" dirty="0"/>
              <a:t> aprendizajes que el Instituto ha presentado previamente como “aprendizajes clave”, pero en esta ocasión omitimos la denominación para evitar confusiones con la etiqueta utilizada por el currículo actual.</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a:t>
            </a:fld>
            <a:endParaRPr lang="es-MX" dirty="0"/>
          </a:p>
        </p:txBody>
      </p:sp>
    </p:spTree>
    <p:extLst>
      <p:ext uri="{BB962C8B-B14F-4D97-AF65-F5344CB8AC3E}">
        <p14:creationId xmlns:p14="http://schemas.microsoft.com/office/powerpoint/2010/main" val="685703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38</a:t>
            </a:fld>
            <a:endParaRPr lang="es-MX" dirty="0"/>
          </a:p>
        </p:txBody>
      </p:sp>
    </p:spTree>
    <p:extLst>
      <p:ext uri="{BB962C8B-B14F-4D97-AF65-F5344CB8AC3E}">
        <p14:creationId xmlns:p14="http://schemas.microsoft.com/office/powerpoint/2010/main" val="4044598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39</a:t>
            </a:fld>
            <a:endParaRPr lang="es-MX" dirty="0"/>
          </a:p>
        </p:txBody>
      </p:sp>
    </p:spTree>
    <p:extLst>
      <p:ext uri="{BB962C8B-B14F-4D97-AF65-F5344CB8AC3E}">
        <p14:creationId xmlns:p14="http://schemas.microsoft.com/office/powerpoint/2010/main" val="3380924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40</a:t>
            </a:fld>
            <a:endParaRPr lang="es-MX" dirty="0"/>
          </a:p>
        </p:txBody>
      </p:sp>
    </p:spTree>
    <p:extLst>
      <p:ext uri="{BB962C8B-B14F-4D97-AF65-F5344CB8AC3E}">
        <p14:creationId xmlns:p14="http://schemas.microsoft.com/office/powerpoint/2010/main" val="2083594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42</a:t>
            </a:fld>
            <a:endParaRPr lang="es-MX" dirty="0"/>
          </a:p>
        </p:txBody>
      </p:sp>
    </p:spTree>
    <p:extLst>
      <p:ext uri="{BB962C8B-B14F-4D97-AF65-F5344CB8AC3E}">
        <p14:creationId xmlns:p14="http://schemas.microsoft.com/office/powerpoint/2010/main" val="248815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44</a:t>
            </a:fld>
            <a:endParaRPr lang="es-MX" dirty="0"/>
          </a:p>
        </p:txBody>
      </p:sp>
    </p:spTree>
    <p:extLst>
      <p:ext uri="{BB962C8B-B14F-4D97-AF65-F5344CB8AC3E}">
        <p14:creationId xmlns:p14="http://schemas.microsoft.com/office/powerpoint/2010/main" val="2174174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45</a:t>
            </a:fld>
            <a:endParaRPr lang="es-MX" dirty="0"/>
          </a:p>
        </p:txBody>
      </p:sp>
    </p:spTree>
    <p:extLst>
      <p:ext uri="{BB962C8B-B14F-4D97-AF65-F5344CB8AC3E}">
        <p14:creationId xmlns:p14="http://schemas.microsoft.com/office/powerpoint/2010/main" val="4185017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48</a:t>
            </a:fld>
            <a:endParaRPr lang="es-MX" dirty="0"/>
          </a:p>
        </p:txBody>
      </p:sp>
    </p:spTree>
    <p:extLst>
      <p:ext uri="{BB962C8B-B14F-4D97-AF65-F5344CB8AC3E}">
        <p14:creationId xmlns:p14="http://schemas.microsoft.com/office/powerpoint/2010/main" val="3610938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49</a:t>
            </a:fld>
            <a:endParaRPr lang="es-MX" dirty="0"/>
          </a:p>
        </p:txBody>
      </p:sp>
    </p:spTree>
    <p:extLst>
      <p:ext uri="{BB962C8B-B14F-4D97-AF65-F5344CB8AC3E}">
        <p14:creationId xmlns:p14="http://schemas.microsoft.com/office/powerpoint/2010/main" val="813024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52</a:t>
            </a:fld>
            <a:endParaRPr lang="es-MX" dirty="0"/>
          </a:p>
        </p:txBody>
      </p:sp>
    </p:spTree>
    <p:extLst>
      <p:ext uri="{BB962C8B-B14F-4D97-AF65-F5344CB8AC3E}">
        <p14:creationId xmlns:p14="http://schemas.microsoft.com/office/powerpoint/2010/main" val="31452689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53</a:t>
            </a:fld>
            <a:endParaRPr lang="es-MX" dirty="0"/>
          </a:p>
        </p:txBody>
      </p:sp>
    </p:spTree>
    <p:extLst>
      <p:ext uri="{BB962C8B-B14F-4D97-AF65-F5344CB8AC3E}">
        <p14:creationId xmlns:p14="http://schemas.microsoft.com/office/powerpoint/2010/main" val="8904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a:t>
            </a:fld>
            <a:endParaRPr lang="es-MX" dirty="0"/>
          </a:p>
        </p:txBody>
      </p:sp>
    </p:spTree>
    <p:extLst>
      <p:ext uri="{BB962C8B-B14F-4D97-AF65-F5344CB8AC3E}">
        <p14:creationId xmlns:p14="http://schemas.microsoft.com/office/powerpoint/2010/main" val="743717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Resulta interesante comparar entre sí a las entidades de una misma región educativa, por lo que se prepararon ésta y las siguientes diapositivas. Aquí, las entidades de la región educativa del Noroeste, tanto en Lenguaje como en Matemáticas. Las entidades se ordenaron a partir de la proporción de estudiantes que tienen en el nivel de logro I. El ordenamiento cambia de manera importante entre las dos asignaturas. Es importante mirar también los otros niveles de logro; por ejemplo, aunque Sonora es el segundo estado de la región que tiene mayor proporción de estudiantes en el nivel I en Lenguaje, también es la entidad que tiene una mayor proporción de estudiantes en el nivel IV, por lo que tienen una diferencia favorable y significativa respecto a la media nacional. En cambio, Baja California Sur tiene la menor proporción de estudiantes en el nivel de logro I, pero su promedio estatal no es significativamente distinto de la media nacional.</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56</a:t>
            </a:fld>
            <a:endParaRPr lang="es-MX" dirty="0"/>
          </a:p>
        </p:txBody>
      </p:sp>
    </p:spTree>
    <p:extLst>
      <p:ext uri="{BB962C8B-B14F-4D97-AF65-F5344CB8AC3E}">
        <p14:creationId xmlns:p14="http://schemas.microsoft.com/office/powerpoint/2010/main" val="180448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770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59</a:t>
            </a:fld>
            <a:endParaRPr lang="es-MX" dirty="0"/>
          </a:p>
        </p:txBody>
      </p:sp>
    </p:spTree>
    <p:extLst>
      <p:ext uri="{BB962C8B-B14F-4D97-AF65-F5344CB8AC3E}">
        <p14:creationId xmlns:p14="http://schemas.microsoft.com/office/powerpoint/2010/main" val="1583637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2843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61</a:t>
            </a:fld>
            <a:endParaRPr lang="es-MX" dirty="0"/>
          </a:p>
        </p:txBody>
      </p:sp>
    </p:spTree>
    <p:extLst>
      <p:ext uri="{BB962C8B-B14F-4D97-AF65-F5344CB8AC3E}">
        <p14:creationId xmlns:p14="http://schemas.microsoft.com/office/powerpoint/2010/main" val="27834889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62</a:t>
            </a:fld>
            <a:endParaRPr lang="es-MX" dirty="0"/>
          </a:p>
        </p:txBody>
      </p:sp>
    </p:spTree>
    <p:extLst>
      <p:ext uri="{BB962C8B-B14F-4D97-AF65-F5344CB8AC3E}">
        <p14:creationId xmlns:p14="http://schemas.microsoft.com/office/powerpoint/2010/main" val="17461092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66</a:t>
            </a:fld>
            <a:endParaRPr lang="es-MX" dirty="0"/>
          </a:p>
        </p:txBody>
      </p:sp>
    </p:spTree>
    <p:extLst>
      <p:ext uri="{BB962C8B-B14F-4D97-AF65-F5344CB8AC3E}">
        <p14:creationId xmlns:p14="http://schemas.microsoft.com/office/powerpoint/2010/main" val="5553539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67</a:t>
            </a:fld>
            <a:endParaRPr lang="es-MX" dirty="0"/>
          </a:p>
        </p:txBody>
      </p:sp>
    </p:spTree>
    <p:extLst>
      <p:ext uri="{BB962C8B-B14F-4D97-AF65-F5344CB8AC3E}">
        <p14:creationId xmlns:p14="http://schemas.microsoft.com/office/powerpoint/2010/main" val="39572198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68</a:t>
            </a:fld>
            <a:endParaRPr lang="es-MX" dirty="0"/>
          </a:p>
        </p:txBody>
      </p:sp>
    </p:spTree>
    <p:extLst>
      <p:ext uri="{BB962C8B-B14F-4D97-AF65-F5344CB8AC3E}">
        <p14:creationId xmlns:p14="http://schemas.microsoft.com/office/powerpoint/2010/main" val="25153926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69</a:t>
            </a:fld>
            <a:endParaRPr lang="es-MX" dirty="0"/>
          </a:p>
        </p:txBody>
      </p:sp>
    </p:spTree>
    <p:extLst>
      <p:ext uri="{BB962C8B-B14F-4D97-AF65-F5344CB8AC3E}">
        <p14:creationId xmlns:p14="http://schemas.microsoft.com/office/powerpoint/2010/main" val="2086805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a:t>
            </a:fld>
            <a:endParaRPr lang="es-MX" dirty="0"/>
          </a:p>
        </p:txBody>
      </p:sp>
    </p:spTree>
    <p:extLst>
      <p:ext uri="{BB962C8B-B14F-4D97-AF65-F5344CB8AC3E}">
        <p14:creationId xmlns:p14="http://schemas.microsoft.com/office/powerpoint/2010/main" val="3685016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70</a:t>
            </a:fld>
            <a:endParaRPr lang="es-MX" dirty="0"/>
          </a:p>
        </p:txBody>
      </p:sp>
    </p:spTree>
    <p:extLst>
      <p:ext uri="{BB962C8B-B14F-4D97-AF65-F5344CB8AC3E}">
        <p14:creationId xmlns:p14="http://schemas.microsoft.com/office/powerpoint/2010/main" val="34106123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71</a:t>
            </a:fld>
            <a:endParaRPr lang="es-MX" dirty="0"/>
          </a:p>
        </p:txBody>
      </p:sp>
    </p:spTree>
    <p:extLst>
      <p:ext uri="{BB962C8B-B14F-4D97-AF65-F5344CB8AC3E}">
        <p14:creationId xmlns:p14="http://schemas.microsoft.com/office/powerpoint/2010/main" val="9488652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72</a:t>
            </a:fld>
            <a:endParaRPr lang="es-MX" dirty="0"/>
          </a:p>
        </p:txBody>
      </p:sp>
    </p:spTree>
    <p:extLst>
      <p:ext uri="{BB962C8B-B14F-4D97-AF65-F5344CB8AC3E}">
        <p14:creationId xmlns:p14="http://schemas.microsoft.com/office/powerpoint/2010/main" val="34461563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73</a:t>
            </a:fld>
            <a:endParaRPr lang="es-MX" dirty="0"/>
          </a:p>
        </p:txBody>
      </p:sp>
    </p:spTree>
    <p:extLst>
      <p:ext uri="{BB962C8B-B14F-4D97-AF65-F5344CB8AC3E}">
        <p14:creationId xmlns:p14="http://schemas.microsoft.com/office/powerpoint/2010/main" val="2004476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74</a:t>
            </a:fld>
            <a:endParaRPr lang="es-MX" dirty="0"/>
          </a:p>
        </p:txBody>
      </p:sp>
    </p:spTree>
    <p:extLst>
      <p:ext uri="{BB962C8B-B14F-4D97-AF65-F5344CB8AC3E}">
        <p14:creationId xmlns:p14="http://schemas.microsoft.com/office/powerpoint/2010/main" val="32020418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75</a:t>
            </a:fld>
            <a:endParaRPr lang="es-MX" dirty="0"/>
          </a:p>
        </p:txBody>
      </p:sp>
    </p:spTree>
    <p:extLst>
      <p:ext uri="{BB962C8B-B14F-4D97-AF65-F5344CB8AC3E}">
        <p14:creationId xmlns:p14="http://schemas.microsoft.com/office/powerpoint/2010/main" val="484973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8</a:t>
            </a:fld>
            <a:endParaRPr lang="es-MX" dirty="0"/>
          </a:p>
        </p:txBody>
      </p:sp>
    </p:spTree>
    <p:extLst>
      <p:ext uri="{BB962C8B-B14F-4D97-AF65-F5344CB8AC3E}">
        <p14:creationId xmlns:p14="http://schemas.microsoft.com/office/powerpoint/2010/main" val="335210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Los niveles de logro son como una escalera, en que cada nivel requiere mayores aprendizajes que el anterior. El nivel I consta de aprendizajes que dominan prácticamente</a:t>
            </a:r>
            <a:r>
              <a:rPr lang="es-MX" baseline="0" dirty="0"/>
              <a:t> todos los estudiantes de sexto de primaria, pero que se consideran insuficientes con respecto a lo esperado al término de la primaria. Cada nivel incluye todos los aprendizajes de los niveles previos.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b="1" dirty="0">
                <a:solidFill>
                  <a:srgbClr val="FF0000"/>
                </a:solidFill>
              </a:rPr>
              <a:t>Para dar cumplimiento cabal</a:t>
            </a:r>
            <a:r>
              <a:rPr lang="es-MX" b="1" baseline="0" dirty="0">
                <a:solidFill>
                  <a:srgbClr val="FF0000"/>
                </a:solidFill>
              </a:rPr>
              <a:t> al derecho a la educación tendría que lograrse que todos los niños alcancen al menos el nivel II, de dominio básico.</a:t>
            </a:r>
            <a:endParaRPr lang="es-MX" b="1" dirty="0">
              <a:solidFill>
                <a:srgbClr val="FF0000"/>
              </a:solidFill>
            </a:endParaRP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10</a:t>
            </a:fld>
            <a:endParaRPr lang="es-MX" dirty="0"/>
          </a:p>
        </p:txBody>
      </p:sp>
    </p:spTree>
    <p:extLst>
      <p:ext uri="{BB962C8B-B14F-4D97-AF65-F5344CB8AC3E}">
        <p14:creationId xmlns:p14="http://schemas.microsoft.com/office/powerpoint/2010/main" val="395398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En lenguaje</a:t>
            </a:r>
            <a:r>
              <a:rPr lang="es-MX" baseline="0" dirty="0"/>
              <a:t> y comunicación, el 49% de los estudiantes se encuentran en el nivel I; 33 % en el nivel II; 15% en el nivel III y 3 % en el nivel IV.</a:t>
            </a:r>
            <a:r>
              <a:rPr lang="es-MX" b="1" dirty="0">
                <a:solidFill>
                  <a:srgbClr val="FF0000"/>
                </a:solidFill>
              </a:rPr>
              <a:t> </a:t>
            </a:r>
            <a:endParaRPr lang="es-MX" dirty="0"/>
          </a:p>
          <a:p>
            <a:r>
              <a:rPr lang="es-MX" dirty="0"/>
              <a:t>Para ejemplificar estos</a:t>
            </a:r>
            <a:r>
              <a:rPr lang="es-MX" baseline="0" dirty="0"/>
              <a:t> niveles de logro, se </a:t>
            </a:r>
            <a:r>
              <a:rPr lang="es-MX" baseline="0" dirty="0" smtClean="0"/>
              <a:t>presentan </a:t>
            </a:r>
            <a:r>
              <a:rPr lang="es-MX" baseline="0" dirty="0"/>
              <a:t>e</a:t>
            </a:r>
            <a:r>
              <a:rPr lang="es-MX" dirty="0"/>
              <a:t>n la diapositiva dos</a:t>
            </a:r>
            <a:r>
              <a:rPr lang="es-MX" baseline="0" dirty="0"/>
              <a:t> líneas de aprendizaje</a:t>
            </a:r>
            <a:r>
              <a:rPr lang="es-MX" dirty="0"/>
              <a:t> de lenguaje y comunicación. En el anexo del dossier se incluyen los descriptores completos de los niveles de logro.</a:t>
            </a: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12</a:t>
            </a:fld>
            <a:endParaRPr lang="es-MX" dirty="0"/>
          </a:p>
        </p:txBody>
      </p:sp>
    </p:spTree>
    <p:extLst>
      <p:ext uri="{BB962C8B-B14F-4D97-AF65-F5344CB8AC3E}">
        <p14:creationId xmlns:p14="http://schemas.microsoft.com/office/powerpoint/2010/main" val="876959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Matemáticas, 59% de los estudiantes se encuentran en el nivel I;</a:t>
            </a:r>
            <a:r>
              <a:rPr lang="es-MX" baseline="0" dirty="0"/>
              <a:t> 18 % en el nivel II; 15 % en el nivel III y 8% en el nivel IV. </a:t>
            </a:r>
          </a:p>
          <a:p>
            <a:r>
              <a:rPr lang="es-MX" baseline="0" dirty="0"/>
              <a:t>Estos niveles se ejemplifican aquí con tres líneas de aprendizaje. Los descriptores de logro completos se encuentran en el anexo del dossier.</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13</a:t>
            </a:fld>
            <a:endParaRPr lang="es-MX" dirty="0"/>
          </a:p>
        </p:txBody>
      </p:sp>
    </p:spTree>
    <p:extLst>
      <p:ext uri="{BB962C8B-B14F-4D97-AF65-F5344CB8AC3E}">
        <p14:creationId xmlns:p14="http://schemas.microsoft.com/office/powerpoint/2010/main" val="288150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rgbClr val="8D5093"/>
                </a:solidFill>
              </a:defRPr>
            </a:lvl1pPr>
          </a:lstStyle>
          <a:p>
            <a:r>
              <a:rPr lang="es-ES_tradnl" dirty="0"/>
              <a:t>Haga clic para modificar el estilo de título del patrón</a:t>
            </a:r>
            <a:endParaRPr lang="en-US" dirty="0"/>
          </a:p>
        </p:txBody>
      </p:sp>
      <p:sp>
        <p:nvSpPr>
          <p:cNvPr id="3" name="Rectángulo 2"/>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087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10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727502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_tradnl"/>
              <a:t>Haga clic para modificar el estilo de título del patrón</a:t>
            </a:r>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los estilos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516333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832376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_tradnl"/>
              <a:t>Haga clic para modificar el estilo de título del patrón</a:t>
            </a:r>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3972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44648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556895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01909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74497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854222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775582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212728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783033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333835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45603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833151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extLst>
      <p:ext uri="{BB962C8B-B14F-4D97-AF65-F5344CB8AC3E}">
        <p14:creationId xmlns:p14="http://schemas.microsoft.com/office/powerpoint/2010/main" val="315942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937411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4206843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3543578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1022673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s-ES_tradnl" dirty="0"/>
              <a:t>Haga clic para modificar el estilo de título del patrón</a:t>
            </a:r>
            <a:endParaRPr lang="en-US" dirty="0"/>
          </a:p>
        </p:txBody>
      </p:sp>
    </p:spTree>
    <p:extLst>
      <p:ext uri="{BB962C8B-B14F-4D97-AF65-F5344CB8AC3E}">
        <p14:creationId xmlns:p14="http://schemas.microsoft.com/office/powerpoint/2010/main" val="2388811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271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extLst>
      <p:ext uri="{BB962C8B-B14F-4D97-AF65-F5344CB8AC3E}">
        <p14:creationId xmlns:p14="http://schemas.microsoft.com/office/powerpoint/2010/main" val="1183618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extLst>
      <p:ext uri="{BB962C8B-B14F-4D97-AF65-F5344CB8AC3E}">
        <p14:creationId xmlns:p14="http://schemas.microsoft.com/office/powerpoint/2010/main" val="63947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6"/>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187897596"/>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711" r:id="rId3"/>
    <p:sldLayoutId id="2147483686" r:id="rId4"/>
    <p:sldLayoutId id="2147483687" r:id="rId5"/>
    <p:sldLayoutId id="2147483688" r:id="rId6"/>
    <p:sldLayoutId id="2147483709" r:id="rId7"/>
    <p:sldLayoutId id="2147483689" r:id="rId8"/>
    <p:sldLayoutId id="2147483710" r:id="rId9"/>
    <p:sldLayoutId id="2147483690" r:id="rId10"/>
    <p:sldLayoutId id="2147483691" r:id="rId11"/>
    <p:sldLayoutId id="2147483692" r:id="rId12"/>
    <p:sldLayoutId id="2147483693" r:id="rId13"/>
    <p:sldLayoutId id="2147483727" r:id="rId14"/>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2664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5"/>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259579084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chart" Target="../charts/chart18.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chart" Target="../charts/chart20.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chart" Target="../charts/char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chart" Target="../charts/chart26.xml"/></Relationships>
</file>

<file path=ppt/slides/_rels/slide4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chart" Target="../charts/chart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chart" Target="../charts/chart44.xml"/></Relationships>
</file>

<file path=ppt/slides/_rels/slide5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chart" Target="../charts/char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chart" Target="../charts/chart48.xml"/></Relationships>
</file>

<file path=ppt/slides/_rels/slide6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1478151"/>
            <a:ext cx="9144000" cy="24384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CuadroTexto 9"/>
          <p:cNvSpPr txBox="1"/>
          <p:nvPr/>
        </p:nvSpPr>
        <p:spPr>
          <a:xfrm>
            <a:off x="575988" y="1804543"/>
            <a:ext cx="4562686" cy="1631216"/>
          </a:xfrm>
          <a:prstGeom prst="rect">
            <a:avLst/>
          </a:prstGeom>
          <a:noFill/>
        </p:spPr>
        <p:txBody>
          <a:bodyPr wrap="square" rtlCol="0">
            <a:spAutoFit/>
          </a:bodyPr>
          <a:lstStyle/>
          <a:p>
            <a:r>
              <a:rPr lang="es-ES_tradnl" sz="10000" spc="300" dirty="0">
                <a:solidFill>
                  <a:schemeClr val="bg1">
                    <a:lumMod val="95000"/>
                  </a:schemeClr>
                </a:solidFill>
                <a:latin typeface="Tahoma" charset="0"/>
                <a:ea typeface="Tahoma" charset="0"/>
                <a:cs typeface="Tahoma" charset="0"/>
              </a:rPr>
              <a:t>Planea</a:t>
            </a:r>
          </a:p>
        </p:txBody>
      </p:sp>
      <p:sp>
        <p:nvSpPr>
          <p:cNvPr id="11" name="CuadroTexto 10"/>
          <p:cNvSpPr txBox="1"/>
          <p:nvPr/>
        </p:nvSpPr>
        <p:spPr>
          <a:xfrm>
            <a:off x="649005" y="3280077"/>
            <a:ext cx="6583510" cy="523220"/>
          </a:xfrm>
          <a:prstGeom prst="rect">
            <a:avLst/>
          </a:prstGeom>
          <a:noFill/>
        </p:spPr>
        <p:txBody>
          <a:bodyPr wrap="square" rtlCol="0">
            <a:spAutoFit/>
          </a:bodyPr>
          <a:lstStyle/>
          <a:p>
            <a:r>
              <a:rPr lang="es-ES_tradnl" sz="2800" dirty="0" smtClean="0">
                <a:solidFill>
                  <a:schemeClr val="bg1"/>
                </a:solidFill>
                <a:latin typeface="Tahoma" charset="0"/>
                <a:ea typeface="Tahoma" charset="0"/>
                <a:cs typeface="Tahoma" charset="0"/>
              </a:rPr>
              <a:t>Resultados </a:t>
            </a:r>
            <a:r>
              <a:rPr lang="es-ES_tradnl" sz="2800" dirty="0">
                <a:solidFill>
                  <a:schemeClr val="bg1"/>
                </a:solidFill>
                <a:latin typeface="Tahoma" charset="0"/>
                <a:ea typeface="Tahoma" charset="0"/>
                <a:cs typeface="Tahoma" charset="0"/>
              </a:rPr>
              <a:t>2018</a:t>
            </a:r>
          </a:p>
        </p:txBody>
      </p:sp>
      <p:sp>
        <p:nvSpPr>
          <p:cNvPr id="12" name="Rectángulo 11"/>
          <p:cNvSpPr/>
          <p:nvPr/>
        </p:nvSpPr>
        <p:spPr>
          <a:xfrm>
            <a:off x="0" y="3916551"/>
            <a:ext cx="9144000" cy="701169"/>
          </a:xfrm>
          <a:prstGeom prst="rect">
            <a:avLst/>
          </a:prstGeom>
          <a:solidFill>
            <a:srgbClr val="6B1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CuadroTexto 12"/>
          <p:cNvSpPr txBox="1"/>
          <p:nvPr/>
        </p:nvSpPr>
        <p:spPr>
          <a:xfrm>
            <a:off x="503090" y="4008992"/>
            <a:ext cx="3008206" cy="461665"/>
          </a:xfrm>
          <a:prstGeom prst="rect">
            <a:avLst/>
          </a:prstGeom>
          <a:noFill/>
        </p:spPr>
        <p:txBody>
          <a:bodyPr wrap="square" rtlCol="0">
            <a:spAutoFit/>
          </a:bodyPr>
          <a:lstStyle/>
          <a:p>
            <a:r>
              <a:rPr lang="es-ES_tradnl" sz="2400" dirty="0">
                <a:solidFill>
                  <a:schemeClr val="bg1"/>
                </a:solidFill>
                <a:latin typeface="Tahoma" charset="0"/>
                <a:ea typeface="Tahoma" charset="0"/>
                <a:cs typeface="Tahoma" charset="0"/>
              </a:rPr>
              <a:t>6º de primaria</a:t>
            </a:r>
          </a:p>
        </p:txBody>
      </p:sp>
      <p:cxnSp>
        <p:nvCxnSpPr>
          <p:cNvPr id="15" name="Conector recto 14"/>
          <p:cNvCxnSpPr/>
          <p:nvPr/>
        </p:nvCxnSpPr>
        <p:spPr>
          <a:xfrm>
            <a:off x="2978682" y="4014216"/>
            <a:ext cx="0" cy="5158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3171113" y="3969910"/>
            <a:ext cx="2491388" cy="584775"/>
          </a:xfrm>
          <a:prstGeom prst="rect">
            <a:avLst/>
          </a:prstGeom>
          <a:noFill/>
        </p:spPr>
        <p:txBody>
          <a:bodyPr wrap="none" rtlCol="0">
            <a:spAutoFit/>
          </a:bodyPr>
          <a:lstStyle/>
          <a:p>
            <a:r>
              <a:rPr lang="es-ES_tradnl" sz="1600" dirty="0">
                <a:solidFill>
                  <a:schemeClr val="bg1"/>
                </a:solidFill>
                <a:latin typeface="Tahoma" charset="0"/>
                <a:ea typeface="Tahoma" charset="0"/>
                <a:cs typeface="Tahoma" charset="0"/>
              </a:rPr>
              <a:t>Lenguaje y Comunicación</a:t>
            </a:r>
          </a:p>
          <a:p>
            <a:r>
              <a:rPr lang="es-ES_tradnl" sz="1600" dirty="0">
                <a:solidFill>
                  <a:schemeClr val="bg1"/>
                </a:solidFill>
                <a:latin typeface="Tahoma" charset="0"/>
                <a:ea typeface="Tahoma" charset="0"/>
                <a:cs typeface="Tahoma" charset="0"/>
              </a:rPr>
              <a:t>Matemáticas</a:t>
            </a:r>
          </a:p>
        </p:txBody>
      </p:sp>
      <p:pic>
        <p:nvPicPr>
          <p:cNvPr id="18" name="Imagen 17"/>
          <p:cNvPicPr>
            <a:picLocks noChangeAspect="1"/>
          </p:cNvPicPr>
          <p:nvPr/>
        </p:nvPicPr>
        <p:blipFill>
          <a:blip r:embed="rId3"/>
          <a:stretch>
            <a:fillRect/>
          </a:stretch>
        </p:blipFill>
        <p:spPr>
          <a:xfrm>
            <a:off x="7600696" y="5839968"/>
            <a:ext cx="965200" cy="609600"/>
          </a:xfrm>
          <a:prstGeom prst="rect">
            <a:avLst/>
          </a:prstGeom>
        </p:spPr>
      </p:pic>
      <p:sp>
        <p:nvSpPr>
          <p:cNvPr id="19" name="CuadroTexto 18"/>
          <p:cNvSpPr txBox="1"/>
          <p:nvPr/>
        </p:nvSpPr>
        <p:spPr>
          <a:xfrm>
            <a:off x="503090" y="6111014"/>
            <a:ext cx="1482778" cy="307777"/>
          </a:xfrm>
          <a:prstGeom prst="rect">
            <a:avLst/>
          </a:prstGeom>
          <a:noFill/>
        </p:spPr>
        <p:txBody>
          <a:bodyPr wrap="none" rtlCol="0">
            <a:spAutoFit/>
          </a:bodyPr>
          <a:lstStyle/>
          <a:p>
            <a:r>
              <a:rPr lang="es-ES_tradnl" sz="1400" dirty="0">
                <a:solidFill>
                  <a:schemeClr val="bg2">
                    <a:lumMod val="50000"/>
                  </a:schemeClr>
                </a:solidFill>
                <a:latin typeface="Tahoma" charset="0"/>
                <a:ea typeface="Tahoma" charset="0"/>
                <a:cs typeface="Tahoma" charset="0"/>
              </a:rPr>
              <a:t>Noviembre </a:t>
            </a:r>
            <a:r>
              <a:rPr lang="es-ES_tradnl" sz="1400" dirty="0" smtClean="0">
                <a:solidFill>
                  <a:schemeClr val="bg2">
                    <a:lumMod val="50000"/>
                  </a:schemeClr>
                </a:solidFill>
                <a:latin typeface="Tahoma" charset="0"/>
                <a:ea typeface="Tahoma" charset="0"/>
                <a:cs typeface="Tahoma" charset="0"/>
              </a:rPr>
              <a:t>2018</a:t>
            </a:r>
            <a:endParaRPr lang="es-ES_tradnl" sz="1400" dirty="0">
              <a:solidFill>
                <a:schemeClr val="bg2">
                  <a:lumMod val="50000"/>
                </a:schemeClr>
              </a:solidFill>
              <a:latin typeface="Tahoma" charset="0"/>
              <a:ea typeface="Tahoma" charset="0"/>
              <a:cs typeface="Tahoma" charset="0"/>
            </a:endParaRPr>
          </a:p>
        </p:txBody>
      </p:sp>
      <p:pic>
        <p:nvPicPr>
          <p:cNvPr id="22" name="Imagen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 y="1307699"/>
            <a:ext cx="9144000" cy="172746"/>
          </a:xfrm>
          <a:prstGeom prst="rect">
            <a:avLst/>
          </a:prstGeom>
        </p:spPr>
      </p:pic>
    </p:spTree>
    <p:extLst>
      <p:ext uri="{BB962C8B-B14F-4D97-AF65-F5344CB8AC3E}">
        <p14:creationId xmlns:p14="http://schemas.microsoft.com/office/powerpoint/2010/main" val="1397875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¿Cómo se expresan los resultados de Planea?</a:t>
            </a:r>
          </a:p>
        </p:txBody>
      </p:sp>
      <p:sp>
        <p:nvSpPr>
          <p:cNvPr id="3" name="Marcador de contenido 2"/>
          <p:cNvSpPr>
            <a:spLocks noGrp="1"/>
          </p:cNvSpPr>
          <p:nvPr>
            <p:ph sz="half" idx="1"/>
          </p:nvPr>
        </p:nvSpPr>
        <p:spPr>
          <a:xfrm>
            <a:off x="628650" y="979030"/>
            <a:ext cx="7886700" cy="5012193"/>
          </a:xfrm>
        </p:spPr>
        <p:txBody>
          <a:bodyPr/>
          <a:lstStyle/>
          <a:p>
            <a:pPr marL="0" indent="0">
              <a:buNone/>
            </a:pPr>
            <a:r>
              <a:rPr lang="es-ES_tradnl" dirty="0"/>
              <a:t>De dos maneras:</a:t>
            </a:r>
          </a:p>
          <a:p>
            <a:r>
              <a:rPr lang="es-ES_tradnl" dirty="0"/>
              <a:t>En una escala de 200 a 800 puntos, con una media de 500 puntos </a:t>
            </a:r>
            <a:br>
              <a:rPr lang="es-ES_tradnl" dirty="0"/>
            </a:br>
            <a:r>
              <a:rPr lang="es-ES_tradnl" dirty="0"/>
              <a:t>que se estableció a partir de 2015.  </a:t>
            </a:r>
          </a:p>
          <a:p>
            <a:r>
              <a:rPr lang="es-ES_tradnl" dirty="0"/>
              <a:t>En cuatro niveles de logro que describen:</a:t>
            </a:r>
          </a:p>
        </p:txBody>
      </p:sp>
      <p:sp>
        <p:nvSpPr>
          <p:cNvPr id="7" name="Rectángulo 6"/>
          <p:cNvSpPr/>
          <p:nvPr/>
        </p:nvSpPr>
        <p:spPr>
          <a:xfrm>
            <a:off x="0" y="816669"/>
            <a:ext cx="799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9" name="Grupo 8"/>
          <p:cNvGrpSpPr/>
          <p:nvPr/>
        </p:nvGrpSpPr>
        <p:grpSpPr>
          <a:xfrm>
            <a:off x="127322" y="2476983"/>
            <a:ext cx="8819909" cy="1913764"/>
            <a:chOff x="23465" y="2723938"/>
            <a:chExt cx="9120535" cy="2136475"/>
          </a:xfrm>
        </p:grpSpPr>
        <p:grpSp>
          <p:nvGrpSpPr>
            <p:cNvPr id="10" name="Grupo 9"/>
            <p:cNvGrpSpPr/>
            <p:nvPr/>
          </p:nvGrpSpPr>
          <p:grpSpPr>
            <a:xfrm>
              <a:off x="23465" y="3833878"/>
              <a:ext cx="2100933" cy="957948"/>
              <a:chOff x="210464" y="2732311"/>
              <a:chExt cx="2801244" cy="1277264"/>
            </a:xfrm>
            <a:solidFill>
              <a:srgbClr val="8E1E9A"/>
            </a:solidFill>
          </p:grpSpPr>
          <p:sp>
            <p:nvSpPr>
              <p:cNvPr id="28" name="Forma en L 27"/>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Triángulo isósceles 28"/>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1" name="Grupo 10"/>
            <p:cNvGrpSpPr/>
            <p:nvPr/>
          </p:nvGrpSpPr>
          <p:grpSpPr>
            <a:xfrm>
              <a:off x="2301956" y="3528004"/>
              <a:ext cx="2100933" cy="957948"/>
              <a:chOff x="210464" y="2732311"/>
              <a:chExt cx="2801244" cy="1277264"/>
            </a:xfrm>
            <a:solidFill>
              <a:srgbClr val="8E1E9A"/>
            </a:solidFill>
          </p:grpSpPr>
          <p:sp>
            <p:nvSpPr>
              <p:cNvPr id="26" name="Forma en L 25"/>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riángulo isósceles 26"/>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2" name="Grupo 11"/>
            <p:cNvGrpSpPr/>
            <p:nvPr/>
          </p:nvGrpSpPr>
          <p:grpSpPr>
            <a:xfrm>
              <a:off x="4676077" y="3049030"/>
              <a:ext cx="2100933" cy="957948"/>
              <a:chOff x="210464" y="2732311"/>
              <a:chExt cx="2801244" cy="1277264"/>
            </a:xfrm>
            <a:solidFill>
              <a:srgbClr val="8E1E9A"/>
            </a:solidFill>
          </p:grpSpPr>
          <p:sp>
            <p:nvSpPr>
              <p:cNvPr id="24" name="Forma en L 23"/>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Triángulo isósceles 24"/>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3" name="Grupo 12"/>
            <p:cNvGrpSpPr/>
            <p:nvPr/>
          </p:nvGrpSpPr>
          <p:grpSpPr>
            <a:xfrm>
              <a:off x="7043067" y="2738666"/>
              <a:ext cx="2100933" cy="957948"/>
              <a:chOff x="210464" y="2732311"/>
              <a:chExt cx="2801244" cy="1277264"/>
            </a:xfrm>
            <a:solidFill>
              <a:srgbClr val="8E1E9A"/>
            </a:solidFill>
          </p:grpSpPr>
          <p:sp>
            <p:nvSpPr>
              <p:cNvPr id="22" name="Forma en L 21"/>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Triángulo isósceles 22"/>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4" name="CuadroTexto 13"/>
            <p:cNvSpPr txBox="1"/>
            <p:nvPr/>
          </p:nvSpPr>
          <p:spPr>
            <a:xfrm>
              <a:off x="23465" y="3766544"/>
              <a:ext cx="1821572" cy="461665"/>
            </a:xfrm>
            <a:prstGeom prst="rect">
              <a:avLst/>
            </a:prstGeom>
            <a:noFill/>
          </p:spPr>
          <p:txBody>
            <a:bodyPr wrap="square" rtlCol="0">
              <a:spAutoFit/>
            </a:bodyPr>
            <a:lstStyle/>
            <a:p>
              <a:r>
                <a:rPr lang="es-MX" sz="2400" b="1" dirty="0"/>
                <a:t>Nivel I 	</a:t>
              </a:r>
            </a:p>
          </p:txBody>
        </p:sp>
        <p:sp>
          <p:nvSpPr>
            <p:cNvPr id="15" name="CuadroTexto 14"/>
            <p:cNvSpPr txBox="1"/>
            <p:nvPr/>
          </p:nvSpPr>
          <p:spPr>
            <a:xfrm>
              <a:off x="2280892" y="3486210"/>
              <a:ext cx="1577414" cy="461665"/>
            </a:xfrm>
            <a:prstGeom prst="rect">
              <a:avLst/>
            </a:prstGeom>
            <a:noFill/>
          </p:spPr>
          <p:txBody>
            <a:bodyPr wrap="square" rtlCol="0">
              <a:spAutoFit/>
            </a:bodyPr>
            <a:lstStyle/>
            <a:p>
              <a:r>
                <a:rPr lang="es-MX" sz="2400" b="1" dirty="0"/>
                <a:t>Nivel II </a:t>
              </a:r>
            </a:p>
          </p:txBody>
        </p:sp>
        <p:sp>
          <p:nvSpPr>
            <p:cNvPr id="16" name="CuadroTexto 15"/>
            <p:cNvSpPr txBox="1"/>
            <p:nvPr/>
          </p:nvSpPr>
          <p:spPr>
            <a:xfrm>
              <a:off x="4644065" y="2985376"/>
              <a:ext cx="1907519" cy="461665"/>
            </a:xfrm>
            <a:prstGeom prst="rect">
              <a:avLst/>
            </a:prstGeom>
            <a:noFill/>
          </p:spPr>
          <p:txBody>
            <a:bodyPr wrap="square" rtlCol="0">
              <a:spAutoFit/>
            </a:bodyPr>
            <a:lstStyle/>
            <a:p>
              <a:r>
                <a:rPr lang="es-MX" sz="2400" b="1" dirty="0"/>
                <a:t>Nivel III</a:t>
              </a:r>
            </a:p>
          </p:txBody>
        </p:sp>
        <p:sp>
          <p:nvSpPr>
            <p:cNvPr id="17" name="CuadroTexto 16"/>
            <p:cNvSpPr txBox="1"/>
            <p:nvPr/>
          </p:nvSpPr>
          <p:spPr>
            <a:xfrm>
              <a:off x="7001795" y="2723938"/>
              <a:ext cx="2100934" cy="461665"/>
            </a:xfrm>
            <a:prstGeom prst="rect">
              <a:avLst/>
            </a:prstGeom>
            <a:noFill/>
          </p:spPr>
          <p:txBody>
            <a:bodyPr wrap="square" rtlCol="0">
              <a:spAutoFit/>
            </a:bodyPr>
            <a:lstStyle/>
            <a:p>
              <a:r>
                <a:rPr lang="es-MX" sz="2400" b="1" dirty="0"/>
                <a:t>Nivel IV</a:t>
              </a:r>
            </a:p>
          </p:txBody>
        </p:sp>
        <p:sp>
          <p:nvSpPr>
            <p:cNvPr id="18" name="Rectángulo 17"/>
            <p:cNvSpPr/>
            <p:nvPr/>
          </p:nvSpPr>
          <p:spPr>
            <a:xfrm>
              <a:off x="166915" y="4448101"/>
              <a:ext cx="2407270" cy="412312"/>
            </a:xfrm>
            <a:prstGeom prst="rect">
              <a:avLst/>
            </a:prstGeom>
          </p:spPr>
          <p:txBody>
            <a:bodyPr wrap="square">
              <a:spAutoFit/>
            </a:bodyPr>
            <a:lstStyle/>
            <a:p>
              <a:pPr defTabSz="914400">
                <a:defRPr/>
              </a:pPr>
              <a:r>
                <a:rPr lang="es-ES_tradnl" b="1" dirty="0"/>
                <a:t>Dominio insuficiente</a:t>
              </a:r>
              <a:r>
                <a:rPr lang="es-ES_tradnl" dirty="0"/>
                <a:t>.</a:t>
              </a:r>
            </a:p>
          </p:txBody>
        </p:sp>
        <p:sp>
          <p:nvSpPr>
            <p:cNvPr id="19" name="Rectángulo 18"/>
            <p:cNvSpPr/>
            <p:nvPr/>
          </p:nvSpPr>
          <p:spPr>
            <a:xfrm>
              <a:off x="2445428" y="4163329"/>
              <a:ext cx="1836286" cy="412312"/>
            </a:xfrm>
            <a:prstGeom prst="rect">
              <a:avLst/>
            </a:prstGeom>
          </p:spPr>
          <p:txBody>
            <a:bodyPr wrap="square">
              <a:spAutoFit/>
            </a:bodyPr>
            <a:lstStyle/>
            <a:p>
              <a:r>
                <a:rPr lang="es-ES_tradnl" b="1" dirty="0"/>
                <a:t>Dominio básico</a:t>
              </a:r>
              <a:r>
                <a:rPr lang="es-ES_tradnl" dirty="0"/>
                <a:t>.</a:t>
              </a:r>
            </a:p>
          </p:txBody>
        </p:sp>
        <p:sp>
          <p:nvSpPr>
            <p:cNvPr id="20" name="Rectángulo 19"/>
            <p:cNvSpPr/>
            <p:nvPr/>
          </p:nvSpPr>
          <p:spPr>
            <a:xfrm>
              <a:off x="4816086" y="3595180"/>
              <a:ext cx="1744222" cy="721547"/>
            </a:xfrm>
            <a:prstGeom prst="rect">
              <a:avLst/>
            </a:prstGeom>
          </p:spPr>
          <p:txBody>
            <a:bodyPr wrap="square">
              <a:spAutoFit/>
            </a:bodyPr>
            <a:lstStyle/>
            <a:p>
              <a:r>
                <a:rPr lang="es-ES_tradnl" b="1" dirty="0"/>
                <a:t>Dominio satisfactorio</a:t>
              </a:r>
              <a:r>
                <a:rPr lang="es-ES_tradnl" dirty="0"/>
                <a:t>.</a:t>
              </a:r>
            </a:p>
          </p:txBody>
        </p:sp>
        <p:sp>
          <p:nvSpPr>
            <p:cNvPr id="21" name="Rectángulo 20"/>
            <p:cNvSpPr/>
            <p:nvPr/>
          </p:nvSpPr>
          <p:spPr>
            <a:xfrm>
              <a:off x="7124057" y="3300534"/>
              <a:ext cx="1811621" cy="721546"/>
            </a:xfrm>
            <a:prstGeom prst="rect">
              <a:avLst/>
            </a:prstGeom>
          </p:spPr>
          <p:txBody>
            <a:bodyPr wrap="square">
              <a:spAutoFit/>
            </a:bodyPr>
            <a:lstStyle/>
            <a:p>
              <a:pPr defTabSz="914400">
                <a:defRPr/>
              </a:pPr>
              <a:r>
                <a:rPr lang="es-ES_tradnl" b="1" dirty="0"/>
                <a:t>Dominio sobresaliente</a:t>
              </a:r>
              <a:r>
                <a:rPr lang="es-ES_tradnl" dirty="0"/>
                <a:t>.</a:t>
              </a:r>
            </a:p>
          </p:txBody>
        </p:sp>
      </p:grpSp>
      <p:cxnSp>
        <p:nvCxnSpPr>
          <p:cNvPr id="30" name="Conector recto de flecha 29"/>
          <p:cNvCxnSpPr/>
          <p:nvPr/>
        </p:nvCxnSpPr>
        <p:spPr>
          <a:xfrm>
            <a:off x="1428501" y="6454718"/>
            <a:ext cx="5853994" cy="0"/>
          </a:xfrm>
          <a:prstGeom prst="straightConnector1">
            <a:avLst/>
          </a:prstGeom>
          <a:ln w="47625">
            <a:solidFill>
              <a:srgbClr val="6B1C73"/>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087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3869" y="2156206"/>
            <a:ext cx="5656262" cy="1421384"/>
          </a:xfrm>
        </p:spPr>
        <p:txBody>
          <a:bodyPr/>
          <a:lstStyle/>
          <a:p>
            <a:pPr algn="ctr"/>
            <a:r>
              <a:rPr lang="es-ES_tradnl" sz="4400" b="0" dirty="0">
                <a:latin typeface="Tahoma" charset="0"/>
                <a:ea typeface="Tahoma" charset="0"/>
                <a:cs typeface="Tahoma" charset="0"/>
              </a:rPr>
              <a:t>Resultados nacionales </a:t>
            </a:r>
          </a:p>
        </p:txBody>
      </p:sp>
      <p:sp>
        <p:nvSpPr>
          <p:cNvPr id="3" name="Marcador de texto 2"/>
          <p:cNvSpPr>
            <a:spLocks noGrp="1"/>
          </p:cNvSpPr>
          <p:nvPr>
            <p:ph type="body" idx="1"/>
          </p:nvPr>
        </p:nvSpPr>
        <p:spPr>
          <a:xfrm>
            <a:off x="3312319" y="3830258"/>
            <a:ext cx="2519362" cy="506791"/>
          </a:xfrm>
        </p:spPr>
        <p:txBody>
          <a:bodyPr/>
          <a:lstStyle/>
          <a:p>
            <a:r>
              <a:rPr lang="es-ES_tradnl" dirty="0"/>
              <a:t>6º de primaria</a:t>
            </a:r>
          </a:p>
        </p:txBody>
      </p:sp>
      <p:sp>
        <p:nvSpPr>
          <p:cNvPr id="4" name="Rectángulo 3"/>
          <p:cNvSpPr/>
          <p:nvPr/>
        </p:nvSpPr>
        <p:spPr>
          <a:xfrm>
            <a:off x="1451760" y="365441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730039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537954" y="1093714"/>
            <a:ext cx="7818255"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Lenguaje y Comunicación? </a:t>
            </a:r>
            <a:r>
              <a:rPr lang="es-ES" sz="1688" dirty="0">
                <a:latin typeface="Tahoma" charset="0"/>
                <a:ea typeface="Tahoma" charset="0"/>
                <a:cs typeface="Tahoma" charset="0"/>
              </a:rPr>
              <a:t>Algunos ejemplos</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6"/>
                <a:ext cx="2201369" cy="937088"/>
                <a:chOff x="76550" y="2732311"/>
                <a:chExt cx="2935158" cy="1249450"/>
              </a:xfrm>
              <a:solidFill>
                <a:srgbClr val="8E1E9A"/>
              </a:solidFill>
            </p:grpSpPr>
            <p:sp>
              <p:nvSpPr>
                <p:cNvPr id="47" name="Forma en L 46"/>
                <p:cNvSpPr/>
                <p:nvPr/>
              </p:nvSpPr>
              <p:spPr>
                <a:xfrm rot="5400000">
                  <a:off x="1117507" y="2230983"/>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2" y="1394401"/>
                <a:ext cx="2100933" cy="957948"/>
                <a:chOff x="210464" y="2732311"/>
                <a:chExt cx="2801244" cy="1277264"/>
              </a:xfrm>
              <a:solidFill>
                <a:srgbClr val="8E1E9A"/>
              </a:solidFill>
            </p:grpSpPr>
            <p:sp>
              <p:nvSpPr>
                <p:cNvPr id="45" name="Forma en L 44"/>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30" cy="2101020"/>
            </a:xfrm>
          </p:grpSpPr>
          <p:sp>
            <p:nvSpPr>
              <p:cNvPr id="53" name="Rectángulo 52"/>
              <p:cNvSpPr/>
              <p:nvPr/>
            </p:nvSpPr>
            <p:spPr>
              <a:xfrm>
                <a:off x="1336348" y="1486948"/>
                <a:ext cx="762923" cy="615553"/>
              </a:xfrm>
              <a:prstGeom prst="rect">
                <a:avLst/>
              </a:prstGeom>
            </p:spPr>
            <p:txBody>
              <a:bodyPr wrap="none">
                <a:spAutoFit/>
              </a:bodyPr>
              <a:lstStyle/>
              <a:p>
                <a:r>
                  <a:rPr lang="es-MX" sz="2400" b="1" dirty="0">
                    <a:solidFill>
                      <a:srgbClr val="9B0054"/>
                    </a:solidFill>
                  </a:rPr>
                  <a:t>49% </a:t>
                </a:r>
              </a:p>
            </p:txBody>
          </p:sp>
          <p:sp>
            <p:nvSpPr>
              <p:cNvPr id="54" name="Rectángulo 53"/>
              <p:cNvSpPr/>
              <p:nvPr/>
            </p:nvSpPr>
            <p:spPr>
              <a:xfrm>
                <a:off x="3438015" y="850341"/>
                <a:ext cx="762923" cy="615553"/>
              </a:xfrm>
              <a:prstGeom prst="rect">
                <a:avLst/>
              </a:prstGeom>
            </p:spPr>
            <p:txBody>
              <a:bodyPr wrap="none">
                <a:spAutoFit/>
              </a:bodyPr>
              <a:lstStyle/>
              <a:p>
                <a:r>
                  <a:rPr lang="es-MX" sz="2400" b="1" dirty="0">
                    <a:solidFill>
                      <a:srgbClr val="9B0054"/>
                    </a:solidFill>
                  </a:rPr>
                  <a:t>33% </a:t>
                </a:r>
              </a:p>
            </p:txBody>
          </p:sp>
          <p:sp>
            <p:nvSpPr>
              <p:cNvPr id="55" name="Rectángulo 54"/>
              <p:cNvSpPr/>
              <p:nvPr/>
            </p:nvSpPr>
            <p:spPr>
              <a:xfrm>
                <a:off x="5604551" y="396390"/>
                <a:ext cx="762923"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70" cy="615553"/>
              </a:xfrm>
              <a:prstGeom prst="rect">
                <a:avLst/>
              </a:prstGeom>
            </p:spPr>
            <p:txBody>
              <a:bodyPr wrap="none">
                <a:spAutoFit/>
              </a:bodyPr>
              <a:lstStyle/>
              <a:p>
                <a:r>
                  <a:rPr lang="es-MX" sz="2400" b="1" dirty="0">
                    <a:solidFill>
                      <a:srgbClr val="9B0054"/>
                    </a:solidFill>
                  </a:rPr>
                  <a:t>3%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847258"/>
            <a:ext cx="9122033" cy="1873079"/>
            <a:chOff x="-52438" y="3030159"/>
            <a:chExt cx="12162710" cy="2497438"/>
          </a:xfrm>
        </p:grpSpPr>
        <p:sp>
          <p:nvSpPr>
            <p:cNvPr id="7" name="Rectángulo 6"/>
            <p:cNvSpPr/>
            <p:nvPr/>
          </p:nvSpPr>
          <p:spPr>
            <a:xfrm>
              <a:off x="6316630" y="3601980"/>
              <a:ext cx="2864079" cy="1354217"/>
            </a:xfrm>
            <a:prstGeom prst="rect">
              <a:avLst/>
            </a:prstGeom>
            <a:ln>
              <a:solidFill>
                <a:schemeClr val="bg1">
                  <a:lumMod val="50000"/>
                </a:schemeClr>
              </a:solidFill>
            </a:ln>
          </p:spPr>
          <p:txBody>
            <a:bodyPr wrap="square">
              <a:spAutoFit/>
            </a:bodyPr>
            <a:lstStyle/>
            <a:p>
              <a:pPr>
                <a:defRPr/>
              </a:pPr>
              <a:r>
                <a:rPr lang="es-MX" sz="1200" b="1" dirty="0"/>
                <a:t>Relacionar información</a:t>
              </a:r>
              <a:r>
                <a:rPr lang="es-MX" sz="1200" dirty="0"/>
                <a:t> explícita e implícita en textos </a:t>
              </a:r>
              <a:r>
                <a:rPr lang="es-MX" sz="1200" b="1" dirty="0"/>
                <a:t>narrativos</a:t>
              </a:r>
              <a:r>
                <a:rPr lang="es-MX" sz="1200" dirty="0"/>
                <a:t>, </a:t>
              </a:r>
              <a:r>
                <a:rPr lang="es-MX" sz="1200" b="1" dirty="0"/>
                <a:t>expositivos</a:t>
              </a:r>
              <a:r>
                <a:rPr lang="es-MX" sz="1200" dirty="0"/>
                <a:t> y </a:t>
              </a:r>
              <a:r>
                <a:rPr lang="es-MX" sz="1200" b="1" dirty="0"/>
                <a:t>argumentativos</a:t>
              </a:r>
              <a:r>
                <a:rPr lang="es-MX" sz="1200" dirty="0"/>
                <a:t> (p. ej. artículo de opinión).   </a:t>
              </a:r>
            </a:p>
          </p:txBody>
        </p:sp>
        <p:sp>
          <p:nvSpPr>
            <p:cNvPr id="57" name="Rectángulo 56"/>
            <p:cNvSpPr/>
            <p:nvPr/>
          </p:nvSpPr>
          <p:spPr>
            <a:xfrm>
              <a:off x="-52438" y="4419601"/>
              <a:ext cx="3184533" cy="1107996"/>
            </a:xfrm>
            <a:prstGeom prst="rect">
              <a:avLst/>
            </a:prstGeom>
            <a:ln>
              <a:solidFill>
                <a:schemeClr val="bg1">
                  <a:lumMod val="50000"/>
                </a:schemeClr>
              </a:solidFill>
            </a:ln>
          </p:spPr>
          <p:txBody>
            <a:bodyPr wrap="square">
              <a:spAutoFit/>
            </a:bodyPr>
            <a:lstStyle/>
            <a:p>
              <a:r>
                <a:rPr lang="es-MX" sz="1200" b="1" dirty="0">
                  <a:solidFill>
                    <a:schemeClr val="dk1"/>
                  </a:solidFill>
                </a:rPr>
                <a:t>Localizar información </a:t>
              </a:r>
              <a:r>
                <a:rPr lang="es-MX" sz="1200" dirty="0">
                  <a:solidFill>
                    <a:schemeClr val="dk1"/>
                  </a:solidFill>
                </a:rPr>
                <a:t>explícita (p. ej. una fecha, un nombre) en textos </a:t>
              </a:r>
              <a:r>
                <a:rPr lang="es-MX" sz="1200" b="1" dirty="0">
                  <a:solidFill>
                    <a:schemeClr val="dk1"/>
                  </a:solidFill>
                </a:rPr>
                <a:t>narrativos</a:t>
              </a:r>
              <a:r>
                <a:rPr lang="es-MX" sz="1200" dirty="0">
                  <a:solidFill>
                    <a:schemeClr val="dk1"/>
                  </a:solidFill>
                </a:rPr>
                <a:t> (p. ej. un cuento) y </a:t>
              </a:r>
              <a:r>
                <a:rPr lang="es-MX" sz="1200" b="1" dirty="0">
                  <a:solidFill>
                    <a:schemeClr val="dk1"/>
                  </a:solidFill>
                </a:rPr>
                <a:t>expositivos</a:t>
              </a:r>
              <a:r>
                <a:rPr lang="es-MX" sz="1200" dirty="0">
                  <a:solidFill>
                    <a:schemeClr val="dk1"/>
                  </a:solidFill>
                </a:rPr>
                <a:t> (p. ej. una monografía).</a:t>
              </a:r>
            </a:p>
          </p:txBody>
        </p:sp>
        <p:sp>
          <p:nvSpPr>
            <p:cNvPr id="9" name="Rectángulo 8"/>
            <p:cNvSpPr/>
            <p:nvPr/>
          </p:nvSpPr>
          <p:spPr>
            <a:xfrm>
              <a:off x="3132095" y="4089869"/>
              <a:ext cx="3184532" cy="1354217"/>
            </a:xfrm>
            <a:prstGeom prst="rect">
              <a:avLst/>
            </a:prstGeom>
            <a:ln>
              <a:solidFill>
                <a:schemeClr val="bg1">
                  <a:lumMod val="50000"/>
                </a:schemeClr>
              </a:solidFill>
            </a:ln>
          </p:spPr>
          <p:txBody>
            <a:bodyPr wrap="square">
              <a:spAutoFit/>
            </a:bodyPr>
            <a:lstStyle/>
            <a:p>
              <a:pPr>
                <a:defRPr/>
              </a:pPr>
              <a:r>
                <a:rPr lang="es-ES" sz="1200" b="1" dirty="0"/>
                <a:t>Relacionar entre sí</a:t>
              </a:r>
              <a:r>
                <a:rPr lang="es-ES" sz="1200" dirty="0"/>
                <a:t> segmentos de información explícita y establecer el significado de elementos no explícitos</a:t>
              </a:r>
            </a:p>
            <a:p>
              <a:pPr>
                <a:defRPr/>
              </a:pPr>
              <a:r>
                <a:rPr lang="es-ES" sz="1200" dirty="0"/>
                <a:t>en </a:t>
              </a:r>
              <a:r>
                <a:rPr lang="es-MX" sz="1200" dirty="0"/>
                <a:t>textos </a:t>
              </a:r>
              <a:r>
                <a:rPr lang="es-MX" sz="1200" b="1" dirty="0"/>
                <a:t>narrativos</a:t>
              </a:r>
              <a:r>
                <a:rPr lang="es-MX" sz="1200" dirty="0"/>
                <a:t> y </a:t>
              </a:r>
              <a:r>
                <a:rPr lang="es-MX" sz="1200" b="1" dirty="0"/>
                <a:t>expositivos</a:t>
              </a:r>
              <a:r>
                <a:rPr lang="es-MX" sz="1200" dirty="0"/>
                <a:t>.</a:t>
              </a:r>
              <a:r>
                <a:rPr lang="es-MX" sz="1200" dirty="0">
                  <a:solidFill>
                    <a:srgbClr val="FF0000"/>
                  </a:solidFill>
                </a:rPr>
                <a:t> </a:t>
              </a:r>
            </a:p>
          </p:txBody>
        </p:sp>
        <p:sp>
          <p:nvSpPr>
            <p:cNvPr id="11" name="Rectángulo 10"/>
            <p:cNvSpPr/>
            <p:nvPr/>
          </p:nvSpPr>
          <p:spPr>
            <a:xfrm>
              <a:off x="9191849" y="3030159"/>
              <a:ext cx="2918423" cy="1846660"/>
            </a:xfrm>
            <a:prstGeom prst="rect">
              <a:avLst/>
            </a:prstGeom>
            <a:ln>
              <a:solidFill>
                <a:schemeClr val="bg1">
                  <a:lumMod val="50000"/>
                </a:schemeClr>
              </a:solidFill>
            </a:ln>
          </p:spPr>
          <p:txBody>
            <a:bodyPr wrap="square">
              <a:spAutoFit/>
            </a:bodyPr>
            <a:lstStyle/>
            <a:p>
              <a:r>
                <a:rPr lang="es-ES" sz="1200" b="1" dirty="0"/>
                <a:t>Comparar y evaluar </a:t>
              </a:r>
              <a:r>
                <a:rPr lang="es-ES" sz="1200" dirty="0"/>
                <a:t>información en textos narrativos, expositivos,  argumentativos y dialógicos (p. ej. entrevista) que pueden incluir gráficas, tablas y esquemas. </a:t>
              </a:r>
            </a:p>
          </p:txBody>
        </p:sp>
      </p:grpSp>
      <p:grpSp>
        <p:nvGrpSpPr>
          <p:cNvPr id="58" name="Grupo 57"/>
          <p:cNvGrpSpPr/>
          <p:nvPr/>
        </p:nvGrpSpPr>
        <p:grpSpPr>
          <a:xfrm>
            <a:off x="25490" y="4622432"/>
            <a:ext cx="9122033" cy="1688413"/>
            <a:chOff x="-52438" y="3030159"/>
            <a:chExt cx="12162710" cy="2251218"/>
          </a:xfrm>
        </p:grpSpPr>
        <p:sp>
          <p:nvSpPr>
            <p:cNvPr id="59" name="Rectángulo 58"/>
            <p:cNvSpPr/>
            <p:nvPr/>
          </p:nvSpPr>
          <p:spPr>
            <a:xfrm>
              <a:off x="6316630" y="3601981"/>
              <a:ext cx="2864079" cy="1107996"/>
            </a:xfrm>
            <a:prstGeom prst="rect">
              <a:avLst/>
            </a:prstGeom>
            <a:ln>
              <a:solidFill>
                <a:schemeClr val="bg1">
                  <a:lumMod val="50000"/>
                </a:schemeClr>
              </a:solidFill>
            </a:ln>
          </p:spPr>
          <p:txBody>
            <a:bodyPr wrap="square">
              <a:spAutoFit/>
            </a:bodyPr>
            <a:lstStyle/>
            <a:p>
              <a:pPr>
                <a:defRPr/>
              </a:pPr>
              <a:r>
                <a:rPr lang="es-MX" sz="1200" b="1" dirty="0">
                  <a:latin typeface="Calibri" panose="020F0502020204030204" pitchFamily="34" charset="0"/>
                </a:rPr>
                <a:t>Utilizar</a:t>
              </a:r>
              <a:r>
                <a:rPr lang="es-MX" sz="1200" dirty="0">
                  <a:latin typeface="Calibri" panose="020F0502020204030204" pitchFamily="34" charset="0"/>
                </a:rPr>
                <a:t> </a:t>
              </a:r>
              <a:r>
                <a:rPr lang="es-MX" sz="1200" b="1" dirty="0">
                  <a:latin typeface="Calibri" panose="020F0502020204030204" pitchFamily="34" charset="0"/>
                </a:rPr>
                <a:t>nexos comparativos</a:t>
              </a:r>
              <a:r>
                <a:rPr lang="es-MX" sz="1200" dirty="0">
                  <a:latin typeface="Calibri" panose="020F0502020204030204" pitchFamily="34" charset="0"/>
                </a:rPr>
                <a:t> </a:t>
              </a:r>
              <a:r>
                <a:rPr lang="es-MX" sz="1200" i="1" dirty="0">
                  <a:latin typeface="Calibri" panose="020F0502020204030204" pitchFamily="34" charset="0"/>
                </a:rPr>
                <a:t>(a diferencia de)</a:t>
              </a:r>
              <a:r>
                <a:rPr lang="es-MX" sz="1200" dirty="0">
                  <a:latin typeface="Calibri" panose="020F0502020204030204" pitchFamily="34" charset="0"/>
                </a:rPr>
                <a:t> y de </a:t>
              </a:r>
              <a:r>
                <a:rPr lang="es-MX" sz="1200" b="1" dirty="0">
                  <a:latin typeface="Calibri" panose="020F0502020204030204" pitchFamily="34" charset="0"/>
                </a:rPr>
                <a:t>temporalidad</a:t>
              </a:r>
              <a:r>
                <a:rPr lang="es-MX" sz="1200" dirty="0">
                  <a:latin typeface="Calibri" panose="020F0502020204030204" pitchFamily="34" charset="0"/>
                </a:rPr>
                <a:t> (</a:t>
              </a:r>
              <a:r>
                <a:rPr lang="es-MX" sz="1200" i="1" dirty="0">
                  <a:latin typeface="Calibri" panose="020F0502020204030204" pitchFamily="34" charset="0"/>
                </a:rPr>
                <a:t>enseguida) </a:t>
              </a:r>
              <a:r>
                <a:rPr lang="es-MX" sz="1200" b="1" dirty="0">
                  <a:latin typeface="Calibri" panose="020F0502020204030204" pitchFamily="34" charset="0"/>
                </a:rPr>
                <a:t>en  párrafos</a:t>
              </a:r>
              <a:r>
                <a:rPr lang="es-MX" sz="1200" dirty="0">
                  <a:latin typeface="Calibri" panose="020F0502020204030204" pitchFamily="34" charset="0"/>
                </a:rPr>
                <a:t>.</a:t>
              </a:r>
              <a:endParaRPr lang="es-MX" sz="1200" dirty="0"/>
            </a:p>
          </p:txBody>
        </p:sp>
        <p:sp>
          <p:nvSpPr>
            <p:cNvPr id="60" name="Rectángulo 59"/>
            <p:cNvSpPr/>
            <p:nvPr/>
          </p:nvSpPr>
          <p:spPr>
            <a:xfrm>
              <a:off x="-52438" y="4419602"/>
              <a:ext cx="3184533" cy="861775"/>
            </a:xfrm>
            <a:prstGeom prst="rect">
              <a:avLst/>
            </a:prstGeom>
            <a:ln>
              <a:solidFill>
                <a:schemeClr val="bg1">
                  <a:lumMod val="50000"/>
                </a:schemeClr>
              </a:solidFill>
            </a:ln>
          </p:spPr>
          <p:txBody>
            <a:bodyPr wrap="square">
              <a:spAutoFit/>
            </a:bodyPr>
            <a:lstStyle/>
            <a:p>
              <a:r>
                <a:rPr lang="es-MX" sz="1200" b="1" dirty="0">
                  <a:solidFill>
                    <a:schemeClr val="dk1"/>
                  </a:solidFill>
                </a:rPr>
                <a:t>Comprender</a:t>
              </a:r>
              <a:r>
                <a:rPr lang="es-MX" sz="1200" dirty="0">
                  <a:solidFill>
                    <a:schemeClr val="dk1"/>
                  </a:solidFill>
                </a:rPr>
                <a:t> la estructura de </a:t>
              </a:r>
              <a:r>
                <a:rPr lang="es-MX" sz="1200" b="1" dirty="0">
                  <a:solidFill>
                    <a:schemeClr val="dk1"/>
                  </a:solidFill>
                </a:rPr>
                <a:t>oraciones simples </a:t>
              </a:r>
              <a:r>
                <a:rPr lang="es-MX" sz="1200" dirty="0">
                  <a:solidFill>
                    <a:schemeClr val="dk1"/>
                  </a:solidFill>
                </a:rPr>
                <a:t>(sujeto y predicado).</a:t>
              </a:r>
            </a:p>
          </p:txBody>
        </p:sp>
        <p:sp>
          <p:nvSpPr>
            <p:cNvPr id="61" name="Rectángulo 60"/>
            <p:cNvSpPr/>
            <p:nvPr/>
          </p:nvSpPr>
          <p:spPr>
            <a:xfrm>
              <a:off x="3132095" y="4089870"/>
              <a:ext cx="3184532" cy="861775"/>
            </a:xfrm>
            <a:prstGeom prst="rect">
              <a:avLst/>
            </a:prstGeom>
            <a:ln>
              <a:solidFill>
                <a:schemeClr val="bg1">
                  <a:lumMod val="50000"/>
                </a:schemeClr>
              </a:solidFill>
            </a:ln>
          </p:spPr>
          <p:txBody>
            <a:bodyPr wrap="square">
              <a:spAutoFit/>
            </a:bodyPr>
            <a:lstStyle/>
            <a:p>
              <a:pPr>
                <a:defRPr/>
              </a:pPr>
              <a:r>
                <a:rPr lang="es-MX" sz="1200" b="1" dirty="0"/>
                <a:t>Utilizar</a:t>
              </a:r>
              <a:r>
                <a:rPr lang="es-MX" sz="1200" dirty="0"/>
                <a:t> </a:t>
              </a:r>
              <a:r>
                <a:rPr lang="es-MX" sz="1200" b="1" dirty="0"/>
                <a:t>conjunciones</a:t>
              </a:r>
              <a:r>
                <a:rPr lang="es-MX" sz="1200" dirty="0"/>
                <a:t> (</a:t>
              </a:r>
              <a:r>
                <a:rPr lang="es-MX" sz="1200" i="1" dirty="0"/>
                <a:t>y, e</a:t>
              </a:r>
              <a:r>
                <a:rPr lang="es-MX" sz="1200" dirty="0"/>
                <a:t>) y </a:t>
              </a:r>
              <a:r>
                <a:rPr lang="es-MX" sz="1200" b="1" dirty="0"/>
                <a:t>nexos  de causa efecto</a:t>
              </a:r>
              <a:r>
                <a:rPr lang="es-MX" sz="1200" dirty="0"/>
                <a:t> (</a:t>
              </a:r>
              <a:r>
                <a:rPr lang="es-MX" sz="1200" i="1" dirty="0"/>
                <a:t>porque, pues</a:t>
              </a:r>
              <a:r>
                <a:rPr lang="es-MX" sz="1200" dirty="0"/>
                <a:t>) </a:t>
              </a:r>
              <a:r>
                <a:rPr lang="es-MX" sz="1200" b="1" dirty="0"/>
                <a:t>en oraciones complejas</a:t>
              </a:r>
              <a:r>
                <a:rPr lang="es-MX" sz="1200" dirty="0"/>
                <a:t>.</a:t>
              </a:r>
            </a:p>
          </p:txBody>
        </p:sp>
        <p:sp>
          <p:nvSpPr>
            <p:cNvPr id="62" name="Rectángulo 61"/>
            <p:cNvSpPr/>
            <p:nvPr/>
          </p:nvSpPr>
          <p:spPr>
            <a:xfrm>
              <a:off x="9191849" y="3030159"/>
              <a:ext cx="2918423" cy="1354218"/>
            </a:xfrm>
            <a:prstGeom prst="rect">
              <a:avLst/>
            </a:prstGeom>
            <a:ln>
              <a:solidFill>
                <a:schemeClr val="bg1">
                  <a:lumMod val="50000"/>
                </a:schemeClr>
              </a:solidFill>
            </a:ln>
          </p:spPr>
          <p:txBody>
            <a:bodyPr wrap="square">
              <a:spAutoFit/>
            </a:bodyPr>
            <a:lstStyle/>
            <a:p>
              <a:r>
                <a:rPr lang="es-ES" sz="1200" b="1" dirty="0"/>
                <a:t>Utilizar</a:t>
              </a:r>
              <a:r>
                <a:rPr lang="es-ES" sz="1200" dirty="0"/>
                <a:t> diferentes tipos de </a:t>
              </a:r>
              <a:r>
                <a:rPr lang="es-ES" sz="1200" b="1" dirty="0"/>
                <a:t>nexos de causa efecto</a:t>
              </a:r>
              <a:r>
                <a:rPr lang="es-ES" sz="1200" dirty="0"/>
                <a:t>, </a:t>
              </a:r>
              <a:r>
                <a:rPr lang="es-ES" sz="1200" b="1" dirty="0"/>
                <a:t>comparativos</a:t>
              </a:r>
              <a:r>
                <a:rPr lang="es-ES" sz="1200" dirty="0"/>
                <a:t>, de </a:t>
              </a:r>
              <a:r>
                <a:rPr lang="es-ES" sz="1200" b="1" dirty="0"/>
                <a:t>temporalidad</a:t>
              </a:r>
              <a:r>
                <a:rPr lang="es-ES" sz="1200" dirty="0"/>
                <a:t> y </a:t>
              </a:r>
              <a:r>
                <a:rPr lang="es-ES" sz="1200" b="1" dirty="0"/>
                <a:t>adversativos</a:t>
              </a:r>
              <a:r>
                <a:rPr lang="es-ES" sz="1200" dirty="0"/>
                <a:t> (</a:t>
              </a:r>
              <a:r>
                <a:rPr lang="es-ES" sz="1200" i="1" dirty="0"/>
                <a:t>por el contrario</a:t>
              </a:r>
              <a:r>
                <a:rPr lang="es-ES" sz="1200" dirty="0"/>
                <a:t>) </a:t>
              </a:r>
              <a:r>
                <a:rPr lang="es-ES" sz="1200" b="1" dirty="0"/>
                <a:t>en textos completos</a:t>
              </a:r>
              <a:r>
                <a:rPr lang="es-ES" sz="1200" dirty="0"/>
                <a:t>.</a:t>
              </a:r>
            </a:p>
          </p:txBody>
        </p:sp>
      </p:grpSp>
    </p:spTree>
    <p:extLst>
      <p:ext uri="{BB962C8B-B14F-4D97-AF65-F5344CB8AC3E}">
        <p14:creationId xmlns:p14="http://schemas.microsoft.com/office/powerpoint/2010/main" val="173042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413393" y="1156731"/>
            <a:ext cx="8071847"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Matemáticas</a:t>
            </a:r>
            <a:r>
              <a:rPr lang="es-ES" sz="1688" dirty="0">
                <a:latin typeface="Tahoma" charset="0"/>
                <a:ea typeface="Tahoma" charset="0"/>
                <a:cs typeface="Tahoma" charset="0"/>
              </a:rPr>
              <a:t>? Algunos ejemplos </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5"/>
                <a:ext cx="2201369" cy="937087"/>
                <a:chOff x="76550" y="2732311"/>
                <a:chExt cx="2935158" cy="1249449"/>
              </a:xfrm>
              <a:solidFill>
                <a:srgbClr val="8E1E9A"/>
              </a:solidFill>
            </p:grpSpPr>
            <p:sp>
              <p:nvSpPr>
                <p:cNvPr id="47" name="Forma en L 46"/>
                <p:cNvSpPr/>
                <p:nvPr/>
              </p:nvSpPr>
              <p:spPr>
                <a:xfrm rot="5400000">
                  <a:off x="1173083" y="2143137"/>
                  <a:ext cx="742090" cy="2935156"/>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3" y="1394402"/>
                <a:ext cx="2270440" cy="957949"/>
                <a:chOff x="210465" y="2732311"/>
                <a:chExt cx="3027253" cy="1277265"/>
              </a:xfrm>
              <a:solidFill>
                <a:srgbClr val="8E1E9A"/>
              </a:solidFill>
            </p:grpSpPr>
            <p:sp>
              <p:nvSpPr>
                <p:cNvPr id="45" name="Forma en L 44"/>
                <p:cNvSpPr/>
                <p:nvPr/>
              </p:nvSpPr>
              <p:spPr>
                <a:xfrm rot="5400000">
                  <a:off x="1351226" y="2123084"/>
                  <a:ext cx="745731" cy="3027253"/>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720601"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29" cy="2101020"/>
            </a:xfrm>
          </p:grpSpPr>
          <p:sp>
            <p:nvSpPr>
              <p:cNvPr id="53" name="Rectángulo 52"/>
              <p:cNvSpPr/>
              <p:nvPr/>
            </p:nvSpPr>
            <p:spPr>
              <a:xfrm>
                <a:off x="1336348" y="1486948"/>
                <a:ext cx="762922" cy="615553"/>
              </a:xfrm>
              <a:prstGeom prst="rect">
                <a:avLst/>
              </a:prstGeom>
            </p:spPr>
            <p:txBody>
              <a:bodyPr wrap="none">
                <a:spAutoFit/>
              </a:bodyPr>
              <a:lstStyle/>
              <a:p>
                <a:r>
                  <a:rPr lang="es-MX" sz="2400" b="1" dirty="0">
                    <a:solidFill>
                      <a:srgbClr val="9B0054"/>
                    </a:solidFill>
                  </a:rPr>
                  <a:t>59% </a:t>
                </a:r>
              </a:p>
            </p:txBody>
          </p:sp>
          <p:sp>
            <p:nvSpPr>
              <p:cNvPr id="54" name="Rectángulo 53"/>
              <p:cNvSpPr/>
              <p:nvPr/>
            </p:nvSpPr>
            <p:spPr>
              <a:xfrm>
                <a:off x="3438015" y="850341"/>
                <a:ext cx="762922" cy="615553"/>
              </a:xfrm>
              <a:prstGeom prst="rect">
                <a:avLst/>
              </a:prstGeom>
            </p:spPr>
            <p:txBody>
              <a:bodyPr wrap="none">
                <a:spAutoFit/>
              </a:bodyPr>
              <a:lstStyle/>
              <a:p>
                <a:r>
                  <a:rPr lang="es-MX" sz="2400" b="1" dirty="0">
                    <a:solidFill>
                      <a:srgbClr val="9B0054"/>
                    </a:solidFill>
                  </a:rPr>
                  <a:t>18% </a:t>
                </a:r>
              </a:p>
            </p:txBody>
          </p:sp>
          <p:sp>
            <p:nvSpPr>
              <p:cNvPr id="55" name="Rectángulo 54"/>
              <p:cNvSpPr/>
              <p:nvPr/>
            </p:nvSpPr>
            <p:spPr>
              <a:xfrm>
                <a:off x="5604551" y="396390"/>
                <a:ext cx="762922"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69" cy="615553"/>
              </a:xfrm>
              <a:prstGeom prst="rect">
                <a:avLst/>
              </a:prstGeom>
            </p:spPr>
            <p:txBody>
              <a:bodyPr wrap="none">
                <a:spAutoFit/>
              </a:bodyPr>
              <a:lstStyle/>
              <a:p>
                <a:r>
                  <a:rPr lang="es-MX" sz="2400" b="1" dirty="0">
                    <a:solidFill>
                      <a:srgbClr val="9B0054"/>
                    </a:solidFill>
                  </a:rPr>
                  <a:t>8%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694430"/>
            <a:ext cx="9122033" cy="1841241"/>
            <a:chOff x="-52438" y="2826389"/>
            <a:chExt cx="12162710" cy="2454989"/>
          </a:xfrm>
        </p:grpSpPr>
        <p:sp>
          <p:nvSpPr>
            <p:cNvPr id="7" name="Rectángulo 6"/>
            <p:cNvSpPr/>
            <p:nvPr/>
          </p:nvSpPr>
          <p:spPr>
            <a:xfrm>
              <a:off x="6316630" y="3215132"/>
              <a:ext cx="2864079" cy="1354218"/>
            </a:xfrm>
            <a:prstGeom prst="rect">
              <a:avLst/>
            </a:prstGeom>
            <a:ln>
              <a:solidFill>
                <a:schemeClr val="bg1">
                  <a:lumMod val="50000"/>
                </a:schemeClr>
              </a:solidFill>
            </a:ln>
          </p:spPr>
          <p:txBody>
            <a:bodyPr wrap="square">
              <a:spAutoFit/>
            </a:bodyPr>
            <a:lstStyle/>
            <a:p>
              <a:pPr>
                <a:defRPr/>
              </a:pPr>
              <a:r>
                <a:rPr lang="es-MX" sz="1200" dirty="0"/>
                <a:t>Resolver </a:t>
              </a:r>
              <a:r>
                <a:rPr lang="es-MX" sz="1200" b="1" dirty="0"/>
                <a:t>problemas </a:t>
              </a:r>
              <a:r>
                <a:rPr lang="es-MX" sz="1200" dirty="0"/>
                <a:t>que requieren operaciones básicas con números </a:t>
              </a:r>
              <a:r>
                <a:rPr lang="es-MX" sz="1200" b="1" dirty="0"/>
                <a:t>decimales</a:t>
              </a:r>
              <a:r>
                <a:rPr lang="es-MX" sz="1200" dirty="0"/>
                <a:t>; y multiplicar </a:t>
              </a:r>
              <a:r>
                <a:rPr lang="es-MX" sz="1200" b="1" dirty="0"/>
                <a:t>una fracción por un número natural.</a:t>
              </a:r>
              <a:endParaRPr lang="es-MX" sz="1200" dirty="0"/>
            </a:p>
          </p:txBody>
        </p:sp>
        <p:sp>
          <p:nvSpPr>
            <p:cNvPr id="57" name="Rectángulo 56"/>
            <p:cNvSpPr/>
            <p:nvPr/>
          </p:nvSpPr>
          <p:spPr>
            <a:xfrm>
              <a:off x="-52438" y="4419603"/>
              <a:ext cx="3184533" cy="861775"/>
            </a:xfrm>
            <a:prstGeom prst="rect">
              <a:avLst/>
            </a:prstGeom>
            <a:ln>
              <a:solidFill>
                <a:schemeClr val="bg1">
                  <a:lumMod val="50000"/>
                </a:schemeClr>
              </a:solidFill>
            </a:ln>
          </p:spPr>
          <p:txBody>
            <a:bodyPr wrap="square">
              <a:spAutoFit/>
            </a:bodyPr>
            <a:lstStyle/>
            <a:p>
              <a:r>
                <a:rPr lang="es-MX" sz="1200" dirty="0"/>
                <a:t>Resolver </a:t>
              </a:r>
              <a:r>
                <a:rPr lang="es-MX" sz="1200" b="1" dirty="0"/>
                <a:t>operaciones </a:t>
              </a:r>
              <a:r>
                <a:rPr lang="es-MX" sz="1200" dirty="0"/>
                <a:t>básicas (suma, resta, multiplicación y división) con números </a:t>
              </a:r>
              <a:r>
                <a:rPr lang="es-MX" sz="1200" b="1" dirty="0"/>
                <a:t>naturales.</a:t>
              </a:r>
              <a:endParaRPr lang="es-MX" sz="1200" b="1" dirty="0">
                <a:solidFill>
                  <a:schemeClr val="dk1"/>
                </a:solidFill>
              </a:endParaRPr>
            </a:p>
          </p:txBody>
        </p:sp>
        <p:sp>
          <p:nvSpPr>
            <p:cNvPr id="9" name="Rectángulo 8"/>
            <p:cNvSpPr/>
            <p:nvPr/>
          </p:nvSpPr>
          <p:spPr>
            <a:xfrm>
              <a:off x="3132095" y="3553559"/>
              <a:ext cx="3184532" cy="1354218"/>
            </a:xfrm>
            <a:prstGeom prst="rect">
              <a:avLst/>
            </a:prstGeom>
            <a:ln>
              <a:solidFill>
                <a:schemeClr val="bg1">
                  <a:lumMod val="50000"/>
                </a:schemeClr>
              </a:solidFill>
            </a:ln>
          </p:spPr>
          <p:txBody>
            <a:bodyPr wrap="square">
              <a:spAutoFit/>
            </a:bodyPr>
            <a:lstStyle/>
            <a:p>
              <a:pPr>
                <a:defRPr/>
              </a:pPr>
              <a:r>
                <a:rPr lang="es-MX" sz="1200" b="1" dirty="0"/>
                <a:t>Resolver problemas</a:t>
              </a:r>
              <a:r>
                <a:rPr lang="es-MX" sz="1200" dirty="0"/>
                <a:t> que requieren operaciones básicas con números </a:t>
              </a:r>
              <a:r>
                <a:rPr lang="es-MX" sz="1200" b="1" dirty="0"/>
                <a:t>naturales;</a:t>
              </a:r>
              <a:r>
                <a:rPr lang="es-MX" sz="1200" dirty="0"/>
                <a:t>  </a:t>
              </a:r>
              <a:r>
                <a:rPr lang="es-MX" sz="1200" b="1" dirty="0"/>
                <a:t>resolver</a:t>
              </a:r>
              <a:r>
                <a:rPr lang="es-MX" sz="1200" dirty="0"/>
                <a:t> operaciones básicas de números </a:t>
              </a:r>
              <a:r>
                <a:rPr lang="es-MX" sz="1200" b="1" dirty="0"/>
                <a:t>decimales con naturales.</a:t>
              </a:r>
              <a:endParaRPr lang="es-MX" sz="1200" dirty="0">
                <a:solidFill>
                  <a:srgbClr val="FF0000"/>
                </a:solidFill>
              </a:endParaRPr>
            </a:p>
          </p:txBody>
        </p:sp>
        <p:sp>
          <p:nvSpPr>
            <p:cNvPr id="11" name="Rectángulo 10"/>
            <p:cNvSpPr/>
            <p:nvPr/>
          </p:nvSpPr>
          <p:spPr>
            <a:xfrm>
              <a:off x="9191849" y="2826389"/>
              <a:ext cx="2918423" cy="1354218"/>
            </a:xfrm>
            <a:prstGeom prst="rect">
              <a:avLst/>
            </a:prstGeom>
            <a:ln>
              <a:solidFill>
                <a:schemeClr val="bg1">
                  <a:lumMod val="50000"/>
                </a:schemeClr>
              </a:solidFill>
            </a:ln>
          </p:spPr>
          <p:txBody>
            <a:bodyPr wrap="square">
              <a:spAutoFit/>
            </a:bodyPr>
            <a:lstStyle/>
            <a:p>
              <a:r>
                <a:rPr lang="es-MX" sz="1200" dirty="0"/>
                <a:t>Resolver </a:t>
              </a:r>
              <a:r>
                <a:rPr lang="es-MX" sz="1200" b="1" dirty="0"/>
                <a:t>problemas</a:t>
              </a:r>
              <a:r>
                <a:rPr lang="es-MX" sz="1200" dirty="0"/>
                <a:t> que requieren operaciones básicas con números </a:t>
              </a:r>
              <a:r>
                <a:rPr lang="es-MX" sz="1200" b="1" dirty="0"/>
                <a:t>decimales y fraccionarios, que implican conversiones.</a:t>
              </a:r>
              <a:endParaRPr lang="es-ES" sz="1200" dirty="0"/>
            </a:p>
          </p:txBody>
        </p:sp>
      </p:grpSp>
      <p:grpSp>
        <p:nvGrpSpPr>
          <p:cNvPr id="58" name="Grupo 57"/>
          <p:cNvGrpSpPr/>
          <p:nvPr/>
        </p:nvGrpSpPr>
        <p:grpSpPr>
          <a:xfrm>
            <a:off x="25490" y="4154883"/>
            <a:ext cx="9122033" cy="1225119"/>
            <a:chOff x="-52438" y="3396973"/>
            <a:chExt cx="12162710" cy="1641018"/>
          </a:xfrm>
        </p:grpSpPr>
        <p:sp>
          <p:nvSpPr>
            <p:cNvPr id="59" name="Rectángulo 58"/>
            <p:cNvSpPr/>
            <p:nvPr/>
          </p:nvSpPr>
          <p:spPr>
            <a:xfrm>
              <a:off x="6316630" y="3803567"/>
              <a:ext cx="2864079" cy="865745"/>
            </a:xfrm>
            <a:prstGeom prst="rect">
              <a:avLst/>
            </a:prstGeom>
            <a:ln>
              <a:solidFill>
                <a:schemeClr val="bg1">
                  <a:lumMod val="50000"/>
                </a:schemeClr>
              </a:solidFill>
            </a:ln>
          </p:spPr>
          <p:txBody>
            <a:bodyPr wrap="square">
              <a:spAutoFit/>
            </a:bodyPr>
            <a:lstStyle/>
            <a:p>
              <a:pPr>
                <a:defRPr/>
              </a:pPr>
              <a:r>
                <a:rPr lang="es-MX" sz="1200" b="1" dirty="0"/>
                <a:t>Reconocer situaciones </a:t>
              </a:r>
              <a:r>
                <a:rPr lang="es-MX" sz="1200" dirty="0"/>
                <a:t>en que se requiere calcular el </a:t>
              </a:r>
              <a:r>
                <a:rPr lang="es-MX" sz="1200" b="1" dirty="0"/>
                <a:t>perímetro o el área.</a:t>
              </a:r>
              <a:endParaRPr lang="es-MX" sz="1200" dirty="0"/>
            </a:p>
          </p:txBody>
        </p:sp>
        <p:sp>
          <p:nvSpPr>
            <p:cNvPr id="60" name="Rectángulo 59"/>
            <p:cNvSpPr/>
            <p:nvPr/>
          </p:nvSpPr>
          <p:spPr>
            <a:xfrm>
              <a:off x="-52438" y="4419602"/>
              <a:ext cx="3184533" cy="618389"/>
            </a:xfrm>
            <a:prstGeom prst="rect">
              <a:avLst/>
            </a:prstGeom>
            <a:ln>
              <a:solidFill>
                <a:schemeClr val="bg1">
                  <a:lumMod val="50000"/>
                </a:schemeClr>
              </a:solidFill>
            </a:ln>
          </p:spPr>
          <p:txBody>
            <a:bodyPr wrap="square">
              <a:spAutoFit/>
            </a:bodyPr>
            <a:lstStyle/>
            <a:p>
              <a:r>
                <a:rPr lang="es-MX" sz="1200" b="1" dirty="0"/>
                <a:t>Calcular perímetros </a:t>
              </a:r>
              <a:r>
                <a:rPr lang="es-MX" sz="1200" dirty="0"/>
                <a:t>en </a:t>
              </a:r>
              <a:r>
                <a:rPr lang="es-MX" sz="1200" b="1" dirty="0"/>
                <a:t>figuras regulares.</a:t>
              </a:r>
              <a:endParaRPr lang="es-MX" sz="1200" dirty="0">
                <a:solidFill>
                  <a:schemeClr val="dk1"/>
                </a:solidFill>
              </a:endParaRPr>
            </a:p>
          </p:txBody>
        </p:sp>
        <p:sp>
          <p:nvSpPr>
            <p:cNvPr id="61" name="Rectángulo 60"/>
            <p:cNvSpPr/>
            <p:nvPr/>
          </p:nvSpPr>
          <p:spPr>
            <a:xfrm>
              <a:off x="3132095" y="4210409"/>
              <a:ext cx="3184532" cy="618389"/>
            </a:xfrm>
            <a:prstGeom prst="rect">
              <a:avLst/>
            </a:prstGeom>
            <a:ln>
              <a:solidFill>
                <a:schemeClr val="bg1">
                  <a:lumMod val="50000"/>
                </a:schemeClr>
              </a:solidFill>
            </a:ln>
          </p:spPr>
          <p:txBody>
            <a:bodyPr wrap="square">
              <a:spAutoFit/>
            </a:bodyPr>
            <a:lstStyle/>
            <a:p>
              <a:pPr>
                <a:defRPr/>
              </a:pPr>
              <a:r>
                <a:rPr lang="es-MX" sz="1200" b="1" dirty="0"/>
                <a:t>Calcular perímetros </a:t>
              </a:r>
              <a:r>
                <a:rPr lang="es-MX" sz="1200" dirty="0"/>
                <a:t>en </a:t>
              </a:r>
              <a:r>
                <a:rPr lang="es-MX" sz="1200" b="1" dirty="0"/>
                <a:t>figuras irregulares.</a:t>
              </a:r>
              <a:endParaRPr lang="es-MX" sz="1200" dirty="0"/>
            </a:p>
          </p:txBody>
        </p:sp>
        <p:sp>
          <p:nvSpPr>
            <p:cNvPr id="62" name="Rectángulo 61"/>
            <p:cNvSpPr/>
            <p:nvPr/>
          </p:nvSpPr>
          <p:spPr>
            <a:xfrm>
              <a:off x="9191849" y="3396973"/>
              <a:ext cx="2918423" cy="1113101"/>
            </a:xfrm>
            <a:prstGeom prst="rect">
              <a:avLst/>
            </a:prstGeom>
            <a:ln>
              <a:solidFill>
                <a:schemeClr val="bg1">
                  <a:lumMod val="50000"/>
                </a:schemeClr>
              </a:solidFill>
            </a:ln>
          </p:spPr>
          <p:txBody>
            <a:bodyPr wrap="square">
              <a:spAutoFit/>
            </a:bodyPr>
            <a:lstStyle/>
            <a:p>
              <a:r>
                <a:rPr lang="es-MX" sz="1200" b="1" dirty="0"/>
                <a:t>Resolver problemas</a:t>
              </a:r>
              <a:r>
                <a:rPr lang="es-MX" sz="1200" dirty="0"/>
                <a:t> en que se requiere</a:t>
              </a:r>
              <a:r>
                <a:rPr lang="es-MX" sz="1200" b="1" dirty="0"/>
                <a:t> calcular el perímetro o el área de figuras regulares e irregulares.</a:t>
              </a:r>
              <a:endParaRPr lang="es-ES" sz="1200" dirty="0"/>
            </a:p>
          </p:txBody>
        </p:sp>
      </p:grpSp>
      <p:grpSp>
        <p:nvGrpSpPr>
          <p:cNvPr id="51" name="Grupo 50"/>
          <p:cNvGrpSpPr/>
          <p:nvPr/>
        </p:nvGrpSpPr>
        <p:grpSpPr>
          <a:xfrm>
            <a:off x="27691" y="5389210"/>
            <a:ext cx="9122033" cy="867067"/>
            <a:chOff x="-52438" y="3629220"/>
            <a:chExt cx="12162710" cy="1161415"/>
          </a:xfrm>
        </p:grpSpPr>
        <p:sp>
          <p:nvSpPr>
            <p:cNvPr id="63" name="Rectángulo 62"/>
            <p:cNvSpPr/>
            <p:nvPr/>
          </p:nvSpPr>
          <p:spPr>
            <a:xfrm>
              <a:off x="6316630" y="3900722"/>
              <a:ext cx="2864079" cy="618389"/>
            </a:xfrm>
            <a:prstGeom prst="rect">
              <a:avLst/>
            </a:prstGeom>
            <a:ln>
              <a:solidFill>
                <a:schemeClr val="bg1">
                  <a:lumMod val="50000"/>
                </a:schemeClr>
              </a:solidFill>
            </a:ln>
          </p:spPr>
          <p:txBody>
            <a:bodyPr wrap="square">
              <a:spAutoFit/>
            </a:bodyPr>
            <a:lstStyle/>
            <a:p>
              <a:pPr>
                <a:defRPr/>
              </a:pPr>
              <a:r>
                <a:rPr lang="es-MX" sz="1200" b="1" dirty="0"/>
                <a:t>Identificar</a:t>
              </a:r>
              <a:r>
                <a:rPr lang="es-MX" sz="1200" dirty="0"/>
                <a:t> la </a:t>
              </a:r>
              <a:r>
                <a:rPr lang="es-MX" sz="1200" b="1" dirty="0"/>
                <a:t>moda</a:t>
              </a:r>
              <a:r>
                <a:rPr lang="es-MX" sz="1200" dirty="0"/>
                <a:t> a partir de un </a:t>
              </a:r>
              <a:r>
                <a:rPr lang="es-MX" sz="1200" b="1" dirty="0"/>
                <a:t>conjunto de datos</a:t>
              </a:r>
              <a:r>
                <a:rPr lang="es-MX" sz="1200" dirty="0"/>
                <a:t>.</a:t>
              </a:r>
            </a:p>
          </p:txBody>
        </p:sp>
        <p:sp>
          <p:nvSpPr>
            <p:cNvPr id="64" name="Rectángulo 63"/>
            <p:cNvSpPr/>
            <p:nvPr/>
          </p:nvSpPr>
          <p:spPr>
            <a:xfrm>
              <a:off x="-52438" y="4419602"/>
              <a:ext cx="3184533" cy="371033"/>
            </a:xfrm>
            <a:prstGeom prst="rect">
              <a:avLst/>
            </a:prstGeom>
            <a:ln>
              <a:solidFill>
                <a:schemeClr val="bg1">
                  <a:lumMod val="50000"/>
                </a:schemeClr>
              </a:solidFill>
            </a:ln>
          </p:spPr>
          <p:txBody>
            <a:bodyPr wrap="square">
              <a:spAutoFit/>
            </a:bodyPr>
            <a:lstStyle/>
            <a:p>
              <a:r>
                <a:rPr lang="es-MX" sz="1200" b="1" dirty="0"/>
                <a:t>Interpretar</a:t>
              </a:r>
              <a:r>
                <a:rPr lang="es-MX" sz="1200" dirty="0"/>
                <a:t> </a:t>
              </a:r>
              <a:r>
                <a:rPr lang="es-MX" sz="1200" b="1" dirty="0"/>
                <a:t>gráficas de barras</a:t>
              </a:r>
              <a:r>
                <a:rPr lang="es-MX" sz="1200" dirty="0"/>
                <a:t>.</a:t>
              </a:r>
              <a:endParaRPr lang="es-MX" sz="1200" dirty="0">
                <a:solidFill>
                  <a:schemeClr val="dk1"/>
                </a:solidFill>
              </a:endParaRPr>
            </a:p>
          </p:txBody>
        </p:sp>
        <p:sp>
          <p:nvSpPr>
            <p:cNvPr id="65" name="Rectángulo 64"/>
            <p:cNvSpPr/>
            <p:nvPr/>
          </p:nvSpPr>
          <p:spPr>
            <a:xfrm>
              <a:off x="3132095" y="4266520"/>
              <a:ext cx="3184532" cy="371033"/>
            </a:xfrm>
            <a:prstGeom prst="rect">
              <a:avLst/>
            </a:prstGeom>
            <a:ln>
              <a:solidFill>
                <a:schemeClr val="bg1">
                  <a:lumMod val="50000"/>
                </a:schemeClr>
              </a:solidFill>
            </a:ln>
          </p:spPr>
          <p:txBody>
            <a:bodyPr wrap="square">
              <a:spAutoFit/>
            </a:bodyPr>
            <a:lstStyle/>
            <a:p>
              <a:pPr>
                <a:defRPr/>
              </a:pPr>
              <a:r>
                <a:rPr lang="es-MX" sz="1200" b="1" dirty="0"/>
                <a:t>Calcular porcentajes</a:t>
              </a:r>
              <a:r>
                <a:rPr lang="es-MX" sz="1200" dirty="0"/>
                <a:t>.</a:t>
              </a:r>
            </a:p>
          </p:txBody>
        </p:sp>
        <p:sp>
          <p:nvSpPr>
            <p:cNvPr id="66" name="Rectángulo 65"/>
            <p:cNvSpPr/>
            <p:nvPr/>
          </p:nvSpPr>
          <p:spPr>
            <a:xfrm>
              <a:off x="9191849" y="3629220"/>
              <a:ext cx="2918423" cy="865745"/>
            </a:xfrm>
            <a:prstGeom prst="rect">
              <a:avLst/>
            </a:prstGeom>
            <a:ln>
              <a:solidFill>
                <a:schemeClr val="bg1">
                  <a:lumMod val="50000"/>
                </a:schemeClr>
              </a:solidFill>
            </a:ln>
          </p:spPr>
          <p:txBody>
            <a:bodyPr wrap="square">
              <a:spAutoFit/>
            </a:bodyPr>
            <a:lstStyle/>
            <a:p>
              <a:r>
                <a:rPr lang="es-MX" sz="1200" dirty="0"/>
                <a:t>Calcular la </a:t>
              </a:r>
              <a:r>
                <a:rPr lang="es-MX" sz="1200" b="1" dirty="0"/>
                <a:t>media</a:t>
              </a:r>
              <a:r>
                <a:rPr lang="es-MX" sz="1200" dirty="0"/>
                <a:t> y la </a:t>
              </a:r>
              <a:r>
                <a:rPr lang="es-MX" sz="1200" b="1" dirty="0"/>
                <a:t>mediana</a:t>
              </a:r>
              <a:r>
                <a:rPr lang="es-MX" sz="1200" dirty="0"/>
                <a:t> a partir de un </a:t>
              </a:r>
              <a:r>
                <a:rPr lang="es-MX" sz="1200" b="1" dirty="0"/>
                <a:t>conjunto de datos</a:t>
              </a:r>
              <a:r>
                <a:rPr lang="es-MX" sz="1200" dirty="0"/>
                <a:t>.</a:t>
              </a:r>
              <a:endParaRPr lang="es-ES" sz="1200" dirty="0"/>
            </a:p>
          </p:txBody>
        </p:sp>
      </p:grpSp>
    </p:spTree>
    <p:extLst>
      <p:ext uri="{BB962C8B-B14F-4D97-AF65-F5344CB8AC3E}">
        <p14:creationId xmlns:p14="http://schemas.microsoft.com/office/powerpoint/2010/main" val="2472951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7281C-2CCC-4835-9FE3-D8BF7224E101}"/>
              </a:ext>
            </a:extLst>
          </p:cNvPr>
          <p:cNvSpPr>
            <a:spLocks noGrp="1"/>
          </p:cNvSpPr>
          <p:nvPr>
            <p:ph type="title"/>
          </p:nvPr>
        </p:nvSpPr>
        <p:spPr>
          <a:xfrm>
            <a:off x="1974850" y="2156206"/>
            <a:ext cx="5195888" cy="1421384"/>
          </a:xfrm>
        </p:spPr>
        <p:txBody>
          <a:bodyPr/>
          <a:lstStyle/>
          <a:p>
            <a:pPr algn="ctr"/>
            <a:r>
              <a:rPr lang="es-MX" sz="4400" b="0" dirty="0">
                <a:latin typeface="Tahoma" charset="0"/>
                <a:ea typeface="Tahoma" charset="0"/>
                <a:cs typeface="Tahoma" charset="0"/>
              </a:rPr>
              <a:t>Resultados por entidad federativa </a:t>
            </a:r>
          </a:p>
        </p:txBody>
      </p:sp>
      <p:sp>
        <p:nvSpPr>
          <p:cNvPr id="4"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
        <p:nvSpPr>
          <p:cNvPr id="5" name="Rectángulo 4"/>
          <p:cNvSpPr/>
          <p:nvPr/>
        </p:nvSpPr>
        <p:spPr>
          <a:xfrm>
            <a:off x="1451760" y="366076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203580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8"/>
            <a:ext cx="7886700" cy="393998"/>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grpSp>
        <p:nvGrpSpPr>
          <p:cNvPr id="9" name="Grupo 8"/>
          <p:cNvGrpSpPr/>
          <p:nvPr/>
        </p:nvGrpSpPr>
        <p:grpSpPr>
          <a:xfrm>
            <a:off x="0" y="921600"/>
            <a:ext cx="8680822" cy="5670000"/>
            <a:chOff x="0" y="0"/>
            <a:chExt cx="8680822" cy="5670000"/>
          </a:xfrm>
        </p:grpSpPr>
        <p:graphicFrame>
          <p:nvGraphicFramePr>
            <p:cNvPr id="10" name="Chart 1"/>
            <p:cNvGraphicFramePr>
              <a:graphicFrameLocks/>
            </p:cNvGraphicFramePr>
            <p:nvPr>
              <p:extLst>
                <p:ext uri="{D42A27DB-BD31-4B8C-83A1-F6EECF244321}">
                  <p14:modId xmlns:p14="http://schemas.microsoft.com/office/powerpoint/2010/main" val="3821095238"/>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7689" y="2334885"/>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21644" y="2551428"/>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3615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7"/>
            <a:ext cx="7886700" cy="376745"/>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a:extLst>
              <a:ext uri="{FF2B5EF4-FFF2-40B4-BE49-F238E27FC236}">
                <a16:creationId xmlns:a16="http://schemas.microsoft.com/office/drawing/2014/main" id="{A30721A9-0A46-B84E-9296-F59CCC974DAA}"/>
              </a:ext>
            </a:extLst>
          </p:cNvPr>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defPPr>
              <a:defRPr lang="en-US"/>
            </a:defPPr>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Matemáticas</a:t>
            </a:r>
          </a:p>
        </p:txBody>
      </p:sp>
      <p:grpSp>
        <p:nvGrpSpPr>
          <p:cNvPr id="9" name="Grupo 8"/>
          <p:cNvGrpSpPr/>
          <p:nvPr/>
        </p:nvGrpSpPr>
        <p:grpSpPr>
          <a:xfrm>
            <a:off x="0" y="921600"/>
            <a:ext cx="8680822" cy="5670000"/>
            <a:chOff x="0" y="0"/>
            <a:chExt cx="8680822" cy="5670000"/>
          </a:xfrm>
        </p:grpSpPr>
        <p:graphicFrame>
          <p:nvGraphicFramePr>
            <p:cNvPr id="10" name="Chart 2"/>
            <p:cNvGraphicFramePr>
              <a:graphicFrameLocks/>
            </p:cNvGraphicFramePr>
            <p:nvPr>
              <p:extLst>
                <p:ext uri="{D42A27DB-BD31-4B8C-83A1-F6EECF244321}">
                  <p14:modId xmlns:p14="http://schemas.microsoft.com/office/powerpoint/2010/main" val="3768168465"/>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4029" y="2468313"/>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14895" y="2265686"/>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8777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7192" y="397130"/>
            <a:ext cx="8357616" cy="942465"/>
          </a:xfrm>
        </p:spPr>
        <p:txBody>
          <a:bodyPr/>
          <a:lstStyle/>
          <a:p>
            <a:r>
              <a:rPr lang="es-ES_tradnl" sz="2300" dirty="0">
                <a:solidFill>
                  <a:srgbClr val="6B1C73"/>
                </a:solidFill>
                <a:latin typeface="Tahoma" charset="0"/>
                <a:ea typeface="Tahoma" charset="0"/>
                <a:cs typeface="Tahoma" charset="0"/>
              </a:rPr>
              <a:t>Puntaje promedio de los estudiantes según Recursos familiares asociados al bienestar (RFAB)</a:t>
            </a:r>
          </a:p>
        </p:txBody>
      </p:sp>
      <p:sp>
        <p:nvSpPr>
          <p:cNvPr id="6" name="Marcador de texto 5"/>
          <p:cNvSpPr>
            <a:spLocks noGrp="1"/>
          </p:cNvSpPr>
          <p:nvPr>
            <p:ph type="body" idx="4294967295"/>
          </p:nvPr>
        </p:nvSpPr>
        <p:spPr>
          <a:xfrm>
            <a:off x="683905" y="1969836"/>
            <a:ext cx="3868738" cy="353943"/>
          </a:xfrm>
          <a:noFill/>
        </p:spPr>
        <p:txBody>
          <a:bodyPr vert="horz" wrap="square" lIns="91440" tIns="45720" rIns="91440" bIns="45720" rtlCol="0" anchor="t" anchorCtr="0">
            <a:spAutoFit/>
          </a:bodyPr>
          <a:lstStyle/>
          <a:p>
            <a:pPr marL="0" indent="0" defTabSz="457200">
              <a:lnSpc>
                <a:spcPct val="100000"/>
              </a:lnSpc>
              <a:buNone/>
            </a:pPr>
            <a:r>
              <a:rPr lang="es-ES_tradnl" sz="1700" dirty="0">
                <a:solidFill>
                  <a:srgbClr val="CC0671"/>
                </a:solidFill>
                <a:latin typeface="Tahoma" charset="0"/>
                <a:ea typeface="Tahoma" charset="0"/>
                <a:cs typeface="Tahoma" charset="0"/>
              </a:rPr>
              <a:t>Lenguaje y Comunicación</a:t>
            </a:r>
          </a:p>
        </p:txBody>
      </p:sp>
      <p:graphicFrame>
        <p:nvGraphicFramePr>
          <p:cNvPr id="9" name="Chart 1"/>
          <p:cNvGraphicFramePr>
            <a:graphicFrameLocks/>
          </p:cNvGraphicFramePr>
          <p:nvPr>
            <p:extLst>
              <p:ext uri="{D42A27DB-BD31-4B8C-83A1-F6EECF244321}">
                <p14:modId xmlns:p14="http://schemas.microsoft.com/office/powerpoint/2010/main" val="1251220966"/>
              </p:ext>
            </p:extLst>
          </p:nvPr>
        </p:nvGraphicFramePr>
        <p:xfrm>
          <a:off x="127530" y="2146808"/>
          <a:ext cx="4425113" cy="419038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0" y="1134420"/>
            <a:ext cx="813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CuadroTexto 7"/>
          <p:cNvSpPr txBox="1"/>
          <p:nvPr/>
        </p:nvSpPr>
        <p:spPr>
          <a:xfrm>
            <a:off x="34504" y="1193401"/>
            <a:ext cx="8904330" cy="64633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dirty="0">
                <a:solidFill>
                  <a:srgbClr val="C80069"/>
                </a:solidFill>
                <a:latin typeface="Calibri" panose="020F0502020204030204"/>
              </a:rPr>
              <a:t>Esta escala se construye a partir de 14 preguntas sobre bienes y servicios con que cuentan las familias de los estudiantes</a:t>
            </a:r>
            <a:r>
              <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10" name="Chart 2"/>
          <p:cNvGraphicFramePr>
            <a:graphicFrameLocks/>
          </p:cNvGraphicFramePr>
          <p:nvPr>
            <p:extLst>
              <p:ext uri="{D42A27DB-BD31-4B8C-83A1-F6EECF244321}">
                <p14:modId xmlns:p14="http://schemas.microsoft.com/office/powerpoint/2010/main" val="3038043198"/>
              </p:ext>
            </p:extLst>
          </p:nvPr>
        </p:nvGraphicFramePr>
        <p:xfrm>
          <a:off x="4788936" y="2076885"/>
          <a:ext cx="4215872" cy="4284981"/>
        </p:xfrm>
        <a:graphic>
          <a:graphicData uri="http://schemas.openxmlformats.org/drawingml/2006/chart">
            <c:chart xmlns:c="http://schemas.openxmlformats.org/drawingml/2006/chart" xmlns:r="http://schemas.openxmlformats.org/officeDocument/2006/relationships" r:id="rId4"/>
          </a:graphicData>
        </a:graphic>
      </p:graphicFrame>
      <p:sp>
        <p:nvSpPr>
          <p:cNvPr id="11" name="Marcador de texto 5"/>
          <p:cNvSpPr txBox="1">
            <a:spLocks/>
          </p:cNvSpPr>
          <p:nvPr/>
        </p:nvSpPr>
        <p:spPr>
          <a:xfrm>
            <a:off x="5294540" y="1976474"/>
            <a:ext cx="2598630" cy="353943"/>
          </a:xfrm>
          <a:prstGeom prst="rect">
            <a:avLst/>
          </a:prstGeom>
          <a:noFill/>
        </p:spPr>
        <p:txBody>
          <a:bodyPr vert="horz" wrap="square" lIns="91440" tIns="45720" rIns="91440" bIns="45720" rtlCol="0" anchor="t" anchorCtr="0">
            <a:spAutoFit/>
          </a:bodyPr>
          <a:lstStyle>
            <a:lvl1pPr indent="0" algn="ctr">
              <a:lnSpc>
                <a:spcPct val="100000"/>
              </a:lnSpc>
              <a:spcBef>
                <a:spcPts val="1000"/>
              </a:spcBef>
              <a:buFont typeface="Arial" panose="020B0604020202020204" pitchFamily="34" charset="0"/>
              <a:buNone/>
              <a:defRPr sz="2000">
                <a:solidFill>
                  <a:srgbClr val="B03D79"/>
                </a:solidFill>
                <a:latin typeface="+mj-lt"/>
              </a:defRPr>
            </a:lvl1pPr>
            <a:lvl2pPr marL="685800" indent="-228600" defTabSz="914400">
              <a:lnSpc>
                <a:spcPct val="90000"/>
              </a:lnSpc>
              <a:spcBef>
                <a:spcPts val="500"/>
              </a:spcBef>
              <a:buFont typeface="Arial" panose="020B0604020202020204" pitchFamily="34" charset="0"/>
              <a:buChar char="•"/>
              <a:defRPr sz="20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l"/>
            <a:r>
              <a:rPr lang="es-ES_tradnl" sz="1700" dirty="0">
                <a:solidFill>
                  <a:srgbClr val="CC0671"/>
                </a:solidFill>
                <a:latin typeface="Tahoma" charset="0"/>
                <a:ea typeface="Tahoma" charset="0"/>
                <a:cs typeface="Tahoma" charset="0"/>
              </a:rPr>
              <a:t>Matemáticas</a:t>
            </a:r>
          </a:p>
        </p:txBody>
      </p:sp>
    </p:spTree>
    <p:extLst>
      <p:ext uri="{BB962C8B-B14F-4D97-AF65-F5344CB8AC3E}">
        <p14:creationId xmlns:p14="http://schemas.microsoft.com/office/powerpoint/2010/main" val="3365490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es-MX" dirty="0"/>
              <a:t>Relación entre Puntaje promedio en Planea e Índice de desarrollo humano (IDH), por entidad</a:t>
            </a:r>
          </a:p>
        </p:txBody>
      </p:sp>
      <p:sp>
        <p:nvSpPr>
          <p:cNvPr id="10" name="Marcador de texto 9"/>
          <p:cNvSpPr>
            <a:spLocks noGrp="1"/>
          </p:cNvSpPr>
          <p:nvPr>
            <p:ph type="body" idx="1"/>
          </p:nvPr>
        </p:nvSpPr>
        <p:spPr>
          <a:xfrm>
            <a:off x="629841" y="1220244"/>
            <a:ext cx="7886699" cy="466593"/>
          </a:xfrm>
        </p:spPr>
        <p:txBody>
          <a:bodyPr/>
          <a:lstStyle/>
          <a:p>
            <a:r>
              <a:rPr lang="es-MX" dirty="0"/>
              <a:t>Lenguaje y Comunicación</a:t>
            </a:r>
          </a:p>
        </p:txBody>
      </p:sp>
      <p:graphicFrame>
        <p:nvGraphicFramePr>
          <p:cNvPr id="6" name="Tabla 5"/>
          <p:cNvGraphicFramePr>
            <a:graphicFrameLocks noGrp="1"/>
          </p:cNvGraphicFramePr>
          <p:nvPr>
            <p:extLst>
              <p:ext uri="{D42A27DB-BD31-4B8C-83A1-F6EECF244321}">
                <p14:modId xmlns:p14="http://schemas.microsoft.com/office/powerpoint/2010/main" val="3980850708"/>
              </p:ext>
            </p:extLst>
          </p:nvPr>
        </p:nvGraphicFramePr>
        <p:xfrm>
          <a:off x="7228938" y="933132"/>
          <a:ext cx="1742538" cy="4976570"/>
        </p:xfrm>
        <a:graphic>
          <a:graphicData uri="http://schemas.openxmlformats.org/drawingml/2006/table">
            <a:tbl>
              <a:tblPr>
                <a:tableStyleId>{793D81CF-94F2-401A-BA57-92F5A7B2D0C5}</a:tableStyleId>
              </a:tblPr>
              <a:tblGrid>
                <a:gridCol w="1153152">
                  <a:extLst>
                    <a:ext uri="{9D8B030D-6E8A-4147-A177-3AD203B41FA5}">
                      <a16:colId xmlns:a16="http://schemas.microsoft.com/office/drawing/2014/main" val="3712277037"/>
                    </a:ext>
                  </a:extLst>
                </a:gridCol>
                <a:gridCol w="589386">
                  <a:extLst>
                    <a:ext uri="{9D8B030D-6E8A-4147-A177-3AD203B41FA5}">
                      <a16:colId xmlns:a16="http://schemas.microsoft.com/office/drawing/2014/main" val="4149179672"/>
                    </a:ext>
                  </a:extLst>
                </a:gridCol>
              </a:tblGrid>
              <a:tr h="359799">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50" u="none" strike="noStrike" dirty="0">
                          <a:effectLst/>
                        </a:rPr>
                        <a:t>Código RENAPO</a:t>
                      </a:r>
                      <a:endParaRPr lang="es-MX" sz="1050" b="1"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3689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3689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3689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3689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3689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3689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3689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3689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3689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3689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3689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3689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3689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3689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3689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3689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3689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36890">
                <a:tc>
                  <a:txBody>
                    <a:bodyPr/>
                    <a:lstStyle/>
                    <a:p>
                      <a:pPr algn="l" fontAlgn="b"/>
                      <a:r>
                        <a:rPr lang="es-MX" sz="1000" u="none" strike="noStrike" dirty="0">
                          <a:effectLst/>
                        </a:rPr>
                        <a:t>Puebla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3689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3689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3689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3689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3689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3689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3689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3689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3689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3689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3689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400" y="1767600"/>
            <a:ext cx="6854400" cy="4462245"/>
          </a:xfrm>
          <a:prstGeom prst="rect">
            <a:avLst/>
          </a:prstGeom>
        </p:spPr>
      </p:pic>
    </p:spTree>
    <p:extLst>
      <p:ext uri="{BB962C8B-B14F-4D97-AF65-F5344CB8AC3E}">
        <p14:creationId xmlns:p14="http://schemas.microsoft.com/office/powerpoint/2010/main" val="3099976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MX" dirty="0"/>
              <a:t>Relación entre Puntaje promedio en Planea e Índice de desarrollo humano (IDH), por entidad</a:t>
            </a:r>
          </a:p>
        </p:txBody>
      </p:sp>
      <p:sp>
        <p:nvSpPr>
          <p:cNvPr id="9" name="Marcador de texto 8"/>
          <p:cNvSpPr>
            <a:spLocks noGrp="1"/>
          </p:cNvSpPr>
          <p:nvPr>
            <p:ph type="body" idx="1"/>
          </p:nvPr>
        </p:nvSpPr>
        <p:spPr>
          <a:xfrm>
            <a:off x="629841" y="1188714"/>
            <a:ext cx="7886699" cy="398355"/>
          </a:xfrm>
        </p:spPr>
        <p:txBody>
          <a:bodyPr/>
          <a:lstStyle/>
          <a:p>
            <a:r>
              <a:rPr lang="es-MX" dirty="0"/>
              <a:t>Matemáticas</a:t>
            </a:r>
          </a:p>
        </p:txBody>
      </p:sp>
      <p:graphicFrame>
        <p:nvGraphicFramePr>
          <p:cNvPr id="6" name="Tabla 5"/>
          <p:cNvGraphicFramePr>
            <a:graphicFrameLocks noGrp="1"/>
          </p:cNvGraphicFramePr>
          <p:nvPr>
            <p:extLst>
              <p:ext uri="{D42A27DB-BD31-4B8C-83A1-F6EECF244321}">
                <p14:modId xmlns:p14="http://schemas.microsoft.com/office/powerpoint/2010/main" val="370611786"/>
              </p:ext>
            </p:extLst>
          </p:nvPr>
        </p:nvGraphicFramePr>
        <p:xfrm>
          <a:off x="7199162" y="932229"/>
          <a:ext cx="1814093" cy="5075262"/>
        </p:xfrm>
        <a:graphic>
          <a:graphicData uri="http://schemas.openxmlformats.org/drawingml/2006/table">
            <a:tbl>
              <a:tblPr>
                <a:tableStyleId>{793D81CF-94F2-401A-BA57-92F5A7B2D0C5}</a:tableStyleId>
              </a:tblPr>
              <a:tblGrid>
                <a:gridCol w="1200503">
                  <a:extLst>
                    <a:ext uri="{9D8B030D-6E8A-4147-A177-3AD203B41FA5}">
                      <a16:colId xmlns:a16="http://schemas.microsoft.com/office/drawing/2014/main" val="3712277037"/>
                    </a:ext>
                  </a:extLst>
                </a:gridCol>
                <a:gridCol w="613590">
                  <a:extLst>
                    <a:ext uri="{9D8B030D-6E8A-4147-A177-3AD203B41FA5}">
                      <a16:colId xmlns:a16="http://schemas.microsoft.com/office/drawing/2014/main" val="4149179672"/>
                    </a:ext>
                  </a:extLst>
                </a:gridCol>
              </a:tblGrid>
              <a:tr h="458491">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00" u="none" strike="noStrike">
                          <a:effectLst/>
                        </a:rPr>
                        <a:t>Código RENAPO</a:t>
                      </a:r>
                      <a:endParaRPr lang="es-MX" sz="1000" b="1"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5283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5283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5283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5283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5283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5283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5283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5283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5283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5283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5283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5283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5283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5283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5283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5283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5283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52830">
                <a:tc>
                  <a:txBody>
                    <a:bodyPr/>
                    <a:lstStyle/>
                    <a:p>
                      <a:pPr algn="l" fontAlgn="b"/>
                      <a:r>
                        <a:rPr lang="es-MX" sz="1000" u="none" strike="noStrike">
                          <a:effectLst/>
                        </a:rPr>
                        <a:t>Puebla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5283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5283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5283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5283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5283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5283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5283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5283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5283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5283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5283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00" y="1749600"/>
            <a:ext cx="6908400" cy="4497399"/>
          </a:xfrm>
          <a:prstGeom prst="rect">
            <a:avLst/>
          </a:prstGeom>
        </p:spPr>
      </p:pic>
    </p:spTree>
    <p:extLst>
      <p:ext uri="{BB962C8B-B14F-4D97-AF65-F5344CB8AC3E}">
        <p14:creationId xmlns:p14="http://schemas.microsoft.com/office/powerpoint/2010/main" val="1329502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BFABBC-E6A1-476E-B772-045234AC419A}"/>
              </a:ext>
            </a:extLst>
          </p:cNvPr>
          <p:cNvSpPr>
            <a:spLocks noGrp="1"/>
          </p:cNvSpPr>
          <p:nvPr>
            <p:ph type="title" idx="4294967295"/>
          </p:nvPr>
        </p:nvSpPr>
        <p:spPr>
          <a:xfrm>
            <a:off x="609594" y="345670"/>
            <a:ext cx="7886700" cy="490538"/>
          </a:xfrm>
        </p:spPr>
        <p:txBody>
          <a:bodyPr>
            <a:normAutofit/>
          </a:bodyPr>
          <a:lstStyle/>
          <a:p>
            <a:r>
              <a:rPr lang="es-MX" sz="2800" spc="300" dirty="0">
                <a:solidFill>
                  <a:srgbClr val="6B1C73"/>
                </a:solidFill>
                <a:latin typeface="Tahoma" charset="0"/>
                <a:ea typeface="Tahoma" charset="0"/>
                <a:cs typeface="Tahoma" charset="0"/>
              </a:rPr>
              <a:t>Contenido</a:t>
            </a:r>
          </a:p>
        </p:txBody>
      </p:sp>
      <p:graphicFrame>
        <p:nvGraphicFramePr>
          <p:cNvPr id="4" name="Marcador de contenido 3"/>
          <p:cNvGraphicFramePr>
            <a:graphicFrameLocks noGrp="1"/>
          </p:cNvGraphicFramePr>
          <p:nvPr>
            <p:ph idx="4294967295"/>
            <p:extLst>
              <p:ext uri="{D42A27DB-BD31-4B8C-83A1-F6EECF244321}">
                <p14:modId xmlns:p14="http://schemas.microsoft.com/office/powerpoint/2010/main" val="2205756927"/>
              </p:ext>
            </p:extLst>
          </p:nvPr>
        </p:nvGraphicFramePr>
        <p:xfrm>
          <a:off x="609594" y="1054168"/>
          <a:ext cx="7886700" cy="4973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0" y="823154"/>
            <a:ext cx="19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427016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Tree>
    <p:extLst>
      <p:ext uri="{BB962C8B-B14F-4D97-AF65-F5344CB8AC3E}">
        <p14:creationId xmlns:p14="http://schemas.microsoft.com/office/powerpoint/2010/main" val="1348653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050" y="396877"/>
            <a:ext cx="7886700" cy="942465"/>
          </a:xfrm>
        </p:spPr>
        <p:txBody>
          <a:bodyPr/>
          <a:lstStyle/>
          <a:p>
            <a:r>
              <a:rPr lang="es-MX" sz="2300" dirty="0">
                <a:solidFill>
                  <a:srgbClr val="6B1C73"/>
                </a:solidFill>
                <a:latin typeface="Tahoma" charset="0"/>
                <a:ea typeface="Tahoma" charset="0"/>
                <a:cs typeface="Tahoma" charset="0"/>
              </a:rPr>
              <a:t>Puntaje promedio de los estudiantes en escuelas multigrado y no multigrado</a:t>
            </a:r>
          </a:p>
        </p:txBody>
      </p:sp>
      <p:sp>
        <p:nvSpPr>
          <p:cNvPr id="5" name="CuadroTexto 4"/>
          <p:cNvSpPr txBox="1"/>
          <p:nvPr/>
        </p:nvSpPr>
        <p:spPr>
          <a:xfrm>
            <a:off x="805378" y="1794323"/>
            <a:ext cx="281262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Lenguaje y Comunicación</a:t>
            </a:r>
          </a:p>
        </p:txBody>
      </p:sp>
      <p:sp>
        <p:nvSpPr>
          <p:cNvPr id="7" name="CuadroTexto 6"/>
          <p:cNvSpPr txBox="1"/>
          <p:nvPr/>
        </p:nvSpPr>
        <p:spPr>
          <a:xfrm>
            <a:off x="5980828" y="1794323"/>
            <a:ext cx="178097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Matemáticas</a:t>
            </a:r>
          </a:p>
        </p:txBody>
      </p:sp>
      <p:sp>
        <p:nvSpPr>
          <p:cNvPr id="11" name="Rectángulo 10">
            <a:extLst>
              <a:ext uri="{FF2B5EF4-FFF2-40B4-BE49-F238E27FC236}">
                <a16:creationId xmlns:a16="http://schemas.microsoft.com/office/drawing/2014/main" id="{FB55FFD5-31D8-004D-9EA9-49F532F74016}"/>
              </a:ext>
            </a:extLst>
          </p:cNvPr>
          <p:cNvSpPr/>
          <p:nvPr/>
        </p:nvSpPr>
        <p:spPr>
          <a:xfrm>
            <a:off x="0" y="6428934"/>
            <a:ext cx="3249637" cy="2308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ángulo 14"/>
          <p:cNvSpPr/>
          <p:nvPr/>
        </p:nvSpPr>
        <p:spPr>
          <a:xfrm>
            <a:off x="0" y="1148486"/>
            <a:ext cx="72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uadroTexto 2"/>
          <p:cNvSpPr txBox="1"/>
          <p:nvPr/>
        </p:nvSpPr>
        <p:spPr>
          <a:xfrm>
            <a:off x="0" y="1293740"/>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dirty="0">
                <a:solidFill>
                  <a:srgbClr val="C80069"/>
                </a:solidFill>
                <a:latin typeface="Calibri" panose="020F0502020204030204"/>
              </a:rPr>
              <a:t>Se considera</a:t>
            </a:r>
            <a:r>
              <a:rPr kumimoji="0" lang="es-MX" sz="1750" b="0" i="0" u="none" strike="noStrike" kern="1200" cap="none" spc="0" normalizeH="0" baseline="0" noProof="0" dirty="0">
                <a:ln>
                  <a:noFill/>
                </a:ln>
                <a:solidFill>
                  <a:srgbClr val="C80069"/>
                </a:solidFill>
                <a:effectLst/>
                <a:uLnTx/>
                <a:uFillTx/>
                <a:latin typeface="Calibri" panose="020F0502020204030204"/>
              </a:rPr>
              <a:t> multigrado si al menos en un grupo de la escuela se imparte más de un grado escolar. </a:t>
            </a:r>
          </a:p>
        </p:txBody>
      </p:sp>
      <p:graphicFrame>
        <p:nvGraphicFramePr>
          <p:cNvPr id="4" name="Tabla 3"/>
          <p:cNvGraphicFramePr>
            <a:graphicFrameLocks noGrp="1"/>
          </p:cNvGraphicFramePr>
          <p:nvPr>
            <p:extLst>
              <p:ext uri="{D42A27DB-BD31-4B8C-83A1-F6EECF244321}">
                <p14:modId xmlns:p14="http://schemas.microsoft.com/office/powerpoint/2010/main" val="3879300095"/>
              </p:ext>
            </p:extLst>
          </p:nvPr>
        </p:nvGraphicFramePr>
        <p:xfrm>
          <a:off x="1135111" y="6069212"/>
          <a:ext cx="6127532" cy="397323"/>
        </p:xfrm>
        <a:graphic>
          <a:graphicData uri="http://schemas.openxmlformats.org/drawingml/2006/table">
            <a:tbl>
              <a:tblPr firstRow="1" bandRow="1">
                <a:tableStyleId>{5C22544A-7EE6-4342-B048-85BDC9FD1C3A}</a:tableStyleId>
              </a:tblPr>
              <a:tblGrid>
                <a:gridCol w="3063766">
                  <a:extLst>
                    <a:ext uri="{9D8B030D-6E8A-4147-A177-3AD203B41FA5}">
                      <a16:colId xmlns:a16="http://schemas.microsoft.com/office/drawing/2014/main" val="541807769"/>
                    </a:ext>
                  </a:extLst>
                </a:gridCol>
                <a:gridCol w="3063766">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Escuela de organización</a:t>
                      </a:r>
                      <a:r>
                        <a:rPr lang="es-MX" sz="1400" b="0" baseline="0" dirty="0">
                          <a:solidFill>
                            <a:srgbClr val="595959"/>
                          </a:solidFill>
                        </a:rPr>
                        <a:t> completa</a:t>
                      </a:r>
                      <a:endParaRPr lang="es-MX" sz="1400" b="0" dirty="0">
                        <a:solidFill>
                          <a:srgbClr val="59595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Escuela</a:t>
                      </a:r>
                      <a:r>
                        <a:rPr lang="es-MX" sz="1400" b="0" baseline="0" dirty="0">
                          <a:solidFill>
                            <a:srgbClr val="595959"/>
                          </a:solidFill>
                        </a:rPr>
                        <a:t> multigrado</a:t>
                      </a:r>
                      <a:endParaRPr lang="es-MX" sz="1400" b="0" dirty="0">
                        <a:solidFill>
                          <a:srgbClr val="595959"/>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graphicFrame>
        <p:nvGraphicFramePr>
          <p:cNvPr id="13" name="Chart 1"/>
          <p:cNvGraphicFramePr>
            <a:graphicFrameLocks/>
          </p:cNvGraphicFramePr>
          <p:nvPr>
            <p:extLst>
              <p:ext uri="{D42A27DB-BD31-4B8C-83A1-F6EECF244321}">
                <p14:modId xmlns:p14="http://schemas.microsoft.com/office/powerpoint/2010/main" val="2408404451"/>
              </p:ext>
            </p:extLst>
          </p:nvPr>
        </p:nvGraphicFramePr>
        <p:xfrm>
          <a:off x="78350" y="2159967"/>
          <a:ext cx="4519050" cy="39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2"/>
          <p:cNvGraphicFramePr>
            <a:graphicFrameLocks/>
          </p:cNvGraphicFramePr>
          <p:nvPr>
            <p:extLst>
              <p:ext uri="{D42A27DB-BD31-4B8C-83A1-F6EECF244321}">
                <p14:modId xmlns:p14="http://schemas.microsoft.com/office/powerpoint/2010/main" val="399864414"/>
              </p:ext>
            </p:extLst>
          </p:nvPr>
        </p:nvGraphicFramePr>
        <p:xfrm>
          <a:off x="4401084" y="2159967"/>
          <a:ext cx="4519050" cy="39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8131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aula por tipo de escuela</a:t>
            </a: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Chart 1"/>
          <p:cNvGraphicFramePr>
            <a:graphicFrameLocks/>
          </p:cNvGraphicFramePr>
          <p:nvPr>
            <p:extLst>
              <p:ext uri="{D42A27DB-BD31-4B8C-83A1-F6EECF244321}">
                <p14:modId xmlns:p14="http://schemas.microsoft.com/office/powerpoint/2010/main" val="3693313248"/>
              </p:ext>
            </p:extLst>
          </p:nvPr>
        </p:nvGraphicFramePr>
        <p:xfrm>
          <a:off x="0" y="1833824"/>
          <a:ext cx="4455021"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2903146896"/>
              </p:ext>
            </p:extLst>
          </p:nvPr>
        </p:nvGraphicFramePr>
        <p:xfrm>
          <a:off x="4598589" y="1833824"/>
          <a:ext cx="4492440" cy="4673870"/>
        </p:xfrm>
        <a:graphic>
          <a:graphicData uri="http://schemas.openxmlformats.org/drawingml/2006/chart">
            <c:chart xmlns:c="http://schemas.openxmlformats.org/drawingml/2006/chart" xmlns:r="http://schemas.openxmlformats.org/officeDocument/2006/relationships" r:id="rId4"/>
          </a:graphicData>
        </a:graphic>
      </p:graphicFrame>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1154257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graphicFrame>
        <p:nvGraphicFramePr>
          <p:cNvPr id="6" name="Chart 1"/>
          <p:cNvGraphicFramePr>
            <a:graphicFrameLocks/>
          </p:cNvGraphicFramePr>
          <p:nvPr>
            <p:extLst/>
          </p:nvPr>
        </p:nvGraphicFramePr>
        <p:xfrm>
          <a:off x="0" y="1659600"/>
          <a:ext cx="45000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nvPr>
        </p:nvGraphicFramePr>
        <p:xfrm>
          <a:off x="4597200" y="1659600"/>
          <a:ext cx="45000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185939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escolares, por tipo de escuela</a:t>
            </a: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aphicFrame>
        <p:nvGraphicFramePr>
          <p:cNvPr id="10" name="Chart 1"/>
          <p:cNvGraphicFramePr>
            <a:graphicFrameLocks/>
          </p:cNvGraphicFramePr>
          <p:nvPr>
            <p:extLst>
              <p:ext uri="{D42A27DB-BD31-4B8C-83A1-F6EECF244321}">
                <p14:modId xmlns:p14="http://schemas.microsoft.com/office/powerpoint/2010/main" val="1654384385"/>
              </p:ext>
            </p:extLst>
          </p:nvPr>
        </p:nvGraphicFramePr>
        <p:xfrm>
          <a:off x="0" y="1871394"/>
          <a:ext cx="44928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4243032479"/>
              </p:ext>
            </p:extLst>
          </p:nvPr>
        </p:nvGraphicFramePr>
        <p:xfrm>
          <a:off x="4598409" y="1871394"/>
          <a:ext cx="44928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3971703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5241" y="387946"/>
            <a:ext cx="7886700" cy="843678"/>
          </a:xfrm>
        </p:spPr>
        <p:txBody>
          <a:bodyPr/>
          <a:lstStyle/>
          <a:p>
            <a:r>
              <a:rPr lang="es-ES_tradnl" sz="2300" dirty="0">
                <a:latin typeface="Tahoma" charset="0"/>
                <a:ea typeface="Tahoma" charset="0"/>
                <a:cs typeface="Tahoma" charset="0"/>
              </a:rPr>
              <a:t>Puntaje promedio de los estudiantes según condiciones </a:t>
            </a:r>
            <a:br>
              <a:rPr lang="es-ES_tradnl" sz="2300" dirty="0">
                <a:latin typeface="Tahoma" charset="0"/>
                <a:ea typeface="Tahoma" charset="0"/>
                <a:cs typeface="Tahoma" charset="0"/>
              </a:rPr>
            </a:br>
            <a:r>
              <a:rPr lang="es-ES_tradnl" sz="2300" dirty="0">
                <a:latin typeface="Tahoma" charset="0"/>
                <a:ea typeface="Tahoma" charset="0"/>
                <a:cs typeface="Tahoma" charset="0"/>
              </a:rPr>
              <a:t>de trabajo infantil y tiempo destinado al mismo</a:t>
            </a:r>
          </a:p>
        </p:txBody>
      </p:sp>
      <p:sp>
        <p:nvSpPr>
          <p:cNvPr id="3" name="Marcador de texto 2"/>
          <p:cNvSpPr>
            <a:spLocks noGrp="1"/>
          </p:cNvSpPr>
          <p:nvPr>
            <p:ph type="body" idx="1"/>
          </p:nvPr>
        </p:nvSpPr>
        <p:spPr>
          <a:xfrm>
            <a:off x="664241" y="1231624"/>
            <a:ext cx="2504648" cy="372434"/>
          </a:xfrm>
        </p:spPr>
        <p:txBody>
          <a:bodyPr>
            <a:normAutofit/>
          </a:bodyPr>
          <a:lstStyle/>
          <a:p>
            <a:pPr algn="ctr"/>
            <a:r>
              <a:rPr lang="es-ES_tradnl" sz="1600" dirty="0">
                <a:latin typeface="Tahoma" charset="0"/>
                <a:ea typeface="Tahoma" charset="0"/>
                <a:cs typeface="Tahoma" charset="0"/>
              </a:rPr>
              <a:t>Lenguaje y Comunicación</a:t>
            </a:r>
          </a:p>
        </p:txBody>
      </p:sp>
      <p:sp>
        <p:nvSpPr>
          <p:cNvPr id="21" name="Rectángulo 20">
            <a:extLst>
              <a:ext uri="{FF2B5EF4-FFF2-40B4-BE49-F238E27FC236}">
                <a16:creationId xmlns:a16="http://schemas.microsoft.com/office/drawing/2014/main" id="{FB55FFD5-31D8-004D-9EA9-49F532F74016}"/>
              </a:ext>
            </a:extLst>
          </p:cNvPr>
          <p:cNvSpPr/>
          <p:nvPr/>
        </p:nvSpPr>
        <p:spPr>
          <a:xfrm>
            <a:off x="664241" y="6316368"/>
            <a:ext cx="6718134" cy="2308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ángulo 10"/>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6037293" y="1231624"/>
            <a:ext cx="2504648" cy="372434"/>
          </a:xfrm>
          <a:prstGeom prst="rect">
            <a:avLst/>
          </a:prstGeom>
        </p:spPr>
        <p:txBody>
          <a:bodyPr vert="horz" lIns="91440" tIns="45720" rIns="91440" bIns="45720" rtlCol="0"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pSp>
        <p:nvGrpSpPr>
          <p:cNvPr id="35" name="Grupo 34"/>
          <p:cNvGrpSpPr/>
          <p:nvPr/>
        </p:nvGrpSpPr>
        <p:grpSpPr>
          <a:xfrm>
            <a:off x="248388" y="1871394"/>
            <a:ext cx="4500000" cy="4126310"/>
            <a:chOff x="278431" y="0"/>
            <a:chExt cx="5044290" cy="4126310"/>
          </a:xfrm>
        </p:grpSpPr>
        <p:graphicFrame>
          <p:nvGraphicFramePr>
            <p:cNvPr id="36" name="Chart 1"/>
            <p:cNvGraphicFramePr/>
            <p:nvPr>
              <p:extLst>
                <p:ext uri="{D42A27DB-BD31-4B8C-83A1-F6EECF244321}">
                  <p14:modId xmlns:p14="http://schemas.microsoft.com/office/powerpoint/2010/main" val="1353573142"/>
                </p:ext>
              </p:extLst>
            </p:nvPr>
          </p:nvGraphicFramePr>
          <p:xfrm>
            <a:off x="278431" y="187910"/>
            <a:ext cx="5044290" cy="3938400"/>
          </p:xfrm>
          <a:graphic>
            <a:graphicData uri="http://schemas.openxmlformats.org/drawingml/2006/chart">
              <c:chart xmlns:c="http://schemas.openxmlformats.org/drawingml/2006/chart" xmlns:r="http://schemas.openxmlformats.org/officeDocument/2006/relationships" r:id="rId3"/>
            </a:graphicData>
          </a:graphic>
        </p:graphicFrame>
        <p:cxnSp>
          <p:nvCxnSpPr>
            <p:cNvPr id="37" name="Conector recto 36"/>
            <p:cNvCxnSpPr>
              <a:cxnSpLocks/>
            </p:cNvCxnSpPr>
            <p:nvPr/>
          </p:nvCxnSpPr>
          <p:spPr>
            <a:xfrm>
              <a:off x="2957219" y="429986"/>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CuadroTexto 12">
              <a:extLst>
                <a:ext uri="{FF2B5EF4-FFF2-40B4-BE49-F238E27FC236}">
                  <a16:creationId xmlns:a16="http://schemas.microsoft.com/office/drawing/2014/main" id="{A66B3433-75DF-4586-9D61-F20F19F00F9D}"/>
                </a:ext>
              </a:extLst>
            </p:cNvPr>
            <p:cNvSpPr txBox="1"/>
            <p:nvPr/>
          </p:nvSpPr>
          <p:spPr>
            <a:xfrm>
              <a:off x="399248" y="0"/>
              <a:ext cx="215066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dirty="0">
                <a:ln>
                  <a:noFill/>
                </a:ln>
                <a:solidFill>
                  <a:srgbClr val="4F81BD"/>
                </a:solidFill>
                <a:effectLst/>
                <a:uLnTx/>
                <a:uFillTx/>
                <a:latin typeface="Calibri" panose="020F0502020204030204"/>
                <a:ea typeface="+mn-ea"/>
                <a:cs typeface="+mn-cs"/>
              </a:endParaRPr>
            </a:p>
          </p:txBody>
        </p:sp>
        <p:sp>
          <p:nvSpPr>
            <p:cNvPr id="39" name="CuadroTexto 12">
              <a:extLst>
                <a:ext uri="{FF2B5EF4-FFF2-40B4-BE49-F238E27FC236}">
                  <a16:creationId xmlns:a16="http://schemas.microsoft.com/office/drawing/2014/main" id="{A66B3433-75DF-4586-9D61-F20F19F00F9D}"/>
                </a:ext>
              </a:extLst>
            </p:cNvPr>
            <p:cNvSpPr txBox="1"/>
            <p:nvPr/>
          </p:nvSpPr>
          <p:spPr>
            <a:xfrm>
              <a:off x="2809218" y="5272"/>
              <a:ext cx="2226933"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grpSp>
        <p:nvGrpSpPr>
          <p:cNvPr id="40" name="Grupo 39"/>
          <p:cNvGrpSpPr/>
          <p:nvPr/>
        </p:nvGrpSpPr>
        <p:grpSpPr>
          <a:xfrm>
            <a:off x="4500000" y="1876710"/>
            <a:ext cx="4515874" cy="4164128"/>
            <a:chOff x="0" y="0"/>
            <a:chExt cx="5063122" cy="4164128"/>
          </a:xfrm>
        </p:grpSpPr>
        <p:graphicFrame>
          <p:nvGraphicFramePr>
            <p:cNvPr id="41" name="Chart 2"/>
            <p:cNvGraphicFramePr/>
            <p:nvPr>
              <p:extLst>
                <p:ext uri="{D42A27DB-BD31-4B8C-83A1-F6EECF244321}">
                  <p14:modId xmlns:p14="http://schemas.microsoft.com/office/powerpoint/2010/main" val="2679701067"/>
                </p:ext>
              </p:extLst>
            </p:nvPr>
          </p:nvGraphicFramePr>
          <p:xfrm>
            <a:off x="0" y="225728"/>
            <a:ext cx="5045324" cy="3938400"/>
          </p:xfrm>
          <a:graphic>
            <a:graphicData uri="http://schemas.openxmlformats.org/drawingml/2006/chart">
              <c:chart xmlns:c="http://schemas.openxmlformats.org/drawingml/2006/chart" xmlns:r="http://schemas.openxmlformats.org/officeDocument/2006/relationships" r:id="rId4"/>
            </a:graphicData>
          </a:graphic>
        </p:graphicFrame>
        <p:cxnSp>
          <p:nvCxnSpPr>
            <p:cNvPr id="42" name="Conector recto 41"/>
            <p:cNvCxnSpPr>
              <a:cxnSpLocks/>
            </p:cNvCxnSpPr>
            <p:nvPr/>
          </p:nvCxnSpPr>
          <p:spPr>
            <a:xfrm>
              <a:off x="2665321" y="469575"/>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3" name="CuadroTexto 12">
              <a:extLst>
                <a:ext uri="{FF2B5EF4-FFF2-40B4-BE49-F238E27FC236}">
                  <a16:creationId xmlns:a16="http://schemas.microsoft.com/office/drawing/2014/main" id="{A66B3433-75DF-4586-9D61-F20F19F00F9D}"/>
                </a:ext>
              </a:extLst>
            </p:cNvPr>
            <p:cNvSpPr txBox="1"/>
            <p:nvPr/>
          </p:nvSpPr>
          <p:spPr>
            <a:xfrm>
              <a:off x="493173" y="0"/>
              <a:ext cx="214422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sp>
          <p:nvSpPr>
            <p:cNvPr id="44" name="CuadroTexto 12">
              <a:extLst>
                <a:ext uri="{FF2B5EF4-FFF2-40B4-BE49-F238E27FC236}">
                  <a16:creationId xmlns:a16="http://schemas.microsoft.com/office/drawing/2014/main" id="{A66B3433-75DF-4586-9D61-F20F19F00F9D}"/>
                </a:ext>
              </a:extLst>
            </p:cNvPr>
            <p:cNvSpPr txBox="1"/>
            <p:nvPr/>
          </p:nvSpPr>
          <p:spPr>
            <a:xfrm>
              <a:off x="2805221" y="5272"/>
              <a:ext cx="2257901"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27480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8906"/>
            <a:ext cx="7886700" cy="1421384"/>
          </a:xfrm>
        </p:spPr>
        <p:txBody>
          <a:bodyPr/>
          <a:lstStyle/>
          <a:p>
            <a:pPr algn="ctr"/>
            <a:r>
              <a:rPr lang="es-MX" sz="4400" b="0" dirty="0">
                <a:latin typeface="Tahoma" charset="0"/>
                <a:ea typeface="Tahoma" charset="0"/>
                <a:cs typeface="Tahoma" charset="0"/>
              </a:rPr>
              <a:t>Comparación de resultados 2015-2018</a:t>
            </a:r>
          </a:p>
        </p:txBody>
      </p:sp>
      <p:sp>
        <p:nvSpPr>
          <p:cNvPr id="5" name="Rectángulo 4"/>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336214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8891" y="387946"/>
            <a:ext cx="7886700" cy="843678"/>
          </a:xfrm>
        </p:spPr>
        <p:txBody>
          <a:bodyPr/>
          <a:lstStyle/>
          <a:p>
            <a:r>
              <a:rPr lang="es-ES_tradnl" sz="2300" dirty="0">
                <a:latin typeface="Tahoma" charset="0"/>
                <a:ea typeface="Tahoma" charset="0"/>
                <a:cs typeface="Tahoma" charset="0"/>
              </a:rPr>
              <a:t>Planea 2015 y 2018</a:t>
            </a:r>
          </a:p>
        </p:txBody>
      </p:sp>
      <p:sp>
        <p:nvSpPr>
          <p:cNvPr id="6" name="Subtítulo 5"/>
          <p:cNvSpPr>
            <a:spLocks noGrp="1"/>
          </p:cNvSpPr>
          <p:nvPr>
            <p:ph type="body" idx="1"/>
          </p:nvPr>
        </p:nvSpPr>
        <p:spPr>
          <a:xfrm>
            <a:off x="661592" y="879696"/>
            <a:ext cx="7886699" cy="653056"/>
          </a:xfrm>
        </p:spPr>
        <p:txBody>
          <a:bodyPr>
            <a:normAutofit lnSpcReduction="10000"/>
          </a:bodyPr>
          <a:lstStyle/>
          <a:p>
            <a:pPr>
              <a:lnSpc>
                <a:spcPct val="110000"/>
              </a:lnSpc>
            </a:pPr>
            <a:r>
              <a:rPr lang="es-ES_tradnl" sz="1700" dirty="0">
                <a:latin typeface="Tahoma" charset="0"/>
                <a:ea typeface="Tahoma" charset="0"/>
                <a:cs typeface="Tahoma" charset="0"/>
              </a:rPr>
              <a:t>Puntaje promedio de los estudiantes en Lenguaje y Comunicación </a:t>
            </a:r>
            <a:br>
              <a:rPr lang="es-ES_tradnl" sz="1700" dirty="0">
                <a:latin typeface="Tahoma" charset="0"/>
                <a:ea typeface="Tahoma" charset="0"/>
                <a:cs typeface="Tahoma" charset="0"/>
              </a:rPr>
            </a:br>
            <a:r>
              <a:rPr lang="es-ES_tradnl" sz="1700" dirty="0">
                <a:latin typeface="Tahoma" charset="0"/>
                <a:ea typeface="Tahoma" charset="0"/>
                <a:cs typeface="Tahoma" charset="0"/>
              </a:rPr>
              <a:t>y en Matemáticas para 2015 y 2018</a:t>
            </a:r>
          </a:p>
          <a:p>
            <a:endParaRPr lang="es-ES_tradnl" dirty="0"/>
          </a:p>
        </p:txBody>
      </p:sp>
      <p:graphicFrame>
        <p:nvGraphicFramePr>
          <p:cNvPr id="9" name="Tabla 8"/>
          <p:cNvGraphicFramePr>
            <a:graphicFrameLocks noGrp="1"/>
          </p:cNvGraphicFramePr>
          <p:nvPr>
            <p:extLst>
              <p:ext uri="{D42A27DB-BD31-4B8C-83A1-F6EECF244321}">
                <p14:modId xmlns:p14="http://schemas.microsoft.com/office/powerpoint/2010/main" val="3320268182"/>
              </p:ext>
            </p:extLst>
          </p:nvPr>
        </p:nvGraphicFramePr>
        <p:xfrm>
          <a:off x="1462862" y="1660599"/>
          <a:ext cx="6258757" cy="2268942"/>
        </p:xfrm>
        <a:graphic>
          <a:graphicData uri="http://schemas.openxmlformats.org/drawingml/2006/table">
            <a:tbl>
              <a:tblPr>
                <a:tableStyleId>{8799B23B-EC83-4686-B30A-512413B5E67A}</a:tableStyleId>
              </a:tblPr>
              <a:tblGrid>
                <a:gridCol w="1879452">
                  <a:extLst>
                    <a:ext uri="{9D8B030D-6E8A-4147-A177-3AD203B41FA5}">
                      <a16:colId xmlns:a16="http://schemas.microsoft.com/office/drawing/2014/main" val="1193856321"/>
                    </a:ext>
                  </a:extLst>
                </a:gridCol>
                <a:gridCol w="1454849">
                  <a:extLst>
                    <a:ext uri="{9D8B030D-6E8A-4147-A177-3AD203B41FA5}">
                      <a16:colId xmlns:a16="http://schemas.microsoft.com/office/drawing/2014/main" val="1718437858"/>
                    </a:ext>
                  </a:extLst>
                </a:gridCol>
                <a:gridCol w="1829630">
                  <a:extLst>
                    <a:ext uri="{9D8B030D-6E8A-4147-A177-3AD203B41FA5}">
                      <a16:colId xmlns:a16="http://schemas.microsoft.com/office/drawing/2014/main" val="2553983598"/>
                    </a:ext>
                  </a:extLst>
                </a:gridCol>
                <a:gridCol w="1094826">
                  <a:extLst>
                    <a:ext uri="{9D8B030D-6E8A-4147-A177-3AD203B41FA5}">
                      <a16:colId xmlns:a16="http://schemas.microsoft.com/office/drawing/2014/main" val="3466239776"/>
                    </a:ext>
                  </a:extLst>
                </a:gridCol>
              </a:tblGrid>
              <a:tr h="451769">
                <a:tc gridSpan="2">
                  <a:txBody>
                    <a:bodyPr/>
                    <a:lstStyle/>
                    <a:p>
                      <a:pPr algn="ctr" fontAlgn="ctr"/>
                      <a:r>
                        <a:rPr lang="es-MX" sz="1400" b="1" u="none" strike="noStrike" dirty="0">
                          <a:solidFill>
                            <a:schemeClr val="bg1"/>
                          </a:solidFill>
                          <a:effectLst/>
                        </a:rPr>
                        <a:t>Asignatura</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hMerge="1">
                  <a:txBody>
                    <a:bodyPr/>
                    <a:lstStyle/>
                    <a:p>
                      <a:pPr algn="ctr" fontAlgn="ct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Aplicación</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Puntaje promedio</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extLst>
                  <a:ext uri="{0D108BD9-81ED-4DB2-BD59-A6C34878D82A}">
                    <a16:rowId xmlns:a16="http://schemas.microsoft.com/office/drawing/2014/main" val="1774627957"/>
                  </a:ext>
                </a:extLst>
              </a:tr>
              <a:tr h="266256">
                <a:tc rowSpan="3" gridSpan="2">
                  <a:txBody>
                    <a:bodyPr/>
                    <a:lstStyle/>
                    <a:p>
                      <a:pPr algn="ctr" fontAlgn="ctr"/>
                      <a:r>
                        <a:rPr lang="es-MX" sz="1400" u="none" strike="noStrike" dirty="0">
                          <a:effectLst/>
                        </a:rPr>
                        <a:t>Lenguaje y Comunicación</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tc>
                <a:extLst>
                  <a:ext uri="{0D108BD9-81ED-4DB2-BD59-A6C34878D82A}">
                    <a16:rowId xmlns:a16="http://schemas.microsoft.com/office/drawing/2014/main" val="3861414516"/>
                  </a:ext>
                </a:extLst>
              </a:tr>
              <a:tr h="266256">
                <a:tc gridSpan="2" vMerge="1">
                  <a:txBody>
                    <a:bodyPr/>
                    <a:lstStyle/>
                    <a:p>
                      <a:endParaRPr lang="es-MX"/>
                    </a:p>
                  </a:txBody>
                  <a:tcPr/>
                </a:tc>
                <a:tc hMerge="1" vMerge="1">
                  <a:txBody>
                    <a:bodyPr/>
                    <a:lstStyle/>
                    <a:p>
                      <a:endParaRPr lang="es-MX"/>
                    </a:p>
                  </a:txBody>
                  <a:tcPr/>
                </a:tc>
                <a:tc>
                  <a:txBody>
                    <a:bodyPr/>
                    <a:lstStyle/>
                    <a:p>
                      <a:pPr marL="0" algn="ctr" defTabSz="914400" rtl="0" eaLnBrk="1" fontAlgn="ctr" latinLnBrk="0" hangingPunct="1"/>
                      <a:r>
                        <a:rPr lang="es-MX" sz="1400" u="none" strike="noStrike" kern="1200" dirty="0">
                          <a:effectLst/>
                        </a:rPr>
                        <a:t>2018</a:t>
                      </a:r>
                      <a:endParaRPr lang="es-MX" sz="1400" u="none" strike="noStrike" kern="1200" dirty="0">
                        <a:solidFill>
                          <a:schemeClr val="dk1"/>
                        </a:solidFill>
                        <a:effectLst/>
                        <a:latin typeface="+mn-lt"/>
                        <a:ea typeface="+mn-ea"/>
                        <a:cs typeface="+mn-cs"/>
                      </a:endParaRPr>
                    </a:p>
                  </a:txBody>
                  <a:tcPr marL="6277" marR="6277" marT="6277" marB="0" anchor="ctr"/>
                </a:tc>
                <a:tc>
                  <a:txBody>
                    <a:bodyPr/>
                    <a:lstStyle/>
                    <a:p>
                      <a:pPr marL="0" algn="ctr" defTabSz="914400" rtl="0" eaLnBrk="1" fontAlgn="ctr" latinLnBrk="0" hangingPunct="1"/>
                      <a:r>
                        <a:rPr lang="es-MX" sz="1400" u="none" strike="noStrike" kern="1200" dirty="0">
                          <a:solidFill>
                            <a:schemeClr val="dk1"/>
                          </a:solidFill>
                          <a:effectLst/>
                          <a:latin typeface="+mn-lt"/>
                          <a:ea typeface="+mn-ea"/>
                          <a:cs typeface="+mn-cs"/>
                        </a:rPr>
                        <a:t>501</a:t>
                      </a:r>
                    </a:p>
                  </a:txBody>
                  <a:tcPr marL="6277" marR="6277" marT="6277" marB="0" anchor="ctr"/>
                </a:tc>
                <a:extLst>
                  <a:ext uri="{0D108BD9-81ED-4DB2-BD59-A6C34878D82A}">
                    <a16:rowId xmlns:a16="http://schemas.microsoft.com/office/drawing/2014/main" val="2067251179"/>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1</a:t>
                      </a: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19169409"/>
                  </a:ext>
                </a:extLst>
              </a:tr>
              <a:tr h="209144">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0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5151649"/>
                  </a:ext>
                </a:extLst>
              </a:tr>
              <a:tr h="266256">
                <a:tc rowSpan="3" gridSpan="2">
                  <a:txBody>
                    <a:bodyPr/>
                    <a:lstStyle/>
                    <a:p>
                      <a:pPr algn="ctr" fontAlgn="ctr"/>
                      <a:r>
                        <a:rPr lang="es-MX" sz="1400" u="none" strike="noStrike" dirty="0">
                          <a:effectLst/>
                        </a:rPr>
                        <a:t>Matemáticas</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3094530095"/>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2018</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503</a:t>
                      </a:r>
                    </a:p>
                  </a:txBody>
                  <a:tcPr marL="6277" marR="6277" marT="6277" marB="0" anchor="ctr"/>
                </a:tc>
                <a:extLst>
                  <a:ext uri="{0D108BD9-81ED-4DB2-BD59-A6C34878D82A}">
                    <a16:rowId xmlns:a16="http://schemas.microsoft.com/office/drawing/2014/main" val="3555609986"/>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3</a:t>
                      </a:r>
                    </a:p>
                  </a:txBody>
                  <a:tcPr marL="6277" marR="6277" marT="6277" marB="0" anchor="ctr">
                    <a:solidFill>
                      <a:schemeClr val="bg1">
                        <a:lumMod val="85000"/>
                      </a:schemeClr>
                    </a:solidFill>
                  </a:tcPr>
                </a:tc>
                <a:extLst>
                  <a:ext uri="{0D108BD9-81ED-4DB2-BD59-A6C34878D82A}">
                    <a16:rowId xmlns:a16="http://schemas.microsoft.com/office/drawing/2014/main" val="3740108206"/>
                  </a:ext>
                </a:extLst>
              </a:tr>
            </a:tbl>
          </a:graphicData>
        </a:graphic>
      </p:graphicFrame>
      <p:sp>
        <p:nvSpPr>
          <p:cNvPr id="7" name="Rectángulo 6">
            <a:extLst>
              <a:ext uri="{FF2B5EF4-FFF2-40B4-BE49-F238E27FC236}">
                <a16:creationId xmlns:a16="http://schemas.microsoft.com/office/drawing/2014/main" id="{FB55FFD5-31D8-004D-9EA9-49F532F74016}"/>
              </a:ext>
            </a:extLst>
          </p:cNvPr>
          <p:cNvSpPr/>
          <p:nvPr/>
        </p:nvSpPr>
        <p:spPr>
          <a:xfrm>
            <a:off x="657891" y="6449718"/>
            <a:ext cx="6718134" cy="230832"/>
          </a:xfrm>
          <a:prstGeom prst="rect">
            <a:avLst/>
          </a:prstGeom>
        </p:spPr>
        <p:txBody>
          <a:bodyPr wrap="square">
            <a:spAutoFit/>
          </a:bodyPr>
          <a:lstStyle/>
          <a:p>
            <a:r>
              <a:rPr lang="es-ES_tradnl" sz="900" dirty="0"/>
              <a:t>*En color naranja se señalan las diferencias estadísticamente significativas al 0.05.</a:t>
            </a:r>
          </a:p>
        </p:txBody>
      </p:sp>
      <p:sp>
        <p:nvSpPr>
          <p:cNvPr id="10" name="Rectángulo 9"/>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2" name="Tabla 1"/>
          <p:cNvGraphicFramePr>
            <a:graphicFrameLocks noGrp="1"/>
          </p:cNvGraphicFramePr>
          <p:nvPr>
            <p:extLst>
              <p:ext uri="{D42A27DB-BD31-4B8C-83A1-F6EECF244321}">
                <p14:modId xmlns:p14="http://schemas.microsoft.com/office/powerpoint/2010/main" val="138618393"/>
              </p:ext>
            </p:extLst>
          </p:nvPr>
        </p:nvGraphicFramePr>
        <p:xfrm>
          <a:off x="1462861" y="4220176"/>
          <a:ext cx="6258759" cy="2091690"/>
        </p:xfrm>
        <a:graphic>
          <a:graphicData uri="http://schemas.openxmlformats.org/drawingml/2006/table">
            <a:tbl>
              <a:tblPr/>
              <a:tblGrid>
                <a:gridCol w="2016161">
                  <a:extLst>
                    <a:ext uri="{9D8B030D-6E8A-4147-A177-3AD203B41FA5}">
                      <a16:colId xmlns:a16="http://schemas.microsoft.com/office/drawing/2014/main" val="2162565286"/>
                    </a:ext>
                  </a:extLst>
                </a:gridCol>
                <a:gridCol w="1546708">
                  <a:extLst>
                    <a:ext uri="{9D8B030D-6E8A-4147-A177-3AD203B41FA5}">
                      <a16:colId xmlns:a16="http://schemas.microsoft.com/office/drawing/2014/main" val="2148223401"/>
                    </a:ext>
                  </a:extLst>
                </a:gridCol>
                <a:gridCol w="716835">
                  <a:extLst>
                    <a:ext uri="{9D8B030D-6E8A-4147-A177-3AD203B41FA5}">
                      <a16:colId xmlns:a16="http://schemas.microsoft.com/office/drawing/2014/main" val="1146815171"/>
                    </a:ext>
                  </a:extLst>
                </a:gridCol>
                <a:gridCol w="781800">
                  <a:extLst>
                    <a:ext uri="{9D8B030D-6E8A-4147-A177-3AD203B41FA5}">
                      <a16:colId xmlns:a16="http://schemas.microsoft.com/office/drawing/2014/main" val="615765052"/>
                    </a:ext>
                  </a:extLst>
                </a:gridCol>
                <a:gridCol w="1197255">
                  <a:extLst>
                    <a:ext uri="{9D8B030D-6E8A-4147-A177-3AD203B41FA5}">
                      <a16:colId xmlns:a16="http://schemas.microsoft.com/office/drawing/2014/main" val="4245735666"/>
                    </a:ext>
                  </a:extLst>
                </a:gridCol>
              </a:tblGrid>
              <a:tr h="190500">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Asignatura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Tipo de escuela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Diferencia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extLst>
                  <a:ext uri="{0D108BD9-81ED-4DB2-BD59-A6C34878D82A}">
                    <a16:rowId xmlns:a16="http://schemas.microsoft.com/office/drawing/2014/main" val="346439589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Lenguaje y comunicación</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3</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45623538"/>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459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446</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97433373"/>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2</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43105149"/>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603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597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-7</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928609851"/>
                  </a:ext>
                </a:extLst>
              </a:tr>
              <a:tr h="190500">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7752351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Matemáticas</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438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450</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22648534"/>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478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-23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20115841"/>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smtClean="0">
                          <a:solidFill>
                            <a:srgbClr val="C55A11"/>
                          </a:solidFill>
                          <a:effectLst/>
                          <a:latin typeface="Calibri" panose="020F0502020204030204" pitchFamily="34" charset="0"/>
                        </a:rPr>
                        <a:t>4</a:t>
                      </a:r>
                      <a:endParaRPr lang="es-MX" sz="1300" b="1" i="0" u="none" strike="noStrike" dirty="0">
                        <a:solidFill>
                          <a:srgbClr val="C55A1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87561637"/>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588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577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-11</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06410387"/>
                  </a:ext>
                </a:extLst>
              </a:tr>
            </a:tbl>
          </a:graphicData>
        </a:graphic>
      </p:graphicFrame>
    </p:spTree>
    <p:extLst>
      <p:ext uri="{BB962C8B-B14F-4D97-AF65-F5344CB8AC3E}">
        <p14:creationId xmlns:p14="http://schemas.microsoft.com/office/powerpoint/2010/main" val="265338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7" name="Chart 1"/>
          <p:cNvGraphicFramePr>
            <a:graphicFrameLocks/>
          </p:cNvGraphicFramePr>
          <p:nvPr>
            <p:extLst/>
          </p:nvPr>
        </p:nvGraphicFramePr>
        <p:xfrm>
          <a:off x="253191" y="1772156"/>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7676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253190" y="1555200"/>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5878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5202" y="2316416"/>
            <a:ext cx="6341117" cy="1536192"/>
          </a:xfrm>
        </p:spPr>
        <p:txBody>
          <a:bodyPr/>
          <a:lstStyle/>
          <a:p>
            <a:pPr algn="ctr"/>
            <a:r>
              <a:rPr lang="es-ES_tradnl" sz="4400" b="0" dirty="0">
                <a:latin typeface="Tahoma" charset="0"/>
                <a:ea typeface="Tahoma" charset="0"/>
                <a:cs typeface="Tahoma" charset="0"/>
              </a:rPr>
              <a:t>Características generales </a:t>
            </a:r>
            <a:br>
              <a:rPr lang="es-ES_tradnl" sz="4400" b="0" dirty="0">
                <a:latin typeface="Tahoma" charset="0"/>
                <a:ea typeface="Tahoma" charset="0"/>
                <a:cs typeface="Tahoma" charset="0"/>
              </a:rPr>
            </a:br>
            <a:r>
              <a:rPr lang="es-ES_tradnl" sz="4400" b="0" dirty="0">
                <a:latin typeface="Tahoma" charset="0"/>
                <a:ea typeface="Tahoma" charset="0"/>
                <a:cs typeface="Tahoma" charset="0"/>
              </a:rPr>
              <a:t>de Planea 6º de primaria 2018</a:t>
            </a:r>
          </a:p>
        </p:txBody>
      </p:sp>
      <p:sp>
        <p:nvSpPr>
          <p:cNvPr id="4" name="Rectángulo 3"/>
          <p:cNvSpPr/>
          <p:nvPr/>
        </p:nvSpPr>
        <p:spPr>
          <a:xfrm>
            <a:off x="1451760" y="3941750"/>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81473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Puntaje promedio por hombre y mujer, resultados 2015-2018</a:t>
            </a:r>
          </a:p>
        </p:txBody>
      </p:sp>
      <p:sp>
        <p:nvSpPr>
          <p:cNvPr id="9" name="Marcador de texto 4"/>
          <p:cNvSpPr txBox="1">
            <a:spLocks/>
          </p:cNvSpPr>
          <p:nvPr/>
        </p:nvSpPr>
        <p:spPr>
          <a:xfrm>
            <a:off x="629843"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0" name="Marcador de texto 4"/>
          <p:cNvSpPr txBox="1">
            <a:spLocks/>
          </p:cNvSpPr>
          <p:nvPr/>
        </p:nvSpPr>
        <p:spPr>
          <a:xfrm>
            <a:off x="4500422"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1" name="Grupo 10"/>
          <p:cNvGrpSpPr/>
          <p:nvPr/>
        </p:nvGrpSpPr>
        <p:grpSpPr>
          <a:xfrm>
            <a:off x="-45766" y="1998011"/>
            <a:ext cx="4500000" cy="3962400"/>
            <a:chOff x="-2367766" y="3442447"/>
            <a:chExt cx="4500000" cy="3962400"/>
          </a:xfrm>
        </p:grpSpPr>
        <p:graphicFrame>
          <p:nvGraphicFramePr>
            <p:cNvPr id="15" name="Chart 1"/>
            <p:cNvGraphicFramePr/>
            <p:nvPr>
              <p:extLst/>
            </p:nvPr>
          </p:nvGraphicFramePr>
          <p:xfrm>
            <a:off x="-2367766" y="3442447"/>
            <a:ext cx="4500000"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Conector recto 15"/>
            <p:cNvCxnSpPr>
              <a:cxnSpLocks/>
            </p:cNvCxnSpPr>
            <p:nvPr/>
          </p:nvCxnSpPr>
          <p:spPr>
            <a:xfrm flipH="1">
              <a:off x="170911" y="3687304"/>
              <a:ext cx="123"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2" name="Grupo 11"/>
          <p:cNvGrpSpPr/>
          <p:nvPr/>
        </p:nvGrpSpPr>
        <p:grpSpPr>
          <a:xfrm>
            <a:off x="4231483" y="1998011"/>
            <a:ext cx="4500000" cy="3962400"/>
            <a:chOff x="0" y="4762500"/>
            <a:chExt cx="4500000" cy="3962400"/>
          </a:xfrm>
        </p:grpSpPr>
        <p:graphicFrame>
          <p:nvGraphicFramePr>
            <p:cNvPr id="13" name="Chart 2"/>
            <p:cNvGraphicFramePr/>
            <p:nvPr>
              <p:extLst/>
            </p:nvPr>
          </p:nvGraphicFramePr>
          <p:xfrm>
            <a:off x="0" y="4762500"/>
            <a:ext cx="4500000"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Conector recto 13"/>
            <p:cNvCxnSpPr>
              <a:cxnSpLocks/>
            </p:cNvCxnSpPr>
            <p:nvPr/>
          </p:nvCxnSpPr>
          <p:spPr>
            <a:xfrm>
              <a:off x="2497121" y="5007357"/>
              <a:ext cx="29385"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17" name="Tabla 16"/>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18" name="Rectángulo 17">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1599529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edad típica y </a:t>
            </a:r>
            <a:r>
              <a:rPr lang="es-MX" dirty="0" err="1"/>
              <a:t>extraedad</a:t>
            </a:r>
            <a:r>
              <a:rPr lang="es-MX" dirty="0"/>
              <a:t>, resultados 2015-2018</a:t>
            </a:r>
          </a:p>
        </p:txBody>
      </p:sp>
      <p:sp>
        <p:nvSpPr>
          <p:cNvPr id="12" name="Marcador de texto 4"/>
          <p:cNvSpPr txBox="1">
            <a:spLocks/>
          </p:cNvSpPr>
          <p:nvPr/>
        </p:nvSpPr>
        <p:spPr>
          <a:xfrm>
            <a:off x="629843"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3" name="Marcador de texto 4"/>
          <p:cNvSpPr txBox="1">
            <a:spLocks/>
          </p:cNvSpPr>
          <p:nvPr/>
        </p:nvSpPr>
        <p:spPr>
          <a:xfrm>
            <a:off x="4500422"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4" name="Grupo 13"/>
          <p:cNvGrpSpPr/>
          <p:nvPr/>
        </p:nvGrpSpPr>
        <p:grpSpPr>
          <a:xfrm>
            <a:off x="0" y="2227668"/>
            <a:ext cx="4496687" cy="3962400"/>
            <a:chOff x="0" y="0"/>
            <a:chExt cx="4523192" cy="3962400"/>
          </a:xfrm>
        </p:grpSpPr>
        <p:graphicFrame>
          <p:nvGraphicFramePr>
            <p:cNvPr id="18" name="Chart 1"/>
            <p:cNvGraphicFramePr/>
            <p:nvPr>
              <p:extLst/>
            </p:nvPr>
          </p:nvGraphicFramePr>
          <p:xfrm>
            <a:off x="0" y="0"/>
            <a:ext cx="4523192"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Conector recto 18"/>
            <p:cNvCxnSpPr>
              <a:cxnSpLocks/>
            </p:cNvCxnSpPr>
            <p:nvPr/>
          </p:nvCxnSpPr>
          <p:spPr>
            <a:xfrm>
              <a:off x="2534657" y="240846"/>
              <a:ext cx="16458" cy="336294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5" name="Grupo 14"/>
          <p:cNvGrpSpPr/>
          <p:nvPr/>
        </p:nvGrpSpPr>
        <p:grpSpPr>
          <a:xfrm>
            <a:off x="4496687" y="2227668"/>
            <a:ext cx="4496687" cy="3962400"/>
            <a:chOff x="0" y="4762500"/>
            <a:chExt cx="4523192" cy="3962400"/>
          </a:xfrm>
        </p:grpSpPr>
        <p:graphicFrame>
          <p:nvGraphicFramePr>
            <p:cNvPr id="16" name="Chart 2"/>
            <p:cNvGraphicFramePr/>
            <p:nvPr>
              <p:extLst/>
            </p:nvPr>
          </p:nvGraphicFramePr>
          <p:xfrm>
            <a:off x="0" y="4762500"/>
            <a:ext cx="4523192"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Conector recto 16"/>
            <p:cNvCxnSpPr>
              <a:cxnSpLocks/>
            </p:cNvCxnSpPr>
            <p:nvPr/>
          </p:nvCxnSpPr>
          <p:spPr>
            <a:xfrm>
              <a:off x="2537378" y="5001986"/>
              <a:ext cx="11399" cy="336430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20" name="Tabla 19"/>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70126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a:t>
            </a:r>
            <a:r>
              <a:rPr lang="es-MX" dirty="0" smtClean="0"/>
              <a:t>localidad </a:t>
            </a:r>
            <a:r>
              <a:rPr lang="es-MX" dirty="0"/>
              <a:t>rural o urbana según ubicación de la escuela, resultados 2015-2018</a:t>
            </a:r>
          </a:p>
        </p:txBody>
      </p:sp>
      <p:graphicFrame>
        <p:nvGraphicFramePr>
          <p:cNvPr id="14" name="Tabla 13"/>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56072"/>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
        <p:nvSpPr>
          <p:cNvPr id="22" name="CuadroTexto 21"/>
          <p:cNvSpPr txBox="1"/>
          <p:nvPr/>
        </p:nvSpPr>
        <p:spPr>
          <a:xfrm>
            <a:off x="147144" y="1293740"/>
            <a:ext cx="8655023"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C80069"/>
                </a:solidFill>
                <a:effectLst/>
                <a:uLnTx/>
                <a:uFillTx/>
                <a:latin typeface="Calibri" panose="020F0502020204030204"/>
                <a:ea typeface="+mn-ea"/>
                <a:cs typeface="+mn-cs"/>
              </a:rPr>
              <a:t>Se consideran localidades rurales a las que tienen 2500 habitantes o menos. </a:t>
            </a:r>
            <a:endPar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endParaRPr>
          </a:p>
        </p:txBody>
      </p:sp>
      <p:grpSp>
        <p:nvGrpSpPr>
          <p:cNvPr id="3" name="Grupo 2"/>
          <p:cNvGrpSpPr/>
          <p:nvPr/>
        </p:nvGrpSpPr>
        <p:grpSpPr>
          <a:xfrm>
            <a:off x="-115200" y="1851683"/>
            <a:ext cx="4531376" cy="4213117"/>
            <a:chOff x="-115200" y="1851683"/>
            <a:chExt cx="4531376" cy="4213117"/>
          </a:xfrm>
        </p:grpSpPr>
        <p:sp>
          <p:nvSpPr>
            <p:cNvPr id="12" name="Marcador de texto 4"/>
            <p:cNvSpPr txBox="1">
              <a:spLocks/>
            </p:cNvSpPr>
            <p:nvPr/>
          </p:nvSpPr>
          <p:spPr>
            <a:xfrm>
              <a:off x="629843"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grpSp>
          <p:nvGrpSpPr>
            <p:cNvPr id="26" name="Grupo 25"/>
            <p:cNvGrpSpPr/>
            <p:nvPr/>
          </p:nvGrpSpPr>
          <p:grpSpPr>
            <a:xfrm>
              <a:off x="-115200" y="2102400"/>
              <a:ext cx="4531376" cy="3962400"/>
              <a:chOff x="0" y="0"/>
              <a:chExt cx="4514707" cy="3962400"/>
            </a:xfrm>
          </p:grpSpPr>
          <p:graphicFrame>
            <p:nvGraphicFramePr>
              <p:cNvPr id="27" name="Chart 1"/>
              <p:cNvGraphicFramePr/>
              <p:nvPr>
                <p:extLst>
                  <p:ext uri="{D42A27DB-BD31-4B8C-83A1-F6EECF244321}">
                    <p14:modId xmlns:p14="http://schemas.microsoft.com/office/powerpoint/2010/main" val="1277010216"/>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Conector recto 27"/>
              <p:cNvCxnSpPr>
                <a:cxnSpLocks/>
              </p:cNvCxnSpPr>
              <p:nvPr/>
            </p:nvCxnSpPr>
            <p:spPr>
              <a:xfrm>
                <a:off x="2528678" y="246529"/>
                <a:ext cx="0" cy="3358451"/>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nvGrpSpPr>
          <p:cNvPr id="7" name="Grupo 6"/>
          <p:cNvGrpSpPr/>
          <p:nvPr/>
        </p:nvGrpSpPr>
        <p:grpSpPr>
          <a:xfrm>
            <a:off x="4500000" y="1851683"/>
            <a:ext cx="4531376" cy="4213117"/>
            <a:chOff x="4500000" y="1851683"/>
            <a:chExt cx="4531376" cy="4213117"/>
          </a:xfrm>
        </p:grpSpPr>
        <p:sp>
          <p:nvSpPr>
            <p:cNvPr id="13" name="Marcador de texto 4"/>
            <p:cNvSpPr txBox="1">
              <a:spLocks/>
            </p:cNvSpPr>
            <p:nvPr/>
          </p:nvSpPr>
          <p:spPr>
            <a:xfrm>
              <a:off x="5204764"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29" name="Grupo 28"/>
            <p:cNvGrpSpPr/>
            <p:nvPr/>
          </p:nvGrpSpPr>
          <p:grpSpPr>
            <a:xfrm>
              <a:off x="4500000" y="2102400"/>
              <a:ext cx="4531376" cy="3962400"/>
              <a:chOff x="0" y="0"/>
              <a:chExt cx="4514707" cy="3962400"/>
            </a:xfrm>
          </p:grpSpPr>
          <p:graphicFrame>
            <p:nvGraphicFramePr>
              <p:cNvPr id="30" name="Chart 2"/>
              <p:cNvGraphicFramePr/>
              <p:nvPr>
                <p:extLst>
                  <p:ext uri="{D42A27DB-BD31-4B8C-83A1-F6EECF244321}">
                    <p14:modId xmlns:p14="http://schemas.microsoft.com/office/powerpoint/2010/main" val="366413499"/>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31" name="Conector recto 30"/>
              <p:cNvCxnSpPr>
                <a:cxnSpLocks/>
              </p:cNvCxnSpPr>
              <p:nvPr/>
            </p:nvCxnSpPr>
            <p:spPr>
              <a:xfrm>
                <a:off x="2535681" y="243728"/>
                <a:ext cx="0" cy="3361252"/>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Tree>
    <p:extLst>
      <p:ext uri="{BB962C8B-B14F-4D97-AF65-F5344CB8AC3E}">
        <p14:creationId xmlns:p14="http://schemas.microsoft.com/office/powerpoint/2010/main" val="2075446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8891" y="387946"/>
            <a:ext cx="3316147" cy="367704"/>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Lenguaje y Comunicación</a:t>
            </a:r>
          </a:p>
          <a:p>
            <a:endParaRPr lang="es-ES_tradnl" dirty="0"/>
          </a:p>
        </p:txBody>
      </p:sp>
      <p:sp>
        <p:nvSpPr>
          <p:cNvPr id="6"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5" name="Tabla 4"/>
          <p:cNvGraphicFramePr>
            <a:graphicFrameLocks noGrp="1"/>
          </p:cNvGraphicFramePr>
          <p:nvPr>
            <p:extLst>
              <p:ext uri="{D42A27DB-BD31-4B8C-83A1-F6EECF244321}">
                <p14:modId xmlns:p14="http://schemas.microsoft.com/office/powerpoint/2010/main" val="1657897640"/>
              </p:ext>
            </p:extLst>
          </p:nvPr>
        </p:nvGraphicFramePr>
        <p:xfrm>
          <a:off x="4185813" y="452912"/>
          <a:ext cx="4778892" cy="6190435"/>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smtClean="0">
                          <a:solidFill>
                            <a:srgbClr val="C55A11"/>
                          </a:solidFill>
                          <a:effectLst/>
                          <a:latin typeface="Calibri" panose="020F0502020204030204" pitchFamily="34" charset="0"/>
                        </a:rPr>
                        <a:t>10</a:t>
                      </a:r>
                      <a:endParaRPr lang="es-MX" sz="1100" b="1" i="0" u="none" strike="noStrike" dirty="0">
                        <a:solidFill>
                          <a:srgbClr val="C55A11"/>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327296943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541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87895">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043101103"/>
                  </a:ext>
                </a:extLst>
              </a:tr>
              <a:tr h="187895">
                <a:tc>
                  <a:txBody>
                    <a:bodyPr/>
                    <a:lstStyle/>
                    <a:p>
                      <a:pPr algn="l" fontAlgn="b"/>
                      <a:r>
                        <a:rPr lang="es-MX" sz="1100" b="1" i="0" u="none" strike="noStrike" dirty="0">
                          <a:solidFill>
                            <a:srgbClr val="000000"/>
                          </a:solidFill>
                          <a:effectLst/>
                          <a:latin typeface="Calibri" panose="020F0502020204030204" pitchFamily="34" charset="0"/>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504</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931220988"/>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a:t>
                      </a:r>
                      <a:r>
                        <a:rPr lang="es-MX" sz="1100" b="0" i="0" u="none" strike="noStrike" dirty="0" smtClean="0">
                          <a:solidFill>
                            <a:srgbClr val="000000"/>
                          </a:solidFill>
                          <a:effectLst/>
                          <a:latin typeface="Calibri" panose="020F0502020204030204" pitchFamily="34" charset="0"/>
                        </a:rPr>
                        <a:t>11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48168855"/>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8" name="Rectángulo 7"/>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Rectángulo 8">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13589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6" name="Chart 1"/>
          <p:cNvGraphicFramePr>
            <a:graphicFrameLocks/>
          </p:cNvGraphicFramePr>
          <p:nvPr>
            <p:extLst/>
          </p:nvPr>
        </p:nvGraphicFramePr>
        <p:xfrm>
          <a:off x="629842" y="1752600"/>
          <a:ext cx="7886700" cy="448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0675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a:spLocks noGrp="1"/>
          </p:cNvSpPr>
          <p:nvPr>
            <p:ph type="title"/>
          </p:nvPr>
        </p:nvSpPr>
        <p:spPr>
          <a:xfrm>
            <a:off x="655241" y="394296"/>
            <a:ext cx="3316147" cy="843678"/>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1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Matemáticas</a:t>
            </a:r>
          </a:p>
          <a:p>
            <a:endParaRPr lang="es-ES_tradnl" dirty="0"/>
          </a:p>
        </p:txBody>
      </p:sp>
      <p:sp>
        <p:nvSpPr>
          <p:cNvPr id="14"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8" name="Tabla 7"/>
          <p:cNvGraphicFramePr>
            <a:graphicFrameLocks noGrp="1"/>
          </p:cNvGraphicFramePr>
          <p:nvPr>
            <p:extLst>
              <p:ext uri="{D42A27DB-BD31-4B8C-83A1-F6EECF244321}">
                <p14:modId xmlns:p14="http://schemas.microsoft.com/office/powerpoint/2010/main" val="1421032161"/>
              </p:ext>
            </p:extLst>
          </p:nvPr>
        </p:nvGraphicFramePr>
        <p:xfrm>
          <a:off x="4185813" y="452912"/>
          <a:ext cx="4778892" cy="6186027"/>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535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39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533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351427693"/>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528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90175">
                <a:tc>
                  <a:txBody>
                    <a:bodyPr/>
                    <a:lstStyle/>
                    <a:p>
                      <a:pPr marL="0" algn="l" defTabSz="914400" rtl="0" eaLnBrk="1" fontAlgn="b" latinLnBrk="0" hangingPunct="1"/>
                      <a:r>
                        <a:rPr lang="es-MX" sz="1100" b="1" i="0" u="none" strike="noStrike" kern="1200" dirty="0">
                          <a:solidFill>
                            <a:srgbClr val="000000"/>
                          </a:solidFill>
                          <a:effectLst/>
                          <a:latin typeface="Calibri" panose="020F0502020204030204" pitchFamily="34" charset="0"/>
                          <a:ea typeface="+mn-ea"/>
                          <a:cs typeface="+mn-cs"/>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4043101103"/>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1207">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546558"/>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smtClean="0">
                          <a:solidFill>
                            <a:srgbClr val="000000"/>
                          </a:solidFill>
                          <a:effectLst/>
                          <a:latin typeface="Calibri" panose="020F0502020204030204" pitchFamily="34" charset="0"/>
                        </a:rPr>
                        <a:t>486</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54264016"/>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7" name="Rectángulo 6"/>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Rectángulo 9">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2942899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629840" y="1329398"/>
          <a:ext cx="7886700" cy="4823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3765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374035" y="2627452"/>
            <a:ext cx="5022634" cy="924165"/>
          </a:xfrm>
        </p:spPr>
        <p:txBody>
          <a:bodyPr/>
          <a:lstStyle/>
          <a:p>
            <a:pPr algn="ctr"/>
            <a:r>
              <a:rPr lang="es-MX" sz="4400" b="0" dirty="0">
                <a:latin typeface="Tahoma" charset="0"/>
                <a:ea typeface="Tahoma" charset="0"/>
                <a:cs typeface="Tahoma" charset="0"/>
              </a:rPr>
              <a:t>Reflexiones finales</a:t>
            </a:r>
            <a:endParaRPr lang="x-none" sz="4400" b="0" dirty="0">
              <a:latin typeface="Tahoma" charset="0"/>
              <a:ea typeface="Tahoma" charset="0"/>
              <a:cs typeface="Tahoma" charset="0"/>
            </a:endParaRP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118924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179286" y="504977"/>
            <a:ext cx="8776455" cy="6066906"/>
          </a:xfrm>
          <a:solidFill>
            <a:schemeClr val="bg1"/>
          </a:solidFill>
        </p:spPr>
        <p:txBody>
          <a:bodyPr>
            <a:normAutofit/>
          </a:bodyPr>
          <a:lstStyle/>
          <a:p>
            <a:pPr marL="0" indent="0" algn="just">
              <a:buNone/>
            </a:pPr>
            <a:r>
              <a:rPr lang="es-ES" sz="3200" b="1" dirty="0">
                <a:solidFill>
                  <a:srgbClr val="6B1C73"/>
                </a:solidFill>
              </a:rPr>
              <a:t>En síntesis: </a:t>
            </a:r>
          </a:p>
          <a:p>
            <a:pPr algn="just"/>
            <a:r>
              <a:rPr lang="es-ES" sz="2100" b="1" dirty="0"/>
              <a:t>El promedio nacional obtenido en 2018 es muy similar al de 2015,</a:t>
            </a:r>
            <a:r>
              <a:rPr lang="es-ES" sz="2100" dirty="0"/>
              <a:t> con un pequeño incremento.</a:t>
            </a:r>
          </a:p>
          <a:p>
            <a:pPr algn="just"/>
            <a:r>
              <a:rPr lang="es-ES" sz="2100" b="1" dirty="0"/>
              <a:t>La diferencia en los resultados entre hombres y mujeres en ambos campos formativos es favorable a las mujeres </a:t>
            </a:r>
            <a:r>
              <a:rPr lang="es-ES" sz="2100" dirty="0"/>
              <a:t>de manera significativa. En Lenguaje la diferencia es de 29 puntos y en Matemáticas de 8 puntos. Esta tendencia se observó desde 2015 y se amplió ligeramente en 2018. </a:t>
            </a:r>
          </a:p>
          <a:p>
            <a:pPr algn="just"/>
            <a:r>
              <a:rPr lang="es-ES" sz="2100" dirty="0"/>
              <a:t>Entre 2015 y 2018, </a:t>
            </a:r>
            <a:r>
              <a:rPr lang="es-ES" sz="2100" b="1" dirty="0"/>
              <a:t>los estudiantes de Jalisco y Sonora mejoraron sus puntuaciones en ambos campos formativos (18 y 15 puntos en Lenguaje, respectivamente; 39 y 26 puntos en Matemáticas, respectivamente), mientras que los de Yucatán mejoraron en Lenguaje y Comunicación (11 puntos)</a:t>
            </a:r>
            <a:r>
              <a:rPr lang="es-ES" sz="2100" dirty="0"/>
              <a:t>.</a:t>
            </a:r>
          </a:p>
          <a:p>
            <a:pPr algn="just"/>
            <a:r>
              <a:rPr lang="es-ES" sz="2100" dirty="0"/>
              <a:t>En contraste, los estudiantes de Veracruz disminuyeron sus puntuaciones en ambos campos formativos (14 puntos en lenguaje y 15 puntos en Matemáticas), así como Tamaulipas en Lenguaje y Comunicación (14 puntos), y Guerrero y Zacatecas en Matemáticas (15 y 16 puntos respectivamente).</a:t>
            </a:r>
          </a:p>
        </p:txBody>
      </p:sp>
      <p:sp>
        <p:nvSpPr>
          <p:cNvPr id="4" name="Rectángulo 3"/>
          <p:cNvSpPr/>
          <p:nvPr/>
        </p:nvSpPr>
        <p:spPr>
          <a:xfrm>
            <a:off x="-30559" y="52290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6287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215154" y="824753"/>
            <a:ext cx="8633012" cy="5651041"/>
          </a:xfrm>
          <a:noFill/>
          <a:ln>
            <a:noFill/>
          </a:ln>
        </p:spPr>
        <p:txBody>
          <a:bodyPr>
            <a:normAutofit fontScale="92500" lnSpcReduction="10000"/>
          </a:bodyPr>
          <a:lstStyle/>
          <a:p>
            <a:pPr marL="0" indent="0" algn="just">
              <a:buNone/>
            </a:pPr>
            <a:r>
              <a:rPr lang="es-ES" sz="2000" b="1" dirty="0">
                <a:solidFill>
                  <a:srgbClr val="6B1C73"/>
                </a:solidFill>
              </a:rPr>
              <a:t>Sobre los aspectos que se relacionan con el aprendizaje:</a:t>
            </a:r>
          </a:p>
          <a:p>
            <a:pPr algn="just"/>
            <a:r>
              <a:rPr lang="es-ES" sz="1600" dirty="0"/>
              <a:t>A nivel nacional y en todos los tipos de escuela, un clima favorable de participación y respeto en el aula </a:t>
            </a:r>
            <a:r>
              <a:rPr lang="es-ES" sz="1600" dirty="0" smtClean="0"/>
              <a:t>se asocia a </a:t>
            </a:r>
            <a:r>
              <a:rPr lang="es-ES" sz="1600" dirty="0"/>
              <a:t>hasta </a:t>
            </a:r>
            <a:r>
              <a:rPr lang="es-ES" sz="1600" dirty="0" smtClean="0"/>
              <a:t>90 </a:t>
            </a:r>
            <a:r>
              <a:rPr lang="es-ES" sz="1600" dirty="0"/>
              <a:t>puntos </a:t>
            </a:r>
            <a:r>
              <a:rPr lang="es-ES" sz="1600" dirty="0" smtClean="0"/>
              <a:t>más en el </a:t>
            </a:r>
            <a:r>
              <a:rPr lang="es-ES" sz="1600" dirty="0"/>
              <a:t>logro de aprendizajes de los alumnos. </a:t>
            </a:r>
          </a:p>
          <a:p>
            <a:pPr algn="just"/>
            <a:r>
              <a:rPr lang="es-ES" sz="1600" dirty="0"/>
              <a:t>Los alumnos que tienen expectativas académicas más altas, así como un mayor compromiso en el cumplimiento de las tareas escolares, obtienen mejores resultados de aprendizaje; hasta 90 puntos más.</a:t>
            </a:r>
          </a:p>
          <a:p>
            <a:pPr algn="just"/>
            <a:r>
              <a:rPr lang="es-ES" sz="1600" dirty="0"/>
              <a:t>En contraste, el trabajo infantil, que vulnera los derechos fundamentales de los niños, se vincula con resultados de aprendizaje más bajos, con una diferencia de hasta 85 </a:t>
            </a:r>
            <a:r>
              <a:rPr lang="es-ES" sz="1600" dirty="0" smtClean="0"/>
              <a:t>puntos respecto a niños que no trabajan.</a:t>
            </a:r>
            <a:endParaRPr lang="es-ES" sz="1600" dirty="0"/>
          </a:p>
          <a:p>
            <a:pPr marL="0" indent="0" algn="just">
              <a:buNone/>
            </a:pPr>
            <a:r>
              <a:rPr lang="es-ES" sz="2000" b="1" dirty="0">
                <a:solidFill>
                  <a:srgbClr val="6B1C73"/>
                </a:solidFill>
              </a:rPr>
              <a:t> Conclusiones: Sobre el cumplimiento del derecho a la educación</a:t>
            </a:r>
          </a:p>
          <a:p>
            <a:pPr algn="just"/>
            <a:r>
              <a:rPr lang="es-ES" sz="1600" dirty="0"/>
              <a:t>Los resultados de logro educativo son más bajos en las poblaciones que presentan mayores condiciones de vulnerabilidad socioeconómica, con brechas de 169 y 127 puntos entre tipos de escuelas en Lenguaje y Matemáticas, respectivamente. A esto se suma que las escuelas a las que asisten estas poblaciones tienen las mayores carencias. </a:t>
            </a:r>
          </a:p>
          <a:p>
            <a:pPr algn="just"/>
            <a:r>
              <a:rPr lang="es-ES" sz="1600" dirty="0"/>
              <a:t>A nivel nacional, el aprendizaje de los alumnos que estudian en grupos multigrado es menor que el de los alumnos que estudian en escuelas de organización completa, con brechas de 43 puntos en Lenguaje y 36 en Matemáticas. La condición multigrado es un factor </a:t>
            </a:r>
            <a:r>
              <a:rPr lang="es-ES" sz="1600" dirty="0" smtClean="0"/>
              <a:t>de </a:t>
            </a:r>
            <a:r>
              <a:rPr lang="es-ES" sz="1600" dirty="0"/>
              <a:t>inequidad cuando no se brindan las condiciones necesarias para la implementación de este modelo pedagógico.</a:t>
            </a:r>
          </a:p>
          <a:p>
            <a:pPr algn="just"/>
            <a:r>
              <a:rPr lang="es-ES" sz="1600" b="1" dirty="0"/>
              <a:t>El aprendizaje de los alumnos es el principal indicador de cumplimiento del derecho a la educación. Los resultados reflejan que la oferta educativa que se brinda en las escuelas primarias no está garantizando una educación de calidad para todos</a:t>
            </a:r>
            <a:r>
              <a:rPr lang="es-ES" sz="1600" b="1" dirty="0" smtClean="0"/>
              <a:t>.</a:t>
            </a:r>
            <a:endParaRPr lang="es-ES" sz="1600" dirty="0"/>
          </a:p>
        </p:txBody>
      </p:sp>
      <p:sp>
        <p:nvSpPr>
          <p:cNvPr id="4" name="Rectángulo 3"/>
          <p:cNvSpPr/>
          <p:nvPr/>
        </p:nvSpPr>
        <p:spPr>
          <a:xfrm>
            <a:off x="-30559" y="621521"/>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469195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1970843"/>
            <a:ext cx="7886700" cy="2685463"/>
          </a:xfrm>
        </p:spPr>
        <p:txBody>
          <a:bodyPr/>
          <a:lstStyle/>
          <a:p>
            <a:r>
              <a:rPr lang="es-ES_tradnl" dirty="0"/>
              <a:t>Son fundamentales para el dominio </a:t>
            </a:r>
            <a:r>
              <a:rPr lang="es-ES" dirty="0"/>
              <a:t>de los conocimientos y habilidades </a:t>
            </a:r>
            <a:r>
              <a:rPr lang="es-ES_tradnl" dirty="0"/>
              <a:t>de estos campos formativos.</a:t>
            </a:r>
          </a:p>
          <a:p>
            <a:r>
              <a:rPr lang="es-ES_tradnl" dirty="0"/>
              <a:t>Son relevantes para la adquisición de aprendizajes en otras áreas de conocimiento.</a:t>
            </a:r>
          </a:p>
          <a:p>
            <a:r>
              <a:rPr lang="es-ES_tradnl" dirty="0"/>
              <a:t>Se espera que prevalezcan en </a:t>
            </a:r>
            <a:r>
              <a:rPr lang="es-ES" dirty="0"/>
              <a:t>el currículo, más allá de las modificaciones que éste suele tener a lo largo del tiempo.</a:t>
            </a:r>
            <a:endParaRPr lang="es-MX" dirty="0"/>
          </a:p>
          <a:p>
            <a:endParaRPr lang="es-MX" dirty="0"/>
          </a:p>
        </p:txBody>
      </p:sp>
      <p:sp>
        <p:nvSpPr>
          <p:cNvPr id="4" name="Título 3"/>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¿Qué evalúa Planea?</a:t>
            </a:r>
          </a:p>
        </p:txBody>
      </p:sp>
      <p:sp>
        <p:nvSpPr>
          <p:cNvPr id="5" name="Marcador de texto 2"/>
          <p:cNvSpPr txBox="1">
            <a:spLocks/>
          </p:cNvSpPr>
          <p:nvPr/>
        </p:nvSpPr>
        <p:spPr>
          <a:xfrm>
            <a:off x="628650" y="1304236"/>
            <a:ext cx="7751870" cy="347345"/>
          </a:xfrm>
          <a:prstGeom prst="rect">
            <a:avLst/>
          </a:prstGeom>
        </p:spPr>
        <p:txBody>
          <a:bodyPr vert="horz" lIns="91440" tIns="45720" rIns="91440" bIns="45720" rtlCol="0" anchor="t" anchorCtr="0">
            <a:no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sz="1700" dirty="0">
                <a:latin typeface="Tahoma" charset="0"/>
                <a:ea typeface="Tahoma" charset="0"/>
                <a:cs typeface="Tahoma" charset="0"/>
              </a:rPr>
              <a:t>Aprendizajes de Lenguaje y Comunicación y Matemáticas que:</a:t>
            </a:r>
          </a:p>
        </p:txBody>
      </p:sp>
      <p:sp>
        <p:nvSpPr>
          <p:cNvPr id="6" name="Rectángulo 5"/>
          <p:cNvSpPr/>
          <p:nvPr/>
        </p:nvSpPr>
        <p:spPr>
          <a:xfrm>
            <a:off x="183049" y="6304422"/>
            <a:ext cx="7674428" cy="276999"/>
          </a:xfrm>
          <a:prstGeom prst="rect">
            <a:avLst/>
          </a:prstGeom>
        </p:spPr>
        <p:txBody>
          <a:bodyPr wrap="square">
            <a:spAutoFit/>
          </a:bodyPr>
          <a:lstStyle/>
          <a:p>
            <a:r>
              <a:rPr lang="es-ES_tradnl" sz="1200" dirty="0"/>
              <a:t>Fuente: INEE (2018). </a:t>
            </a:r>
            <a:r>
              <a:rPr lang="es-ES" sz="1200" i="1" dirty="0"/>
              <a:t>Plan Nacional para la Evaluación de los Aprendizajes (PLANEA). </a:t>
            </a:r>
            <a:r>
              <a:rPr lang="es-ES_tradnl" sz="1200" i="1" dirty="0"/>
              <a:t>Documento rector. </a:t>
            </a:r>
            <a:r>
              <a:rPr lang="es-ES_tradnl" sz="1200" dirty="0"/>
              <a:t>México: INEE. </a:t>
            </a:r>
          </a:p>
        </p:txBody>
      </p:sp>
      <p:sp>
        <p:nvSpPr>
          <p:cNvPr id="7" name="Rectángulo 6"/>
          <p:cNvSpPr/>
          <p:nvPr/>
        </p:nvSpPr>
        <p:spPr>
          <a:xfrm>
            <a:off x="0" y="816669"/>
            <a:ext cx="403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9838693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half" idx="2"/>
          </p:nvPr>
        </p:nvSpPr>
        <p:spPr>
          <a:xfrm>
            <a:off x="629843" y="1335740"/>
            <a:ext cx="7886698" cy="5192381"/>
          </a:xfrm>
        </p:spPr>
        <p:txBody>
          <a:bodyPr/>
          <a:lstStyle/>
          <a:p>
            <a:pPr algn="just"/>
            <a:r>
              <a:rPr lang="es-ES" sz="1800" dirty="0"/>
              <a:t>El INEE ha señalado reiteradamente que las </a:t>
            </a:r>
            <a:r>
              <a:rPr lang="es-ES" sz="1800" b="1" dirty="0"/>
              <a:t>brechas en el aprendizaje establecen el tamaño de la deuda que tiene el Sistema Educativo Nacional con las poblaciones más desfavorecidas</a:t>
            </a:r>
            <a:r>
              <a:rPr lang="es-ES" sz="1800" dirty="0"/>
              <a:t>. </a:t>
            </a:r>
          </a:p>
          <a:p>
            <a:pPr algn="just"/>
            <a:r>
              <a:rPr lang="es-ES" sz="1800" dirty="0"/>
              <a:t>Estos resultados indican claramente que para contribuir a que el sistema educativo en su conjunto prospere, es necesaria una política educativa que fortalezca los aprendizajes en todos los tipos de escuela, con intervenciones focalizadas en las escuelas que atienden a las poblaciones más vulnerables. </a:t>
            </a:r>
          </a:p>
          <a:p>
            <a:pPr algn="just"/>
            <a:endParaRPr lang="es-ES" sz="1800" dirty="0"/>
          </a:p>
          <a:p>
            <a:pPr marL="0" indent="0" algn="just">
              <a:buNone/>
            </a:pPr>
            <a:endParaRPr lang="es-ES" sz="1800" dirty="0">
              <a:solidFill>
                <a:srgbClr val="FF0000"/>
              </a:solidFill>
            </a:endParaRPr>
          </a:p>
        </p:txBody>
      </p:sp>
      <p:sp>
        <p:nvSpPr>
          <p:cNvPr id="4" name="Rectángulo 3"/>
          <p:cNvSpPr/>
          <p:nvPr/>
        </p:nvSpPr>
        <p:spPr>
          <a:xfrm>
            <a:off x="-30559" y="962185"/>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9861460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sultados_estado"/>
          <p:cNvSpPr>
            <a:spLocks noGrp="1"/>
          </p:cNvSpPr>
          <p:nvPr>
            <p:ph type="title"/>
          </p:nvPr>
        </p:nvSpPr>
        <p:spPr>
          <a:xfrm>
            <a:off x="374073" y="2588006"/>
            <a:ext cx="8395854" cy="1006094"/>
          </a:xfrm>
        </p:spPr>
        <p:txBody>
          <a:bodyPr/>
          <a:lstStyle/>
          <a:p>
            <a:pPr algn="ctr"/>
            <a:r>
              <a:rPr lang="es-MX" sz="4400" b="0" smtClean="0">
                <a:latin typeface="Tahoma" charset="0"/>
                <a:ea typeface="Tahoma" charset="0"/>
                <a:cs typeface="Tahoma" charset="0"/>
              </a:rPr>
              <a:t>Resultados de Chihuahua</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490397"/>
          </a:xfrm>
        </p:spPr>
        <p:txBody>
          <a:bodyPr/>
          <a:lstStyle/>
          <a:p>
            <a:pPr algn="ctr"/>
            <a:r>
              <a:rPr lang="es-ES_tradnl" dirty="0"/>
              <a:t>6º de primaria</a:t>
            </a: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85285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2018</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289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Marcador de texto 4"/>
          <p:cNvSpPr txBox="1">
            <a:spLocks/>
          </p:cNvSpPr>
          <p:nvPr/>
        </p:nvSpPr>
        <p:spPr>
          <a:xfrm>
            <a:off x="655241" y="3661437"/>
            <a:ext cx="7886699" cy="353943"/>
          </a:xfrm>
          <a:prstGeom prst="rect">
            <a:avLst/>
          </a:prstGeom>
        </p:spPr>
        <p:txBody>
          <a:bodyPr vert="horz"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sp>
        <p:nvSpPr>
          <p:cNvPr id="9"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7" name="Chart 1"/>
          <p:cNvGraphicFramePr>
            <a:graphicFrameLocks/>
          </p:cNvGraphicFramePr>
          <p:nvPr>
            <p:extLst>
              <p:ext uri="{D42A27DB-BD31-4B8C-83A1-F6EECF244321}">
                <p14:modId xmlns:p14="http://schemas.microsoft.com/office/powerpoint/2010/main" val="2621638897"/>
              </p:ext>
            </p:extLst>
          </p:nvPr>
        </p:nvGraphicFramePr>
        <p:xfrm>
          <a:off x="406800" y="1573200"/>
          <a:ext cx="8382000" cy="2095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ext uri="{D42A27DB-BD31-4B8C-83A1-F6EECF244321}">
                <p14:modId xmlns:p14="http://schemas.microsoft.com/office/powerpoint/2010/main" val="3052249847"/>
              </p:ext>
            </p:extLst>
          </p:nvPr>
        </p:nvGraphicFramePr>
        <p:xfrm>
          <a:off x="406800" y="4010401"/>
          <a:ext cx="8382000" cy="2095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5174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a:t>
            </a:r>
            <a:r>
              <a:rPr lang="es-ES_tradnl" sz="1700" dirty="0" smtClean="0">
                <a:latin typeface="Tahoma" charset="0"/>
                <a:ea typeface="Tahoma" charset="0"/>
                <a:cs typeface="Tahoma" charset="0"/>
              </a:rPr>
              <a:t>estudiantes</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a:t>
            </a:r>
            <a:r>
              <a:rPr lang="es-ES_tradnl" sz="2300" dirty="0" smtClean="0">
                <a:latin typeface="Tahoma" charset="0"/>
                <a:ea typeface="Tahoma" charset="0"/>
                <a:cs typeface="Tahoma" charset="0"/>
              </a:rPr>
              <a:t>2018</a:t>
            </a:r>
            <a:endParaRPr lang="es-ES_tradnl" sz="2300" dirty="0">
              <a:latin typeface="Tahoma" charset="0"/>
              <a:ea typeface="Tahoma" charset="0"/>
              <a:cs typeface="Tahoma" charset="0"/>
            </a:endParaRPr>
          </a:p>
        </p:txBody>
      </p:sp>
      <p:sp>
        <p:nvSpPr>
          <p:cNvPr id="18" name="Rectángulo 17"/>
          <p:cNvSpPr/>
          <p:nvPr/>
        </p:nvSpPr>
        <p:spPr>
          <a:xfrm>
            <a:off x="0" y="816920"/>
            <a:ext cx="3283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5" name="Marcador de texto 4"/>
          <p:cNvSpPr txBox="1">
            <a:spLocks/>
          </p:cNvSpPr>
          <p:nvPr/>
        </p:nvSpPr>
        <p:spPr>
          <a:xfrm>
            <a:off x="1284011" y="1460918"/>
            <a:ext cx="2651977" cy="353943"/>
          </a:xfrm>
          <a:prstGeom prst="rect">
            <a:avLst/>
          </a:prstGeom>
        </p:spPr>
        <p:txBody>
          <a:bodyPr vert="horz" wrap="square" lIns="91440" tIns="45720" rIns="91440" bIns="45720" rtlCol="0" anchor="t" anchorCtr="0">
            <a:spAutoFit/>
          </a:bodyPr>
          <a:lstStyle>
            <a:defPPr>
              <a:defRPr lang="en-US"/>
            </a:defPPr>
            <a:lvl1pPr indent="0" defTabSz="914400">
              <a:lnSpc>
                <a:spcPct val="100000"/>
              </a:lnSpc>
              <a:spcBef>
                <a:spcPts val="1000"/>
              </a:spcBef>
              <a:buFont typeface="Arial" panose="020B0604020202020204" pitchFamily="34" charset="0"/>
              <a:buNone/>
              <a:defRPr sz="1700" b="0">
                <a:solidFill>
                  <a:srgbClr val="CC0671"/>
                </a:solidFill>
                <a:latin typeface="Tahoma" charset="0"/>
                <a:ea typeface="Tahoma" charset="0"/>
                <a:cs typeface="Tahoma" charset="0"/>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sp>
        <p:nvSpPr>
          <p:cNvPr id="26" name="Marcador de texto 4"/>
          <p:cNvSpPr txBox="1">
            <a:spLocks/>
          </p:cNvSpPr>
          <p:nvPr/>
        </p:nvSpPr>
        <p:spPr>
          <a:xfrm>
            <a:off x="6357228" y="1460917"/>
            <a:ext cx="1372735" cy="353943"/>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8" name="Chart 1"/>
          <p:cNvGraphicFramePr>
            <a:graphicFrameLocks/>
          </p:cNvGraphicFramePr>
          <p:nvPr>
            <p:extLst>
              <p:ext uri="{D42A27DB-BD31-4B8C-83A1-F6EECF244321}">
                <p14:modId xmlns:p14="http://schemas.microsoft.com/office/powerpoint/2010/main" val="3252165868"/>
              </p:ext>
            </p:extLst>
          </p:nvPr>
        </p:nvGraphicFramePr>
        <p:xfrm>
          <a:off x="406800" y="1893600"/>
          <a:ext cx="4000500" cy="419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2"/>
          <p:cNvGraphicFramePr>
            <a:graphicFrameLocks/>
          </p:cNvGraphicFramePr>
          <p:nvPr>
            <p:extLst>
              <p:ext uri="{D42A27DB-BD31-4B8C-83A1-F6EECF244321}">
                <p14:modId xmlns:p14="http://schemas.microsoft.com/office/powerpoint/2010/main" val="1680404670"/>
              </p:ext>
            </p:extLst>
          </p:nvPr>
        </p:nvGraphicFramePr>
        <p:xfrm>
          <a:off x="5043601" y="1893600"/>
          <a:ext cx="40005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2224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3025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2555823225"/>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72006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sp>
        <p:nvSpPr>
          <p:cNvPr id="14" name="Rectángulo 13"/>
          <p:cNvSpPr/>
          <p:nvPr/>
        </p:nvSpPr>
        <p:spPr>
          <a:xfrm>
            <a:off x="0" y="1128070"/>
            <a:ext cx="7304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2"/>
          <p:cNvGraphicFramePr>
            <a:graphicFrameLocks/>
          </p:cNvGraphicFramePr>
          <p:nvPr>
            <p:extLst>
              <p:ext uri="{D42A27DB-BD31-4B8C-83A1-F6EECF244321}">
                <p14:modId xmlns:p14="http://schemas.microsoft.com/office/powerpoint/2010/main" val="2333027099"/>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8925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a:t>
            </a:r>
            <a:r>
              <a:rPr lang="es-ES_tradnl" sz="2300" dirty="0" smtClean="0">
                <a:latin typeface="Tahoma" charset="0"/>
                <a:ea typeface="Tahoma" charset="0"/>
                <a:cs typeface="Tahoma" charset="0"/>
              </a:rPr>
              <a:t>, 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18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3838237842"/>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4283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701159117"/>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4351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028483"/>
            <a:ext cx="8431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388800" y="1933200"/>
            <a:ext cx="8382000" cy="3810000"/>
            <a:chOff x="0" y="0"/>
            <a:chExt cx="8382000" cy="3810000"/>
          </a:xfrm>
        </p:grpSpPr>
        <p:graphicFrame>
          <p:nvGraphicFramePr>
            <p:cNvPr id="7" name="Chart 1"/>
            <p:cNvGraphicFramePr/>
            <p:nvPr>
              <p:extLst>
                <p:ext uri="{D42A27DB-BD31-4B8C-83A1-F6EECF244321}">
                  <p14:modId xmlns:p14="http://schemas.microsoft.com/office/powerpoint/2010/main" val="3431721519"/>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1828800" y="1123949"/>
              <a:ext cx="1255660" cy="1609723"/>
              <a:chOff x="1828800" y="1123950"/>
              <a:chExt cx="1944546" cy="2100784"/>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704496" y="517281"/>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1828802" y="1493531"/>
                <a:ext cx="0" cy="173120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256552" y="1123950"/>
                <a:ext cx="1095618"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29.5</a:t>
                </a:r>
              </a:p>
            </p:txBody>
          </p:sp>
        </p:grpSp>
      </p:grpSp>
    </p:spTree>
    <p:extLst>
      <p:ext uri="{BB962C8B-B14F-4D97-AF65-F5344CB8AC3E}">
        <p14:creationId xmlns:p14="http://schemas.microsoft.com/office/powerpoint/2010/main" val="6787156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a:latin typeface="Tahoma" charset="0"/>
                <a:ea typeface="Tahoma" charset="0"/>
                <a:cs typeface="Tahoma" charset="0"/>
              </a:rPr>
              <a:t>Matemáticas</a:t>
            </a:r>
          </a:p>
        </p:txBody>
      </p:sp>
      <p:sp>
        <p:nvSpPr>
          <p:cNvPr id="14" name="Rectángulo 13"/>
          <p:cNvSpPr/>
          <p:nvPr/>
        </p:nvSpPr>
        <p:spPr>
          <a:xfrm>
            <a:off x="0" y="1028483"/>
            <a:ext cx="8432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388800" y="1933200"/>
            <a:ext cx="8382000" cy="3810000"/>
            <a:chOff x="0" y="0"/>
            <a:chExt cx="8382000" cy="3810000"/>
          </a:xfrm>
        </p:grpSpPr>
        <p:graphicFrame>
          <p:nvGraphicFramePr>
            <p:cNvPr id="7" name="Chart 2"/>
            <p:cNvGraphicFramePr/>
            <p:nvPr>
              <p:extLst>
                <p:ext uri="{D42A27DB-BD31-4B8C-83A1-F6EECF244321}">
                  <p14:modId xmlns:p14="http://schemas.microsoft.com/office/powerpoint/2010/main" val="121574606"/>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2419350" y="1133473"/>
              <a:ext cx="905852" cy="1609722"/>
              <a:chOff x="2419350" y="1133475"/>
              <a:chExt cx="1944546" cy="2100783"/>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3295046" y="514375"/>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419352" y="1490625"/>
                <a:ext cx="0" cy="174363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2917564" y="1133475"/>
                <a:ext cx="906335"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21.5</a:t>
                </a:r>
              </a:p>
            </p:txBody>
          </p:sp>
        </p:grpSp>
      </p:grpSp>
    </p:spTree>
    <p:extLst>
      <p:ext uri="{BB962C8B-B14F-4D97-AF65-F5344CB8AC3E}">
        <p14:creationId xmlns:p14="http://schemas.microsoft.com/office/powerpoint/2010/main" val="3365818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590" y="332702"/>
            <a:ext cx="7886700" cy="942465"/>
          </a:xfrm>
        </p:spPr>
        <p:txBody>
          <a:bodyPr/>
          <a:lstStyle/>
          <a:p>
            <a:r>
              <a:rPr lang="es-ES_tradnl" sz="2800" dirty="0">
                <a:latin typeface="Tahoma" charset="0"/>
                <a:ea typeface="Tahoma" charset="0"/>
                <a:cs typeface="Tahoma" charset="0"/>
              </a:rPr>
              <a:t>Información general sobre la prueba </a:t>
            </a:r>
            <a:br>
              <a:rPr lang="es-ES_tradnl" sz="2800" dirty="0">
                <a:latin typeface="Tahoma" charset="0"/>
                <a:ea typeface="Tahoma" charset="0"/>
                <a:cs typeface="Tahoma" charset="0"/>
              </a:rPr>
            </a:br>
            <a:r>
              <a:rPr lang="es-ES_tradnl" sz="2800" dirty="0">
                <a:latin typeface="Tahoma" charset="0"/>
                <a:ea typeface="Tahoma" charset="0"/>
                <a:cs typeface="Tahoma" charset="0"/>
              </a:rPr>
              <a:t>Planea de 6º de primaria, aplicación 2018</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74999495"/>
              </p:ext>
            </p:extLst>
          </p:nvPr>
        </p:nvGraphicFramePr>
        <p:xfrm>
          <a:off x="758350" y="2055399"/>
          <a:ext cx="7665801" cy="2392680"/>
        </p:xfrm>
        <a:graphic>
          <a:graphicData uri="http://schemas.openxmlformats.org/drawingml/2006/table">
            <a:tbl>
              <a:tblPr firstRow="1" bandRow="1">
                <a:effectLst>
                  <a:outerShdw blurRad="50800" dist="50800" dir="5400000" algn="ctr" rotWithShape="0">
                    <a:schemeClr val="bg1"/>
                  </a:outerShdw>
                </a:effectLst>
                <a:tableStyleId>{0505E3EF-67EA-436B-97B2-0124C06EBD24}</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408001">
                  <a:extLst>
                    <a:ext uri="{9D8B030D-6E8A-4147-A177-3AD203B41FA5}">
                      <a16:colId xmlns:a16="http://schemas.microsoft.com/office/drawing/2014/main" val="20002"/>
                    </a:ext>
                  </a:extLst>
                </a:gridCol>
              </a:tblGrid>
              <a:tr h="370840">
                <a:tc>
                  <a:txBody>
                    <a:bodyPr/>
                    <a:lstStyle/>
                    <a:p>
                      <a:endParaRPr lang="es-ES_tradnl" b="0" dirty="0"/>
                    </a:p>
                  </a:txBody>
                  <a:tcPr>
                    <a:solidFill>
                      <a:srgbClr val="CC0671"/>
                    </a:solidFill>
                  </a:tcPr>
                </a:tc>
                <a:tc>
                  <a:txBody>
                    <a:bodyPr/>
                    <a:lstStyle/>
                    <a:p>
                      <a:pPr algn="ctr"/>
                      <a:r>
                        <a:rPr lang="es-ES_tradnl" b="0" dirty="0">
                          <a:solidFill>
                            <a:schemeClr val="bg1">
                              <a:lumMod val="95000"/>
                            </a:schemeClr>
                          </a:solidFill>
                        </a:rPr>
                        <a:t>Lenguaje y Comunicación</a:t>
                      </a:r>
                    </a:p>
                  </a:txBody>
                  <a:tcPr>
                    <a:solidFill>
                      <a:srgbClr val="CC0671"/>
                    </a:solidFill>
                  </a:tcPr>
                </a:tc>
                <a:tc>
                  <a:txBody>
                    <a:bodyPr/>
                    <a:lstStyle/>
                    <a:p>
                      <a:pPr algn="ctr"/>
                      <a:r>
                        <a:rPr lang="es-ES_tradnl" b="0" dirty="0">
                          <a:solidFill>
                            <a:schemeClr val="bg1">
                              <a:lumMod val="95000"/>
                            </a:schemeClr>
                          </a:solidFill>
                        </a:rPr>
                        <a:t>Matemáticas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b="0" dirty="0"/>
                        <a:t>Número de reactivos</a:t>
                      </a:r>
                    </a:p>
                  </a:txBody>
                  <a:tcPr>
                    <a:solidFill>
                      <a:schemeClr val="bg1"/>
                    </a:solidFill>
                  </a:tcPr>
                </a:tc>
                <a:tc>
                  <a:txBody>
                    <a:bodyPr/>
                    <a:lstStyle/>
                    <a:p>
                      <a:pPr algn="ctr"/>
                      <a:r>
                        <a:rPr lang="es-ES_tradnl" b="0" dirty="0"/>
                        <a:t>141</a:t>
                      </a:r>
                    </a:p>
                  </a:txBody>
                  <a:tcPr anchor="ctr">
                    <a:solidFill>
                      <a:schemeClr val="bg1"/>
                    </a:solidFill>
                  </a:tcPr>
                </a:tc>
                <a:tc>
                  <a:txBody>
                    <a:bodyPr/>
                    <a:lstStyle/>
                    <a:p>
                      <a:pPr algn="ctr"/>
                      <a:r>
                        <a:rPr lang="es-ES_tradnl" b="0" dirty="0"/>
                        <a:t>147</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b="0" dirty="0"/>
                        <a:t>Escuelas participantes </a:t>
                      </a:r>
                      <a:br>
                        <a:rPr lang="es-ES_tradnl" b="0" dirty="0"/>
                      </a:br>
                      <a:r>
                        <a:rPr lang="es-ES_tradnl" b="0" dirty="0"/>
                        <a:t>en la muestra</a:t>
                      </a:r>
                    </a:p>
                  </a:txBody>
                  <a:tcPr>
                    <a:solidFill>
                      <a:schemeClr val="bg1"/>
                    </a:solidFill>
                  </a:tcPr>
                </a:tc>
                <a:tc gridSpan="2">
                  <a:txBody>
                    <a:bodyPr/>
                    <a:lstStyle/>
                    <a:p>
                      <a:pPr algn="ctr"/>
                      <a:r>
                        <a:rPr lang="es-ES_tradnl" b="0" dirty="0"/>
                        <a:t>3 573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2"/>
                  </a:ext>
                </a:extLst>
              </a:tr>
              <a:tr h="370840">
                <a:tc>
                  <a:txBody>
                    <a:bodyPr/>
                    <a:lstStyle/>
                    <a:p>
                      <a:r>
                        <a:rPr lang="es-ES_tradnl" b="0" dirty="0"/>
                        <a:t>Alumnos participantes </a:t>
                      </a:r>
                      <a:br>
                        <a:rPr lang="es-ES_tradnl" b="0" dirty="0"/>
                      </a:br>
                      <a:r>
                        <a:rPr lang="es-ES_tradnl" b="0" dirty="0"/>
                        <a:t>en la muestra</a:t>
                      </a:r>
                    </a:p>
                  </a:txBody>
                  <a:tcPr>
                    <a:solidFill>
                      <a:schemeClr val="bg1"/>
                    </a:solidFill>
                  </a:tcPr>
                </a:tc>
                <a:tc gridSpan="2">
                  <a:txBody>
                    <a:bodyPr/>
                    <a:lstStyle/>
                    <a:p>
                      <a:pPr algn="ctr"/>
                      <a:r>
                        <a:rPr lang="es-ES_tradnl" b="0" dirty="0"/>
                        <a:t>104 973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3"/>
                  </a:ext>
                </a:extLst>
              </a:tr>
              <a:tr h="370840">
                <a:tc>
                  <a:txBody>
                    <a:bodyPr/>
                    <a:lstStyle/>
                    <a:p>
                      <a:r>
                        <a:rPr lang="es-ES_tradnl" b="0" dirty="0"/>
                        <a:t>Confiabilidad</a:t>
                      </a:r>
                    </a:p>
                  </a:txBody>
                  <a:tcPr>
                    <a:solidFill>
                      <a:schemeClr val="bg1"/>
                    </a:solidFill>
                  </a:tcPr>
                </a:tc>
                <a:tc>
                  <a:txBody>
                    <a:bodyPr/>
                    <a:lstStyle/>
                    <a:p>
                      <a:pPr algn="ctr"/>
                      <a:r>
                        <a:rPr lang="es-ES_tradnl" b="0" dirty="0"/>
                        <a:t>0.891</a:t>
                      </a:r>
                    </a:p>
                  </a:txBody>
                  <a:tcPr anchor="ctr">
                    <a:solidFill>
                      <a:schemeClr val="bg1"/>
                    </a:solidFill>
                  </a:tcPr>
                </a:tc>
                <a:tc>
                  <a:txBody>
                    <a:bodyPr/>
                    <a:lstStyle/>
                    <a:p>
                      <a:pPr algn="ctr"/>
                      <a:r>
                        <a:rPr lang="es-ES_tradnl" b="0" dirty="0"/>
                        <a:t>0.905</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276221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nota">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05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838830" cy="5016500"/>
            <a:chOff x="0" y="0"/>
            <a:chExt cx="8838830" cy="5016500"/>
          </a:xfrm>
        </p:grpSpPr>
        <p:graphicFrame>
          <p:nvGraphicFramePr>
            <p:cNvPr id="7" name="Chart 1"/>
            <p:cNvGraphicFramePr/>
            <p:nvPr>
              <p:extLst>
                <p:ext uri="{D42A27DB-BD31-4B8C-83A1-F6EECF244321}">
                  <p14:modId xmlns:p14="http://schemas.microsoft.com/office/powerpoint/2010/main" val="911910622"/>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2333560" y="2714625"/>
              <a:ext cx="4382227" cy="714375"/>
              <a:chOff x="2333625" y="2714625"/>
              <a:chExt cx="7797234" cy="1907451"/>
            </a:xfrm>
          </p:grpSpPr>
          <p:sp>
            <p:nvSpPr>
              <p:cNvPr id="14" name="Cerrar llave 13"/>
              <p:cNvSpPr/>
              <p:nvPr/>
            </p:nvSpPr>
            <p:spPr>
              <a:xfrm>
                <a:off x="9546668" y="2714625"/>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54497" y="4622075"/>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33625" y="2714625"/>
                <a:ext cx="722863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9491344" y="3383127"/>
                <a:ext cx="639515" cy="38879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59</a:t>
                </a:r>
              </a:p>
            </p:txBody>
          </p:sp>
        </p:grpSp>
        <p:grpSp>
          <p:nvGrpSpPr>
            <p:cNvPr id="9" name="llave_lyc2"/>
            <p:cNvGrpSpPr/>
            <p:nvPr/>
          </p:nvGrpSpPr>
          <p:grpSpPr>
            <a:xfrm>
              <a:off x="4248132" y="2695575"/>
              <a:ext cx="4590698" cy="847725"/>
              <a:chOff x="4248151" y="2695575"/>
              <a:chExt cx="4882792" cy="1906508"/>
            </a:xfrm>
          </p:grpSpPr>
          <p:sp>
            <p:nvSpPr>
              <p:cNvPr id="10" name="Cerrar llave 9"/>
              <p:cNvSpPr/>
              <p:nvPr/>
            </p:nvSpPr>
            <p:spPr>
              <a:xfrm>
                <a:off x="8756178" y="2695575"/>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48151" y="4602081"/>
                <a:ext cx="4531962" cy="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403876" y="2695575"/>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778642" y="3381115"/>
                <a:ext cx="352301" cy="326897"/>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69</a:t>
                </a:r>
              </a:p>
            </p:txBody>
          </p:sp>
        </p:grpSp>
      </p:grpSp>
    </p:spTree>
    <p:extLst>
      <p:ext uri="{BB962C8B-B14F-4D97-AF65-F5344CB8AC3E}">
        <p14:creationId xmlns:p14="http://schemas.microsoft.com/office/powerpoint/2010/main" val="2892562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54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830446" cy="5016500"/>
            <a:chOff x="0" y="0"/>
            <a:chExt cx="8830446" cy="5016500"/>
          </a:xfrm>
        </p:grpSpPr>
        <p:graphicFrame>
          <p:nvGraphicFramePr>
            <p:cNvPr id="7" name="Chart 2"/>
            <p:cNvGraphicFramePr/>
            <p:nvPr>
              <p:extLst>
                <p:ext uri="{D42A27DB-BD31-4B8C-83A1-F6EECF244321}">
                  <p14:modId xmlns:p14="http://schemas.microsoft.com/office/powerpoint/2010/main" val="3348287165"/>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2324138" y="2781300"/>
              <a:ext cx="4389425" cy="463545"/>
              <a:chOff x="2324101" y="2781300"/>
              <a:chExt cx="7827343" cy="1907451"/>
            </a:xfrm>
          </p:grpSpPr>
          <p:sp>
            <p:nvSpPr>
              <p:cNvPr id="14" name="Cerrar llave 13"/>
              <p:cNvSpPr/>
              <p:nvPr/>
            </p:nvSpPr>
            <p:spPr>
              <a:xfrm>
                <a:off x="9564558" y="2781300"/>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72387" y="4688750"/>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24101" y="2781300"/>
                <a:ext cx="725604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9511929" y="3197890"/>
                <a:ext cx="639515" cy="479191"/>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39</a:t>
                </a:r>
              </a:p>
            </p:txBody>
          </p:sp>
        </p:grpSp>
        <p:grpSp>
          <p:nvGrpSpPr>
            <p:cNvPr id="9" name="llave_mat2"/>
            <p:cNvGrpSpPr/>
            <p:nvPr/>
          </p:nvGrpSpPr>
          <p:grpSpPr>
            <a:xfrm>
              <a:off x="4238637" y="2781300"/>
              <a:ext cx="4591809" cy="657225"/>
              <a:chOff x="4238626" y="2781300"/>
              <a:chExt cx="4891700" cy="1906511"/>
            </a:xfrm>
          </p:grpSpPr>
          <p:sp>
            <p:nvSpPr>
              <p:cNvPr id="10" name="Cerrar llave 9"/>
              <p:cNvSpPr/>
              <p:nvPr/>
            </p:nvSpPr>
            <p:spPr>
              <a:xfrm>
                <a:off x="8743438" y="278130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38626" y="4687811"/>
                <a:ext cx="45287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91136" y="2781300"/>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754279" y="3390757"/>
                <a:ext cx="376047" cy="392418"/>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52</a:t>
                </a:r>
              </a:p>
            </p:txBody>
          </p:sp>
        </p:grpSp>
      </p:grpSp>
    </p:spTree>
    <p:extLst>
      <p:ext uri="{BB962C8B-B14F-4D97-AF65-F5344CB8AC3E}">
        <p14:creationId xmlns:p14="http://schemas.microsoft.com/office/powerpoint/2010/main" val="16883748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407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406800" y="1836000"/>
            <a:ext cx="8382000" cy="3937000"/>
            <a:chOff x="0" y="0"/>
            <a:chExt cx="8382000" cy="3937000"/>
          </a:xfrm>
        </p:grpSpPr>
        <p:graphicFrame>
          <p:nvGraphicFramePr>
            <p:cNvPr id="7" name="Chart 1"/>
            <p:cNvGraphicFramePr/>
            <p:nvPr>
              <p:extLst>
                <p:ext uri="{D42A27DB-BD31-4B8C-83A1-F6EECF244321}">
                  <p14:modId xmlns:p14="http://schemas.microsoft.com/office/powerpoint/2010/main" val="1929752130"/>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1981200" y="1533523"/>
              <a:ext cx="582572" cy="1152523"/>
              <a:chOff x="1981200" y="1533525"/>
              <a:chExt cx="1944546" cy="1504110"/>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856896" y="914424"/>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a:stCxn id="9" idx="2"/>
              </p:cNvCxnSpPr>
              <p:nvPr/>
            </p:nvCxnSpPr>
            <p:spPr>
              <a:xfrm>
                <a:off x="1981200" y="1983275"/>
                <a:ext cx="0" cy="10543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140166" y="1533525"/>
                <a:ext cx="1499933"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11.3</a:t>
                </a:r>
              </a:p>
            </p:txBody>
          </p:sp>
        </p:grpSp>
      </p:grpSp>
    </p:spTree>
    <p:extLst>
      <p:ext uri="{BB962C8B-B14F-4D97-AF65-F5344CB8AC3E}">
        <p14:creationId xmlns:p14="http://schemas.microsoft.com/office/powerpoint/2010/main" val="22415685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40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406800" y="1836000"/>
            <a:ext cx="8382000" cy="3937000"/>
            <a:chOff x="0" y="0"/>
            <a:chExt cx="8382000" cy="3937000"/>
          </a:xfrm>
        </p:grpSpPr>
        <p:graphicFrame>
          <p:nvGraphicFramePr>
            <p:cNvPr id="7" name="Chart 2"/>
            <p:cNvGraphicFramePr/>
            <p:nvPr>
              <p:extLst>
                <p:ext uri="{D42A27DB-BD31-4B8C-83A1-F6EECF244321}">
                  <p14:modId xmlns:p14="http://schemas.microsoft.com/office/powerpoint/2010/main" val="2027034604"/>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1628775" y="1524000"/>
              <a:ext cx="420055" cy="1152524"/>
              <a:chOff x="1628775" y="1524000"/>
              <a:chExt cx="4565898" cy="1433062"/>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3539808" y="895998"/>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664116" y="1872247"/>
                <a:ext cx="0" cy="1084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1628775" y="1524000"/>
                <a:ext cx="4565898" cy="362909"/>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3.6</a:t>
                </a:r>
              </a:p>
            </p:txBody>
          </p:sp>
        </p:grpSp>
      </p:grpSp>
    </p:spTree>
    <p:extLst>
      <p:ext uri="{BB962C8B-B14F-4D97-AF65-F5344CB8AC3E}">
        <p14:creationId xmlns:p14="http://schemas.microsoft.com/office/powerpoint/2010/main" val="7824392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56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685913" cy="5016500"/>
            <a:chOff x="0" y="0"/>
            <a:chExt cx="8685913" cy="5016500"/>
          </a:xfrm>
        </p:grpSpPr>
        <p:graphicFrame>
          <p:nvGraphicFramePr>
            <p:cNvPr id="7" name="Chart 1"/>
            <p:cNvGraphicFramePr/>
            <p:nvPr>
              <p:extLst>
                <p:ext uri="{D42A27DB-BD31-4B8C-83A1-F6EECF244321}">
                  <p14:modId xmlns:p14="http://schemas.microsoft.com/office/powerpoint/2010/main" val="2812176594"/>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3143245" y="2895600"/>
              <a:ext cx="3093622" cy="590550"/>
              <a:chOff x="3143251" y="2895600"/>
              <a:chExt cx="5214052" cy="1907451"/>
            </a:xfrm>
          </p:grpSpPr>
          <p:sp>
            <p:nvSpPr>
              <p:cNvPr id="14" name="Cerrar llave 13"/>
              <p:cNvSpPr/>
              <p:nvPr/>
            </p:nvSpPr>
            <p:spPr>
              <a:xfrm>
                <a:off x="7795557" y="2895600"/>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43251" y="4803051"/>
                <a:ext cx="469056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11696" y="2895600"/>
                <a:ext cx="2994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7717788" y="3435568"/>
                <a:ext cx="639515" cy="58880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48</a:t>
                </a:r>
              </a:p>
            </p:txBody>
          </p:sp>
        </p:grpSp>
        <p:grpSp>
          <p:nvGrpSpPr>
            <p:cNvPr id="9" name="llave_lyc2"/>
            <p:cNvGrpSpPr/>
            <p:nvPr/>
          </p:nvGrpSpPr>
          <p:grpSpPr>
            <a:xfrm>
              <a:off x="5362560" y="2943225"/>
              <a:ext cx="3323353" cy="428625"/>
              <a:chOff x="5362576" y="2943225"/>
              <a:chExt cx="3344918" cy="1908255"/>
            </a:xfrm>
          </p:grpSpPr>
          <p:sp>
            <p:nvSpPr>
              <p:cNvPr id="10" name="Cerrar llave 9"/>
              <p:cNvSpPr/>
              <p:nvPr/>
            </p:nvSpPr>
            <p:spPr>
              <a:xfrm>
                <a:off x="8344720" y="2943225"/>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80068" y="4849733"/>
                <a:ext cx="388587" cy="174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62576" y="2943225"/>
                <a:ext cx="300607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355193" y="3289148"/>
                <a:ext cx="352301" cy="554973"/>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35</a:t>
                </a:r>
              </a:p>
            </p:txBody>
          </p:sp>
        </p:grpSp>
      </p:grpSp>
    </p:spTree>
    <p:extLst>
      <p:ext uri="{BB962C8B-B14F-4D97-AF65-F5344CB8AC3E}">
        <p14:creationId xmlns:p14="http://schemas.microsoft.com/office/powerpoint/2010/main" val="6862248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639062" cy="5016500"/>
            <a:chOff x="0" y="0"/>
            <a:chExt cx="8639062" cy="5016500"/>
          </a:xfrm>
        </p:grpSpPr>
        <p:graphicFrame>
          <p:nvGraphicFramePr>
            <p:cNvPr id="7" name="Chart 2"/>
            <p:cNvGraphicFramePr/>
            <p:nvPr>
              <p:extLst>
                <p:ext uri="{D42A27DB-BD31-4B8C-83A1-F6EECF244321}">
                  <p14:modId xmlns:p14="http://schemas.microsoft.com/office/powerpoint/2010/main" val="182871965"/>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3133720" y="2971800"/>
              <a:ext cx="3115680" cy="266700"/>
              <a:chOff x="3133725" y="2971800"/>
              <a:chExt cx="5254285" cy="1907451"/>
            </a:xfrm>
          </p:grpSpPr>
          <p:sp>
            <p:nvSpPr>
              <p:cNvPr id="14" name="Cerrar llave 13"/>
              <p:cNvSpPr/>
              <p:nvPr/>
            </p:nvSpPr>
            <p:spPr>
              <a:xfrm>
                <a:off x="7832317" y="2971800"/>
                <a:ext cx="76512"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33725" y="4879251"/>
                <a:ext cx="47368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48419" y="2971800"/>
                <a:ext cx="29948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7748496" y="3008712"/>
                <a:ext cx="639514" cy="772242"/>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22</a:t>
                </a:r>
              </a:p>
            </p:txBody>
          </p:sp>
        </p:grpSp>
        <p:grpSp>
          <p:nvGrpSpPr>
            <p:cNvPr id="9" name="llave_mat2"/>
            <p:cNvGrpSpPr/>
            <p:nvPr/>
          </p:nvGrpSpPr>
          <p:grpSpPr>
            <a:xfrm>
              <a:off x="5362605" y="3000314"/>
              <a:ext cx="3276457" cy="200089"/>
              <a:chOff x="5362576" y="3000312"/>
              <a:chExt cx="3297127" cy="2109527"/>
            </a:xfrm>
          </p:grpSpPr>
          <p:sp>
            <p:nvSpPr>
              <p:cNvPr id="10" name="Cerrar llave 9"/>
              <p:cNvSpPr/>
              <p:nvPr/>
            </p:nvSpPr>
            <p:spPr>
              <a:xfrm>
                <a:off x="8294839" y="320182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82517" y="5108328"/>
                <a:ext cx="336257" cy="151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62576" y="3201820"/>
                <a:ext cx="295619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307403" y="3000312"/>
                <a:ext cx="352300" cy="852285"/>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16</a:t>
                </a:r>
              </a:p>
            </p:txBody>
          </p:sp>
        </p:grpSp>
      </p:grpSp>
    </p:spTree>
    <p:extLst>
      <p:ext uri="{BB962C8B-B14F-4D97-AF65-F5344CB8AC3E}">
        <p14:creationId xmlns:p14="http://schemas.microsoft.com/office/powerpoint/2010/main" val="37636741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7700" y="396877"/>
            <a:ext cx="7886700" cy="735709"/>
          </a:xfrm>
        </p:spPr>
        <p:txBody>
          <a:bodyPr/>
          <a:lstStyle/>
          <a:p>
            <a:r>
              <a:rPr lang="es-MX" sz="2300" dirty="0">
                <a:solidFill>
                  <a:srgbClr val="6B1C73"/>
                </a:solidFill>
                <a:latin typeface="Tahoma" charset="0"/>
                <a:ea typeface="Tahoma" charset="0"/>
                <a:cs typeface="Tahoma" charset="0"/>
              </a:rPr>
              <a:t>Porcentaje de estudiantes en cada nivel de logro </a:t>
            </a:r>
            <a:r>
              <a:rPr lang="es-MX" sz="2300" dirty="0" smtClean="0">
                <a:solidFill>
                  <a:srgbClr val="6B1C73"/>
                </a:solidFill>
                <a:latin typeface="Tahoma" charset="0"/>
                <a:ea typeface="Tahoma" charset="0"/>
                <a:cs typeface="Tahoma" charset="0"/>
              </a:rPr>
              <a:t>en la </a:t>
            </a:r>
            <a:r>
              <a:rPr lang="es-MX" sz="2300" dirty="0">
                <a:solidFill>
                  <a:srgbClr val="6B1C73"/>
                </a:solidFill>
                <a:latin typeface="Tahoma" charset="0"/>
                <a:ea typeface="Tahoma" charset="0"/>
                <a:cs typeface="Tahoma" charset="0"/>
              </a:rPr>
              <a:t>región educativa del </a:t>
            </a:r>
            <a:r>
              <a:rPr lang="es-MX" sz="2300" dirty="0" smtClean="0">
                <a:solidFill>
                  <a:srgbClr val="6B1C73"/>
                </a:solidFill>
                <a:latin typeface="Tahoma" charset="0"/>
                <a:ea typeface="Tahoma" charset="0"/>
                <a:cs typeface="Tahoma" charset="0"/>
              </a:rPr>
              <a:t>Noroeste</a:t>
            </a:r>
            <a:endParaRPr lang="es-MX" sz="2300" dirty="0">
              <a:solidFill>
                <a:srgbClr val="6B1C73"/>
              </a:solidFill>
              <a:latin typeface="Tahoma" charset="0"/>
              <a:ea typeface="Tahoma" charset="0"/>
              <a:cs typeface="Tahoma" charset="0"/>
            </a:endParaRPr>
          </a:p>
        </p:txBody>
      </p:sp>
      <p:sp>
        <p:nvSpPr>
          <p:cNvPr id="5" name="CuadroTexto 4"/>
          <p:cNvSpPr txBox="1"/>
          <p:nvPr/>
        </p:nvSpPr>
        <p:spPr>
          <a:xfrm>
            <a:off x="805378" y="1708603"/>
            <a:ext cx="281262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Lenguaje y Comunicación</a:t>
            </a:r>
          </a:p>
        </p:txBody>
      </p:sp>
      <p:sp>
        <p:nvSpPr>
          <p:cNvPr id="7" name="CuadroTexto 6"/>
          <p:cNvSpPr txBox="1"/>
          <p:nvPr/>
        </p:nvSpPr>
        <p:spPr>
          <a:xfrm>
            <a:off x="5980828" y="1708603"/>
            <a:ext cx="178097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Matemáticas</a:t>
            </a:r>
          </a:p>
        </p:txBody>
      </p:sp>
      <p:sp>
        <p:nvSpPr>
          <p:cNvPr id="15" name="Rectángulo 14"/>
          <p:cNvSpPr/>
          <p:nvPr/>
        </p:nvSpPr>
        <p:spPr>
          <a:xfrm>
            <a:off x="0" y="11280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9" name="Gráfico 8"/>
          <p:cNvGraphicFramePr>
            <a:graphicFrameLocks/>
          </p:cNvGraphicFramePr>
          <p:nvPr>
            <p:extLst>
              <p:ext uri="{D42A27DB-BD31-4B8C-83A1-F6EECF244321}">
                <p14:modId xmlns:p14="http://schemas.microsoft.com/office/powerpoint/2010/main" val="3266395430"/>
              </p:ext>
            </p:extLst>
          </p:nvPr>
        </p:nvGraphicFramePr>
        <p:xfrm>
          <a:off x="0" y="2109600"/>
          <a:ext cx="4500000" cy="3881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p:cNvGraphicFramePr>
            <a:graphicFrameLocks/>
          </p:cNvGraphicFramePr>
          <p:nvPr>
            <p:extLst>
              <p:ext uri="{D42A27DB-BD31-4B8C-83A1-F6EECF244321}">
                <p14:modId xmlns:p14="http://schemas.microsoft.com/office/powerpoint/2010/main" val="3288437586"/>
              </p:ext>
            </p:extLst>
          </p:nvPr>
        </p:nvGraphicFramePr>
        <p:xfrm>
          <a:off x="4622400" y="2109600"/>
          <a:ext cx="4500000" cy="39193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1275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entidad"/>
          <p:cNvSpPr>
            <a:spLocks noGrp="1"/>
          </p:cNvSpPr>
          <p:nvPr>
            <p:ph type="body" idx="1"/>
          </p:nvPr>
        </p:nvSpPr>
        <p:spPr>
          <a:xfrm>
            <a:off x="1140360" y="3823336"/>
            <a:ext cx="6850800" cy="506791"/>
          </a:xfrm>
        </p:spPr>
        <p:txBody>
          <a:bodyPr/>
          <a:lstStyle/>
          <a:p>
            <a:pPr algn="ctr"/>
            <a:r>
              <a:rPr lang="es-ES_tradnl" smtClean="0"/>
              <a:t>Chihuahua</a:t>
            </a:r>
            <a:endParaRPr lang="es-ES_tradnl" dirty="0"/>
          </a:p>
        </p:txBody>
      </p:sp>
    </p:spTree>
    <p:extLst>
      <p:ext uri="{BB962C8B-B14F-4D97-AF65-F5344CB8AC3E}">
        <p14:creationId xmlns:p14="http://schemas.microsoft.com/office/powerpoint/2010/main" val="35606819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t>
            </a:r>
            <a:r>
              <a:rPr lang="es-ES_tradnl" sz="2200" dirty="0" smtClean="0">
                <a:solidFill>
                  <a:srgbClr val="6B1C73"/>
                </a:solidFill>
                <a:latin typeface="Tahoma" charset="0"/>
                <a:ea typeface="Tahoma" charset="0"/>
                <a:cs typeface="Tahoma" charset="0"/>
              </a:rPr>
              <a:t>aula</a:t>
            </a:r>
            <a:endParaRPr lang="es-ES_tradnl" sz="2200" dirty="0">
              <a:solidFill>
                <a:srgbClr val="6B1C73"/>
              </a:solidFill>
              <a:latin typeface="Tahoma" charset="0"/>
              <a:ea typeface="Tahoma" charset="0"/>
              <a:cs typeface="Tahoma" charset="0"/>
            </a:endParaRP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9" name="Chart 1"/>
          <p:cNvGraphicFramePr>
            <a:graphicFrameLocks/>
          </p:cNvGraphicFramePr>
          <p:nvPr>
            <p:extLst>
              <p:ext uri="{D42A27DB-BD31-4B8C-83A1-F6EECF244321}">
                <p14:modId xmlns:p14="http://schemas.microsoft.com/office/powerpoint/2010/main" val="2727910382"/>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1455731741"/>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518932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8" name="Chart 1"/>
          <p:cNvGraphicFramePr>
            <a:graphicFrameLocks/>
          </p:cNvGraphicFramePr>
          <p:nvPr>
            <p:extLst>
              <p:ext uri="{D42A27DB-BD31-4B8C-83A1-F6EECF244321}">
                <p14:modId xmlns:p14="http://schemas.microsoft.com/office/powerpoint/2010/main" val="3750618214"/>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952116880"/>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33117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0530" y="319732"/>
            <a:ext cx="7886700" cy="942465"/>
          </a:xfrm>
        </p:spPr>
        <p:txBody>
          <a:bodyPr/>
          <a:lstStyle/>
          <a:p>
            <a:r>
              <a:rPr lang="es-ES_tradnl" dirty="0">
                <a:latin typeface="Tahoma" charset="0"/>
                <a:ea typeface="Tahoma" charset="0"/>
                <a:cs typeface="Tahoma" charset="0"/>
              </a:rPr>
              <a:t>Aplicación</a:t>
            </a:r>
          </a:p>
        </p:txBody>
      </p:sp>
      <p:sp>
        <p:nvSpPr>
          <p:cNvPr id="3" name="Marcador de contenido 2"/>
          <p:cNvSpPr>
            <a:spLocks noGrp="1"/>
          </p:cNvSpPr>
          <p:nvPr>
            <p:ph idx="1"/>
          </p:nvPr>
        </p:nvSpPr>
        <p:spPr>
          <a:xfrm>
            <a:off x="628650" y="1644816"/>
            <a:ext cx="7886700" cy="4541664"/>
          </a:xfrm>
        </p:spPr>
        <p:txBody>
          <a:bodyPr>
            <a:normAutofit/>
          </a:bodyPr>
          <a:lstStyle/>
          <a:p>
            <a:r>
              <a:rPr lang="es-MX" dirty="0"/>
              <a:t>El 12 y 13 de junio de 2018 los estudiantes respondieron las pruebas de Lenguaje y Comunicación y de Matemáticas.</a:t>
            </a:r>
          </a:p>
          <a:p>
            <a:r>
              <a:rPr lang="es-MX" dirty="0"/>
              <a:t>El INEE aplica la prueba Planea a una muestra de estudiantes que permite dar resultados a nivel nacional, regional, entidad federativa y tipo de escuela (generales públicas, indígenas, comunitarias y privadas).</a:t>
            </a:r>
          </a:p>
          <a:p>
            <a:r>
              <a:rPr lang="es-MX" dirty="0"/>
              <a:t>La SEP se encarga de aplicar una versión más breve de esta prueba al resto de las primarias con el fin de proporcionar resultados escuela por escuela.</a:t>
            </a:r>
          </a:p>
        </p:txBody>
      </p:sp>
      <p:sp>
        <p:nvSpPr>
          <p:cNvPr id="4" name="Rectángulo 3"/>
          <p:cNvSpPr/>
          <p:nvPr/>
        </p:nvSpPr>
        <p:spPr>
          <a:xfrm>
            <a:off x="0" y="816669"/>
            <a:ext cx="25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2998853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a:t>
            </a:r>
            <a:r>
              <a:rPr lang="es-ES_tradnl" sz="2300" dirty="0" smtClean="0">
                <a:solidFill>
                  <a:srgbClr val="6B1C73"/>
                </a:solidFill>
                <a:latin typeface="Tahoma" charset="0"/>
                <a:ea typeface="Tahoma" charset="0"/>
                <a:cs typeface="Tahoma" charset="0"/>
              </a:rPr>
              <a:t>escolares</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10" name="Chart 1"/>
          <p:cNvGraphicFramePr>
            <a:graphicFrameLocks/>
          </p:cNvGraphicFramePr>
          <p:nvPr>
            <p:extLst>
              <p:ext uri="{D42A27DB-BD31-4B8C-83A1-F6EECF244321}">
                <p14:modId xmlns:p14="http://schemas.microsoft.com/office/powerpoint/2010/main" val="3892147078"/>
              </p:ext>
            </p:extLst>
          </p:nvPr>
        </p:nvGraphicFramePr>
        <p:xfrm>
          <a:off x="-10800" y="18720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3322153444"/>
              </p:ext>
            </p:extLst>
          </p:nvPr>
        </p:nvGraphicFramePr>
        <p:xfrm>
          <a:off x="4176001" y="18720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97436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369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1723861671"/>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13827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356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7" name="Chart 2"/>
          <p:cNvGraphicFramePr>
            <a:graphicFrameLocks/>
          </p:cNvGraphicFramePr>
          <p:nvPr>
            <p:extLst>
              <p:ext uri="{D42A27DB-BD31-4B8C-83A1-F6EECF244321}">
                <p14:modId xmlns:p14="http://schemas.microsoft.com/office/powerpoint/2010/main" val="4058978444"/>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59955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43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3256350462"/>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17094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3185457037"/>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65573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b="11389"/>
          <a:stretch/>
        </p:blipFill>
        <p:spPr>
          <a:xfrm>
            <a:off x="5333" y="3175"/>
            <a:ext cx="9146034" cy="6010275"/>
          </a:xfrm>
          <a:prstGeom prst="rect">
            <a:avLst/>
          </a:prstGeom>
        </p:spPr>
      </p:pic>
    </p:spTree>
    <p:extLst>
      <p:ext uri="{BB962C8B-B14F-4D97-AF65-F5344CB8AC3E}">
        <p14:creationId xmlns:p14="http://schemas.microsoft.com/office/powerpoint/2010/main" val="31759236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417888" y="2588006"/>
            <a:ext cx="2311400" cy="1006094"/>
          </a:xfrm>
        </p:spPr>
        <p:txBody>
          <a:bodyPr/>
          <a:lstStyle/>
          <a:p>
            <a:pPr algn="ctr"/>
            <a:r>
              <a:rPr lang="x-none" sz="4400" b="0" dirty="0">
                <a:latin typeface="Tahoma" charset="0"/>
                <a:ea typeface="Tahoma" charset="0"/>
                <a:cs typeface="Tahoma" charset="0"/>
              </a:rPr>
              <a:t>Anexo</a:t>
            </a:r>
            <a:r>
              <a:rPr lang="es-MX" sz="4400" b="0" dirty="0">
                <a:latin typeface="Tahoma" charset="0"/>
                <a:ea typeface="Tahoma" charset="0"/>
                <a:cs typeface="Tahoma" charset="0"/>
              </a:rPr>
              <a:t> 1</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1092430"/>
          </a:xfrm>
        </p:spPr>
        <p:txBody>
          <a:bodyPr/>
          <a:lstStyle/>
          <a:p>
            <a:pPr algn="ctr"/>
            <a:r>
              <a:rPr lang="es-ES" dirty="0"/>
              <a:t>Descriptores de los niveles de logro </a:t>
            </a:r>
            <a:br>
              <a:rPr lang="es-ES" dirty="0"/>
            </a:br>
            <a:r>
              <a:rPr lang="es-ES" dirty="0"/>
              <a:t>Lenguaje y Comunicación y Matemáticas</a:t>
            </a:r>
            <a:endParaRPr lang="x-none" dirty="0"/>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7461163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4770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11"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08008" y="1161607"/>
          <a:ext cx="8595361" cy="5431315"/>
        </p:xfrm>
        <a:graphic>
          <a:graphicData uri="http://schemas.openxmlformats.org/drawingml/2006/table">
            <a:tbl>
              <a:tblPr firstRow="1" firstCol="1" bandRow="1">
                <a:tableStyleId>{0505E3EF-67EA-436B-97B2-0124C06EBD24}</a:tableStyleId>
              </a:tblPr>
              <a:tblGrid>
                <a:gridCol w="1880314">
                  <a:extLst>
                    <a:ext uri="{9D8B030D-6E8A-4147-A177-3AD203B41FA5}">
                      <a16:colId xmlns:a16="http://schemas.microsoft.com/office/drawing/2014/main" val="20000"/>
                    </a:ext>
                  </a:extLst>
                </a:gridCol>
                <a:gridCol w="1890423">
                  <a:extLst>
                    <a:ext uri="{9D8B030D-6E8A-4147-A177-3AD203B41FA5}">
                      <a16:colId xmlns:a16="http://schemas.microsoft.com/office/drawing/2014/main" val="20001"/>
                    </a:ext>
                  </a:extLst>
                </a:gridCol>
                <a:gridCol w="2168648">
                  <a:extLst>
                    <a:ext uri="{9D8B030D-6E8A-4147-A177-3AD203B41FA5}">
                      <a16:colId xmlns:a16="http://schemas.microsoft.com/office/drawing/2014/main" val="20002"/>
                    </a:ext>
                  </a:extLst>
                </a:gridCol>
                <a:gridCol w="2655976">
                  <a:extLst>
                    <a:ext uri="{9D8B030D-6E8A-4147-A177-3AD203B41FA5}">
                      <a16:colId xmlns:a16="http://schemas.microsoft.com/office/drawing/2014/main" val="20003"/>
                    </a:ext>
                  </a:extLst>
                </a:gridCol>
              </a:tblGrid>
              <a:tr h="29598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Extracción </a:t>
                      </a:r>
                      <a:r>
                        <a:rPr lang="es-MX" sz="2000" dirty="0">
                          <a:solidFill>
                            <a:srgbClr val="6B1C73"/>
                          </a:solidFill>
                          <a:effectLst/>
                        </a:rPr>
                        <a:t>de información y </a:t>
                      </a:r>
                      <a:r>
                        <a:rPr lang="es-MX" sz="2000" dirty="0" smtClean="0">
                          <a:solidFill>
                            <a:srgbClr val="6B1C73"/>
                          </a:solidFill>
                          <a:effectLst/>
                        </a:rPr>
                        <a:t>comprensión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1251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0663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233890642"/>
                  </a:ext>
                </a:extLst>
              </a:tr>
              <a:tr h="1881619">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puntual y explícita de un fragmento del texto relacionando, de manera literal, la pregunta con el contenido en textos narrativos literarios breves (cuento o diario). </a:t>
                      </a:r>
                      <a:endParaRPr lang="es-MX" sz="1200" b="0" i="0" u="none" strike="noStrike" dirty="0" smtClean="0">
                        <a:solidFill>
                          <a:srgbClr val="000000"/>
                        </a:solidFill>
                        <a:effectLst/>
                        <a:latin typeface="Calibri" panose="020F0502020204030204" pitchFamily="34" charset="0"/>
                      </a:endParaRPr>
                    </a:p>
                    <a:p>
                      <a:pPr algn="l" fontAlgn="t"/>
                      <a:endParaRPr lang="es-MX" sz="1200" b="0" i="0" u="none" strike="noStrike" dirty="0" smtClean="0">
                        <a:solidFill>
                          <a:srgbClr val="000000"/>
                        </a:solidFill>
                        <a:effectLst/>
                        <a:latin typeface="Calibri" panose="020F0502020204030204" pitchFamily="34" charset="0"/>
                      </a:endParaRPr>
                    </a:p>
                    <a:p>
                      <a:pPr algn="l" fontAlgn="t"/>
                      <a:r>
                        <a:rPr lang="es-MX" sz="1200" b="0" i="0" u="none" strike="noStrike" dirty="0" smtClean="0">
                          <a:solidFill>
                            <a:srgbClr val="000000"/>
                          </a:solidFill>
                          <a:effectLst/>
                          <a:latin typeface="Calibri" panose="020F0502020204030204" pitchFamily="34" charset="0"/>
                        </a:rPr>
                        <a:t/>
                      </a:r>
                      <a:br>
                        <a:rPr lang="es-MX" sz="1200" b="0" i="0" u="none" strike="noStrike" dirty="0" smtClean="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explícita de un fragmento  del texto relacionando, mediante sinónimos, la pregunta con el contenido en textos narrativos (literarios e informativos) y expositivos, tanto continuos como discontinuos. </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la pregunta con el contenido  en textos narrativos (literarios e informativos),  expositivos y argumentativos, tanto continuos como discontinuos.</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e inferencias, la pregunta con el contenido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10003"/>
                  </a:ext>
                </a:extLst>
              </a:tr>
              <a:tr h="264905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MX" sz="1200" b="0" i="0" u="none" strike="noStrike" dirty="0" smtClean="0">
                          <a:solidFill>
                            <a:srgbClr val="000000"/>
                          </a:solidFill>
                          <a:effectLst/>
                          <a:latin typeface="Calibri" panose="020F0502020204030204" pitchFamily="34" charset="0"/>
                        </a:rPr>
                        <a:t>Comprender el contenido global y el propósito de un texto informativo discontinuo (croquis o anuncio ) con apoyo de imágenes familiares.</a:t>
                      </a: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C</a:t>
                      </a:r>
                      <a:r>
                        <a:rPr lang="es-MX" sz="1200" b="0" i="0" u="none" strike="noStrike" dirty="0" smtClean="0">
                          <a:solidFill>
                            <a:srgbClr val="000000"/>
                          </a:solidFill>
                          <a:effectLst/>
                          <a:latin typeface="Calibri" panose="020F0502020204030204" pitchFamily="34" charset="0"/>
                        </a:rPr>
                        <a:t>omprender </a:t>
                      </a:r>
                      <a:r>
                        <a:rPr lang="es-MX" sz="1200" b="0" i="0" u="none" strike="noStrike" dirty="0">
                          <a:solidFill>
                            <a:srgbClr val="000000"/>
                          </a:solidFill>
                          <a:effectLst/>
                          <a:latin typeface="Calibri" panose="020F0502020204030204" pitchFamily="34" charset="0"/>
                        </a:rPr>
                        <a:t>el contenido y el propósito de una unidad semántica mayor a la oración (párrafo) en textos narrativos (literarios e informativos) y expositivos, tanto continuos como discontinuos.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Comprender </a:t>
                      </a:r>
                      <a:r>
                        <a:rPr lang="es-MX" sz="1200" b="0" i="0" u="none" strike="noStrike" dirty="0">
                          <a:solidFill>
                            <a:srgbClr val="000000"/>
                          </a:solidFill>
                          <a:effectLst/>
                          <a:latin typeface="Calibri" panose="020F0502020204030204" pitchFamily="34" charset="0"/>
                        </a:rPr>
                        <a:t>el contenido global y específico, así como el propósito textual a partir de la integración de información presente en varias unidades semánticas mayores a la oración (varios párrafos o un texto completo) en textos narrativos (literarios e informativos),  expositivos y argumentativos, tanto continuos como discontinuos.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Demostrar</a:t>
                      </a:r>
                      <a:r>
                        <a:rPr lang="es-MX" sz="1200" b="0" i="0" u="none" strike="noStrike" dirty="0">
                          <a:solidFill>
                            <a:srgbClr val="000000"/>
                          </a:solidFill>
                          <a:effectLst/>
                          <a:latin typeface="Calibri" panose="020F0502020204030204" pitchFamily="34" charset="0"/>
                        </a:rPr>
                        <a:t>, mediante representaciones gráficas (mapa conceptual), la comprensión del contenido global y específico, así como el propósito textual a partir de la jerarquización y la integración de  información presente en varias unidades semánticas mayores a la oración (varios párrafos o un texto completo)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808263575"/>
                  </a:ext>
                </a:extLst>
              </a:tr>
            </a:tbl>
          </a:graphicData>
        </a:graphic>
      </p:graphicFrame>
    </p:spTree>
    <p:extLst>
      <p:ext uri="{BB962C8B-B14F-4D97-AF65-F5344CB8AC3E}">
        <p14:creationId xmlns:p14="http://schemas.microsoft.com/office/powerpoint/2010/main" val="41215005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3339" y="396765"/>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Lenguaje </a:t>
            </a:r>
            <a:r>
              <a:rPr lang="es-ES_tradnl" sz="2300" dirty="0">
                <a:latin typeface="Tahoma" charset="0"/>
                <a:ea typeface="Tahoma" charset="0"/>
                <a:cs typeface="Tahoma" charset="0"/>
              </a:rPr>
              <a:t>y Comunicación</a:t>
            </a:r>
          </a:p>
        </p:txBody>
      </p:sp>
      <p:sp>
        <p:nvSpPr>
          <p:cNvPr id="6" name="Subtítulo 4"/>
          <p:cNvSpPr>
            <a:spLocks noGrp="1"/>
          </p:cNvSpPr>
          <p:nvPr>
            <p:ph type="subTitle" idx="1"/>
          </p:nvPr>
        </p:nvSpPr>
        <p:spPr>
          <a:xfrm>
            <a:off x="654052" y="673109"/>
            <a:ext cx="7886700" cy="1047246"/>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8260" y="1196732"/>
          <a:ext cx="8556858" cy="5437384"/>
        </p:xfrm>
        <a:graphic>
          <a:graphicData uri="http://schemas.openxmlformats.org/drawingml/2006/table">
            <a:tbl>
              <a:tblPr firstRow="1" firstCol="1" bandRow="1">
                <a:tableStyleId>{0505E3EF-67EA-436B-97B2-0124C06EBD24}</a:tableStyleId>
              </a:tblPr>
              <a:tblGrid>
                <a:gridCol w="1871891">
                  <a:extLst>
                    <a:ext uri="{9D8B030D-6E8A-4147-A177-3AD203B41FA5}">
                      <a16:colId xmlns:a16="http://schemas.microsoft.com/office/drawing/2014/main" val="20000"/>
                    </a:ext>
                  </a:extLst>
                </a:gridCol>
                <a:gridCol w="2132402">
                  <a:extLst>
                    <a:ext uri="{9D8B030D-6E8A-4147-A177-3AD203B41FA5}">
                      <a16:colId xmlns:a16="http://schemas.microsoft.com/office/drawing/2014/main" val="20001"/>
                    </a:ext>
                  </a:extLst>
                </a:gridCol>
                <a:gridCol w="2245450">
                  <a:extLst>
                    <a:ext uri="{9D8B030D-6E8A-4147-A177-3AD203B41FA5}">
                      <a16:colId xmlns:a16="http://schemas.microsoft.com/office/drawing/2014/main" val="20002"/>
                    </a:ext>
                  </a:extLst>
                </a:gridCol>
                <a:gridCol w="2307115">
                  <a:extLst>
                    <a:ext uri="{9D8B030D-6E8A-4147-A177-3AD203B41FA5}">
                      <a16:colId xmlns:a16="http://schemas.microsoft.com/office/drawing/2014/main" val="20003"/>
                    </a:ext>
                  </a:extLst>
                </a:gridCol>
              </a:tblGrid>
              <a:tr h="29148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Desarrollo de una </a:t>
                      </a:r>
                      <a:r>
                        <a:rPr lang="es-MX" sz="2000" dirty="0" smtClean="0">
                          <a:solidFill>
                            <a:srgbClr val="6B1C73"/>
                          </a:solidFill>
                          <a:effectLst/>
                          <a:latin typeface="Calibri" panose="020F0502020204030204" pitchFamily="34" charset="0"/>
                        </a:rPr>
                        <a:t>interpretación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4064">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9952">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741409082"/>
                  </a:ext>
                </a:extLst>
              </a:tr>
              <a:tr h="1890386">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características físicas y psicológicas (emociones, pensamientos, deseos, creencias) de personajes a partir de información recurrente que aparece en textos narrativos literarios.</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e inferir características físicas y psicológicas (emociones, pensamientos, deseos, creencias) de personajes y autores a partir de relacionar información explícita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inferir e interpretar características físicas y psicológicas (opiniones, emociones, pensamientos, deseos, creencias) de personajes y autores relacionando información explícita e implícita y vinculándola con expresiones de lenguaje figurado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3"/>
                  </a:ext>
                </a:extLst>
              </a:tr>
              <a:tr h="137725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nferir </a:t>
                      </a:r>
                      <a:r>
                        <a:rPr lang="es-MX" sz="1200" b="0" i="0" u="none" strike="noStrike" dirty="0">
                          <a:solidFill>
                            <a:srgbClr val="000000"/>
                          </a:solidFill>
                          <a:effectLst/>
                          <a:latin typeface="Calibri" panose="020F0502020204030204" pitchFamily="34" charset="0"/>
                        </a:rPr>
                        <a:t>información que complementa el contenido de un fragmento a partir de aspectos explícitos y reiterativos en un texto literario.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a partir de vincular información explícita en textos narrativos (literarios e informativos).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y  comparación-contraste a partir de relacionar información explícita e implícita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 interpretar relaciones de causa-consecuencia, comparación-contraste, tesis-argumento y secuencia temporal a partir de vincular información explícita e implícita en textos narrativos (literarios e informativos), textos expositivos y argumentativos. </a:t>
                      </a:r>
                    </a:p>
                  </a:txBody>
                  <a:tcPr marL="9525" marR="9525" marT="9525" marB="0">
                    <a:solidFill>
                      <a:schemeClr val="bg1"/>
                    </a:solidFill>
                  </a:tcPr>
                </a:tc>
                <a:extLst>
                  <a:ext uri="{0D108BD9-81ED-4DB2-BD59-A6C34878D82A}">
                    <a16:rowId xmlns:a16="http://schemas.microsoft.com/office/drawing/2014/main" val="2204263730"/>
                  </a:ext>
                </a:extLst>
              </a:tr>
              <a:tr h="1196790">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a partir de la comprensión de un fragmento de un texto narrativo (literario e informativo).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o frase a partir de la comprensión global de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palabras polisémicas o frases a partir de la comprensión global de textos narrativos (literarios e informativos) y textos expositivos.</a:t>
                      </a:r>
                    </a:p>
                  </a:txBody>
                  <a:tcPr marL="9525" marR="9525" marT="9525" marB="0">
                    <a:solidFill>
                      <a:schemeClr val="bg1"/>
                    </a:solidFill>
                  </a:tcPr>
                </a:tc>
                <a:tc>
                  <a:txBody>
                    <a:bodyPr/>
                    <a:lstStyle/>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392872398"/>
                  </a:ext>
                </a:extLst>
              </a:tr>
            </a:tbl>
          </a:graphicData>
        </a:graphic>
      </p:graphicFrame>
    </p:spTree>
    <p:extLst>
      <p:ext uri="{BB962C8B-B14F-4D97-AF65-F5344CB8AC3E}">
        <p14:creationId xmlns:p14="http://schemas.microsoft.com/office/powerpoint/2010/main" val="25310354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76326"/>
            <a:ext cx="7886700" cy="786812"/>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0007" y="1287662"/>
          <a:ext cx="8574786" cy="2646877"/>
        </p:xfrm>
        <a:graphic>
          <a:graphicData uri="http://schemas.openxmlformats.org/drawingml/2006/table">
            <a:tbl>
              <a:tblPr firstRow="1" firstCol="1" bandRow="1">
                <a:tableStyleId>{0505E3EF-67EA-436B-97B2-0124C06EBD24}</a:tableStyleId>
              </a:tblPr>
              <a:tblGrid>
                <a:gridCol w="1755234">
                  <a:extLst>
                    <a:ext uri="{9D8B030D-6E8A-4147-A177-3AD203B41FA5}">
                      <a16:colId xmlns:a16="http://schemas.microsoft.com/office/drawing/2014/main" val="20000"/>
                    </a:ext>
                  </a:extLst>
                </a:gridCol>
                <a:gridCol w="1931443">
                  <a:extLst>
                    <a:ext uri="{9D8B030D-6E8A-4147-A177-3AD203B41FA5}">
                      <a16:colId xmlns:a16="http://schemas.microsoft.com/office/drawing/2014/main" val="20001"/>
                    </a:ext>
                  </a:extLst>
                </a:gridCol>
                <a:gridCol w="2455096">
                  <a:extLst>
                    <a:ext uri="{9D8B030D-6E8A-4147-A177-3AD203B41FA5}">
                      <a16:colId xmlns:a16="http://schemas.microsoft.com/office/drawing/2014/main" val="20002"/>
                    </a:ext>
                  </a:extLst>
                </a:gridCol>
                <a:gridCol w="2433013">
                  <a:extLst>
                    <a:ext uri="{9D8B030D-6E8A-4147-A177-3AD203B41FA5}">
                      <a16:colId xmlns:a16="http://schemas.microsoft.com/office/drawing/2014/main" val="20003"/>
                    </a:ext>
                  </a:extLst>
                </a:gridCol>
              </a:tblGrid>
              <a:tr h="293891">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mn-ea"/>
                          <a:cs typeface="+mn-cs"/>
                        </a:rPr>
                        <a:t>Análisis de la estructura textual</a:t>
                      </a: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56153">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83471">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425500573"/>
                  </a:ext>
                </a:extLst>
              </a:tr>
              <a:tr h="1900053">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elementos básicos de la estructura de textos informativos (título, subtítulo y autor); así como también distinguir la fantasía de la realidad en textos narrativos literarios.</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elementos estructurales de un texto y considerarlos como pistas útiles para diferenciar textos narrativos (literarios e informativos) y textos expositivos,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Reconocer </a:t>
                      </a:r>
                      <a:r>
                        <a:rPr lang="es-MX" sz="1200" b="0" i="0" u="none" strike="noStrike" dirty="0">
                          <a:solidFill>
                            <a:srgbClr val="000000"/>
                          </a:solidFill>
                          <a:effectLst/>
                          <a:latin typeface="Calibri" panose="020F0502020204030204" pitchFamily="34" charset="0"/>
                        </a:rPr>
                        <a:t>elementos de la estructura de un texto y relacionar la forma en que se organiza la información para cumplir un propósito específico en textos narrativos (literarios e informativos), textos expositivos y argumentativos,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elementos de la estructura de un texto, así como su organización discursiva en textos narrativos (literarios e informativos), textos expositivos y argumentativos, tanto continuos como discontinuos. </a:t>
                      </a:r>
                    </a:p>
                  </a:txBody>
                  <a:tcPr marL="9525" marR="9525" marT="9525"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10403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Tasa de participación</a:t>
            </a:r>
          </a:p>
        </p:txBody>
      </p:sp>
      <p:graphicFrame>
        <p:nvGraphicFramePr>
          <p:cNvPr id="9" name="Marcador de contenido 8"/>
          <p:cNvGraphicFramePr>
            <a:graphicFrameLocks noGrp="1"/>
          </p:cNvGraphicFramePr>
          <p:nvPr>
            <p:ph sz="half" idx="1"/>
            <p:extLst>
              <p:ext uri="{D42A27DB-BD31-4B8C-83A1-F6EECF244321}">
                <p14:modId xmlns:p14="http://schemas.microsoft.com/office/powerpoint/2010/main" val="2288018679"/>
              </p:ext>
            </p:extLst>
          </p:nvPr>
        </p:nvGraphicFramePr>
        <p:xfrm>
          <a:off x="269119" y="3985887"/>
          <a:ext cx="3305569" cy="2001520"/>
        </p:xfrm>
        <a:graphic>
          <a:graphicData uri="http://schemas.openxmlformats.org/drawingml/2006/table">
            <a:tbl>
              <a:tblPr firstRow="1" bandRow="1">
                <a:tableStyleId>{0505E3EF-67EA-436B-97B2-0124C06EBD24}</a:tableStyleId>
              </a:tblPr>
              <a:tblGrid>
                <a:gridCol w="1289331">
                  <a:extLst>
                    <a:ext uri="{9D8B030D-6E8A-4147-A177-3AD203B41FA5}">
                      <a16:colId xmlns:a16="http://schemas.microsoft.com/office/drawing/2014/main" val="20000"/>
                    </a:ext>
                  </a:extLst>
                </a:gridCol>
                <a:gridCol w="1000420">
                  <a:extLst>
                    <a:ext uri="{9D8B030D-6E8A-4147-A177-3AD203B41FA5}">
                      <a16:colId xmlns:a16="http://schemas.microsoft.com/office/drawing/2014/main" val="20001"/>
                    </a:ext>
                  </a:extLst>
                </a:gridCol>
                <a:gridCol w="1015818">
                  <a:extLst>
                    <a:ext uri="{9D8B030D-6E8A-4147-A177-3AD203B41FA5}">
                      <a16:colId xmlns:a16="http://schemas.microsoft.com/office/drawing/2014/main" val="20002"/>
                    </a:ext>
                  </a:extLst>
                </a:gridCol>
              </a:tblGrid>
              <a:tr h="370840">
                <a:tc rowSpan="2">
                  <a:txBody>
                    <a:bodyPr/>
                    <a:lstStyle/>
                    <a:p>
                      <a:pPr algn="ctr"/>
                      <a:r>
                        <a:rPr lang="es-ES_tradnl" sz="1600" b="1" dirty="0">
                          <a:solidFill>
                            <a:schemeClr val="bg1"/>
                          </a:solidFill>
                        </a:rPr>
                        <a:t>Tasa de participación</a:t>
                      </a:r>
                    </a:p>
                  </a:txBody>
                  <a:tcPr anchor="ctr">
                    <a:solidFill>
                      <a:srgbClr val="CC0671"/>
                    </a:solidFill>
                  </a:tcPr>
                </a:tc>
                <a:tc>
                  <a:txBody>
                    <a:bodyPr/>
                    <a:lstStyle/>
                    <a:p>
                      <a:pPr algn="ctr"/>
                      <a:r>
                        <a:rPr lang="es-ES_tradnl" b="1" dirty="0">
                          <a:solidFill>
                            <a:schemeClr val="bg1"/>
                          </a:solidFill>
                        </a:rPr>
                        <a:t>2015</a:t>
                      </a:r>
                    </a:p>
                  </a:txBody>
                  <a:tcPr anchor="ctr">
                    <a:solidFill>
                      <a:srgbClr val="CC0671"/>
                    </a:solidFill>
                  </a:tcPr>
                </a:tc>
                <a:tc>
                  <a:txBody>
                    <a:bodyPr/>
                    <a:lstStyle/>
                    <a:p>
                      <a:pPr algn="ctr"/>
                      <a:r>
                        <a:rPr lang="es-ES_tradnl" b="1" dirty="0">
                          <a:solidFill>
                            <a:schemeClr val="bg1"/>
                          </a:solidFill>
                        </a:rPr>
                        <a:t>2018</a:t>
                      </a:r>
                    </a:p>
                  </a:txBody>
                  <a:tcPr anchor="ctr">
                    <a:solidFill>
                      <a:srgbClr val="CC0671"/>
                    </a:solidFill>
                  </a:tcPr>
                </a:tc>
                <a:extLst>
                  <a:ext uri="{0D108BD9-81ED-4DB2-BD59-A6C34878D82A}">
                    <a16:rowId xmlns:a16="http://schemas.microsoft.com/office/drawing/2014/main" val="10000"/>
                  </a:ext>
                </a:extLst>
              </a:tr>
              <a:tr h="370840">
                <a:tc vMerge="1">
                  <a:txBody>
                    <a:bodyPr/>
                    <a:lstStyle/>
                    <a:p>
                      <a:endParaRPr lang="es-ES_tradnl" dirty="0"/>
                    </a:p>
                  </a:txBody>
                  <a:tcPr/>
                </a:tc>
                <a:tc>
                  <a:txBody>
                    <a:bodyPr/>
                    <a:lstStyle/>
                    <a:p>
                      <a:pPr algn="ctr"/>
                      <a:r>
                        <a:rPr lang="es-ES_tradnl" sz="1400" dirty="0"/>
                        <a:t>Alumnos (%)</a:t>
                      </a:r>
                    </a:p>
                  </a:txBody>
                  <a:tcPr anchor="ctr">
                    <a:solidFill>
                      <a:srgbClr val="CC0671">
                        <a:alpha val="14000"/>
                      </a:srgbClr>
                    </a:solidFill>
                  </a:tcPr>
                </a:tc>
                <a:tc>
                  <a:txBody>
                    <a:bodyPr/>
                    <a:lstStyle/>
                    <a:p>
                      <a:pPr algn="ctr"/>
                      <a:r>
                        <a:rPr lang="es-ES_tradnl" sz="1400" dirty="0"/>
                        <a:t>Alumnos</a:t>
                      </a:r>
                      <a:r>
                        <a:rPr lang="es-ES_tradnl" sz="1400" baseline="0" dirty="0"/>
                        <a:t> (%)</a:t>
                      </a:r>
                      <a:endParaRPr lang="es-ES_tradnl" sz="1400" dirty="0"/>
                    </a:p>
                  </a:txBody>
                  <a:tcPr anchor="ctr">
                    <a:solidFill>
                      <a:srgbClr val="CC0671">
                        <a:alpha val="14000"/>
                      </a:srgbClr>
                    </a:solidFill>
                  </a:tcPr>
                </a:tc>
                <a:extLst>
                  <a:ext uri="{0D108BD9-81ED-4DB2-BD59-A6C34878D82A}">
                    <a16:rowId xmlns:a16="http://schemas.microsoft.com/office/drawing/2014/main" val="10001"/>
                  </a:ext>
                </a:extLst>
              </a:tr>
              <a:tr h="370840">
                <a:tc>
                  <a:txBody>
                    <a:bodyPr/>
                    <a:lstStyle/>
                    <a:p>
                      <a:r>
                        <a:rPr lang="es-ES_tradnl" dirty="0">
                          <a:solidFill>
                            <a:schemeClr val="tx1"/>
                          </a:solidFill>
                        </a:rPr>
                        <a:t>Chiapas</a:t>
                      </a:r>
                    </a:p>
                  </a:txBody>
                  <a:tcPr anchor="ctr"/>
                </a:tc>
                <a:tc>
                  <a:txBody>
                    <a:bodyPr/>
                    <a:lstStyle/>
                    <a:p>
                      <a:pPr algn="ctr"/>
                      <a:r>
                        <a:rPr lang="es-ES_tradnl" dirty="0"/>
                        <a:t>30</a:t>
                      </a:r>
                    </a:p>
                  </a:txBody>
                  <a:tcPr anchor="ctr"/>
                </a:tc>
                <a:tc>
                  <a:txBody>
                    <a:bodyPr/>
                    <a:lstStyle/>
                    <a:p>
                      <a:pPr algn="ctr"/>
                      <a:r>
                        <a:rPr lang="es-ES_tradnl" dirty="0"/>
                        <a:t>15</a:t>
                      </a:r>
                    </a:p>
                  </a:txBody>
                  <a:tcPr anchor="ctr"/>
                </a:tc>
                <a:extLst>
                  <a:ext uri="{0D108BD9-81ED-4DB2-BD59-A6C34878D82A}">
                    <a16:rowId xmlns:a16="http://schemas.microsoft.com/office/drawing/2014/main" val="10002"/>
                  </a:ext>
                </a:extLst>
              </a:tr>
              <a:tr h="370840">
                <a:tc>
                  <a:txBody>
                    <a:bodyPr/>
                    <a:lstStyle/>
                    <a:p>
                      <a:r>
                        <a:rPr lang="es-ES_tradnl" dirty="0">
                          <a:solidFill>
                            <a:schemeClr val="tx1"/>
                          </a:solidFill>
                        </a:rPr>
                        <a:t>Michoacán</a:t>
                      </a:r>
                    </a:p>
                  </a:txBody>
                  <a:tcPr anchor="ctr"/>
                </a:tc>
                <a:tc>
                  <a:txBody>
                    <a:bodyPr/>
                    <a:lstStyle/>
                    <a:p>
                      <a:pPr algn="ctr"/>
                      <a:r>
                        <a:rPr lang="es-ES_tradnl" dirty="0"/>
                        <a:t>25</a:t>
                      </a:r>
                    </a:p>
                  </a:txBody>
                  <a:tcPr anchor="ctr"/>
                </a:tc>
                <a:tc>
                  <a:txBody>
                    <a:bodyPr/>
                    <a:lstStyle/>
                    <a:p>
                      <a:pPr algn="ctr"/>
                      <a:r>
                        <a:rPr lang="es-ES_tradnl" dirty="0"/>
                        <a:t>27</a:t>
                      </a:r>
                    </a:p>
                  </a:txBody>
                  <a:tcPr anchor="ctr"/>
                </a:tc>
                <a:extLst>
                  <a:ext uri="{0D108BD9-81ED-4DB2-BD59-A6C34878D82A}">
                    <a16:rowId xmlns:a16="http://schemas.microsoft.com/office/drawing/2014/main" val="10003"/>
                  </a:ext>
                </a:extLst>
              </a:tr>
              <a:tr h="370840">
                <a:tc>
                  <a:txBody>
                    <a:bodyPr/>
                    <a:lstStyle/>
                    <a:p>
                      <a:r>
                        <a:rPr lang="es-ES_tradnl" dirty="0">
                          <a:solidFill>
                            <a:schemeClr val="tx1"/>
                          </a:solidFill>
                        </a:rPr>
                        <a:t>Oaxaca</a:t>
                      </a:r>
                    </a:p>
                  </a:txBody>
                  <a:tcPr anchor="ctr"/>
                </a:tc>
                <a:tc>
                  <a:txBody>
                    <a:bodyPr/>
                    <a:lstStyle/>
                    <a:p>
                      <a:pPr algn="ctr"/>
                      <a:r>
                        <a:rPr lang="es-ES_tradnl" dirty="0"/>
                        <a:t>*</a:t>
                      </a:r>
                    </a:p>
                  </a:txBody>
                  <a:tcPr anchor="ctr"/>
                </a:tc>
                <a:tc>
                  <a:txBody>
                    <a:bodyPr/>
                    <a:lstStyle/>
                    <a:p>
                      <a:pPr algn="ctr"/>
                      <a:r>
                        <a:rPr lang="es-ES_tradnl" dirty="0"/>
                        <a:t>12</a:t>
                      </a:r>
                    </a:p>
                  </a:txBody>
                  <a:tcPr anchor="ctr"/>
                </a:tc>
                <a:extLst>
                  <a:ext uri="{0D108BD9-81ED-4DB2-BD59-A6C34878D82A}">
                    <a16:rowId xmlns:a16="http://schemas.microsoft.com/office/drawing/2014/main" val="10004"/>
                  </a:ext>
                </a:extLst>
              </a:tr>
            </a:tbl>
          </a:graphicData>
        </a:graphic>
      </p:graphicFrame>
      <p:sp>
        <p:nvSpPr>
          <p:cNvPr id="6" name="Marcador de contenido 5"/>
          <p:cNvSpPr>
            <a:spLocks noGrp="1"/>
          </p:cNvSpPr>
          <p:nvPr>
            <p:ph sz="half" idx="2"/>
          </p:nvPr>
        </p:nvSpPr>
        <p:spPr>
          <a:xfrm>
            <a:off x="76224" y="1611655"/>
            <a:ext cx="3430180" cy="2003239"/>
          </a:xfrm>
        </p:spPr>
        <p:txBody>
          <a:bodyPr>
            <a:noAutofit/>
          </a:bodyPr>
          <a:lstStyle/>
          <a:p>
            <a:pPr marL="0" indent="0">
              <a:buNone/>
            </a:pPr>
            <a:r>
              <a:rPr lang="es-ES_tradnl" sz="1800" dirty="0"/>
              <a:t>En las diferentes entidades de </a:t>
            </a:r>
            <a:br>
              <a:rPr lang="es-ES_tradnl" sz="1800" dirty="0"/>
            </a:br>
            <a:r>
              <a:rPr lang="es-ES_tradnl" sz="1800" dirty="0"/>
              <a:t>la República se alcanzó la tasa </a:t>
            </a:r>
            <a:br>
              <a:rPr lang="es-ES_tradnl" sz="1800" dirty="0"/>
            </a:br>
            <a:r>
              <a:rPr lang="es-ES_tradnl" sz="1800" dirty="0"/>
              <a:t>de participación prevista, </a:t>
            </a:r>
            <a:br>
              <a:rPr lang="es-ES_tradnl" sz="1800" dirty="0"/>
            </a:br>
            <a:r>
              <a:rPr lang="es-ES_tradnl" sz="1800" dirty="0"/>
              <a:t>con excepción de Chiapas, Michoacán y Oaxaca, </a:t>
            </a:r>
            <a:r>
              <a:rPr lang="es-ES_tradnl" sz="1800" b="1" dirty="0"/>
              <a:t>razón por la cual no se darán resultados de estas entidades.</a:t>
            </a:r>
          </a:p>
        </p:txBody>
      </p:sp>
      <p:sp>
        <p:nvSpPr>
          <p:cNvPr id="2" name="CuadroTexto 1">
            <a:extLst>
              <a:ext uri="{FF2B5EF4-FFF2-40B4-BE49-F238E27FC236}">
                <a16:creationId xmlns:a16="http://schemas.microsoft.com/office/drawing/2014/main" id="{1986FC04-C9E5-4ED9-A095-0BEDE25CC1BE}"/>
              </a:ext>
            </a:extLst>
          </p:cNvPr>
          <p:cNvSpPr txBox="1"/>
          <p:nvPr/>
        </p:nvSpPr>
        <p:spPr>
          <a:xfrm>
            <a:off x="89011" y="6439860"/>
            <a:ext cx="5651500" cy="230832"/>
          </a:xfrm>
          <a:prstGeom prst="rect">
            <a:avLst/>
          </a:prstGeom>
          <a:noFill/>
        </p:spPr>
        <p:txBody>
          <a:bodyPr wrap="square" rtlCol="0">
            <a:spAutoFit/>
          </a:bodyPr>
          <a:lstStyle/>
          <a:p>
            <a:r>
              <a:rPr lang="es-MX" sz="900" dirty="0"/>
              <a:t>* Solo participaron 90 alumnos en 26 escuelas  de educación indígena.</a:t>
            </a:r>
          </a:p>
        </p:txBody>
      </p:sp>
      <p:grpSp>
        <p:nvGrpSpPr>
          <p:cNvPr id="75" name="Lienzo 66"/>
          <p:cNvGrpSpPr/>
          <p:nvPr/>
        </p:nvGrpSpPr>
        <p:grpSpPr>
          <a:xfrm>
            <a:off x="3715243" y="1647751"/>
            <a:ext cx="5331374" cy="3340705"/>
            <a:chOff x="1" y="0"/>
            <a:chExt cx="5612116" cy="3516626"/>
          </a:xfrm>
        </p:grpSpPr>
        <p:sp>
          <p:nvSpPr>
            <p:cNvPr id="76" name="Rectángulo 75"/>
            <p:cNvSpPr/>
            <p:nvPr/>
          </p:nvSpPr>
          <p:spPr>
            <a:xfrm>
              <a:off x="1" y="0"/>
              <a:ext cx="5612116" cy="3516626"/>
            </a:xfrm>
            <a:prstGeom prst="rect">
              <a:avLst/>
            </a:prstGeom>
            <a:noFill/>
            <a:ln>
              <a:noFill/>
            </a:ln>
          </p:spPr>
        </p:sp>
        <p:sp>
          <p:nvSpPr>
            <p:cNvPr id="77" name="Freeform 5"/>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78" name="Freeform 6"/>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79" name="Freeform 7"/>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0" name="Freeform 8"/>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1" name="Freeform 9"/>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82" name="Freeform 10"/>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3" name="Freeform 11"/>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4" name="Freeform 12"/>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5" name="Freeform 13"/>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6" name="Freeform 14"/>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7" name="Freeform 15"/>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88" name="Freeform 16"/>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9" name="Freeform 17"/>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0" name="Freeform 18"/>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91" name="Freeform 19"/>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2" name="Freeform 20"/>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3" name="Freeform 21"/>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94" name="Freeform 22"/>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5" name="Freeform 23"/>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6" name="Freeform 24"/>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7" name="Freeform 25"/>
            <p:cNvSpPr>
              <a:spLocks noEditPoints="1"/>
            </p:cNvSpPr>
            <p:nvPr/>
          </p:nvSpPr>
          <p:spPr bwMode="auto">
            <a:xfrm>
              <a:off x="5130153"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8" name="Freeform 26"/>
            <p:cNvSpPr>
              <a:spLocks noEditPoints="1"/>
            </p:cNvSpPr>
            <p:nvPr/>
          </p:nvSpPr>
          <p:spPr bwMode="auto">
            <a:xfrm>
              <a:off x="5130152"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9" name="Freeform 27"/>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00" name="Freeform 28"/>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1" name="Freeform 29"/>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2" name="Freeform 30"/>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3" name="Freeform 31"/>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04" name="Freeform 32"/>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5" name="Freeform 33"/>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06" name="Freeform 34"/>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7" name="Freeform 35"/>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8" name="Freeform 36"/>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9" name="Freeform 37"/>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0" name="Freeform 38"/>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1" name="Freeform 39"/>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12" name="Freeform 40"/>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3" name="Freeform 41"/>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4" name="Freeform 42"/>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5" name="Freeform 43"/>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16" name="Freeform 44"/>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7" name="Freeform 45"/>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118" name="Freeform 46"/>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9" name="Freeform 47"/>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0" name="Freeform 48"/>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1" name="Freeform 49"/>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2" name="Freeform 50"/>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3" name="Freeform 51"/>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124" name="Freeform 52"/>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5" name="Freeform 53"/>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6" name="Freeform 54"/>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7" name="Freeform 55"/>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8" name="Freeform 56"/>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9" name="Freeform 57"/>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solidFill>
              <a:srgbClr val="CC0072"/>
            </a:solidFill>
            <a:ln>
              <a:noFill/>
            </a:ln>
          </p:spPr>
          <p:txBody>
            <a:bodyPr rot="0" vert="horz" wrap="square" lIns="91440" tIns="45720" rIns="91440" bIns="45720" anchor="t" anchorCtr="0" upright="1">
              <a:noAutofit/>
            </a:bodyPr>
            <a:lstStyle/>
            <a:p>
              <a:endParaRPr lang="es-MX" dirty="0"/>
            </a:p>
          </p:txBody>
        </p:sp>
        <p:sp>
          <p:nvSpPr>
            <p:cNvPr id="130" name="Freeform 58"/>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1" name="Freeform 59"/>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2" name="Freeform 60"/>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chemeClr val="bg1">
                <a:lumMod val="85000"/>
              </a:schemeClr>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3" name="Freeform 61"/>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4" name="Freeform 62"/>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5" name="Freeform 63"/>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8A8C8"/>
            </a:solidFill>
            <a:ln>
              <a:noFill/>
            </a:ln>
            <a:extLst/>
          </p:spPr>
          <p:txBody>
            <a:bodyPr rot="0" vert="horz" wrap="square" lIns="91440" tIns="45720" rIns="91440" bIns="45720" anchor="t" anchorCtr="0" upright="1">
              <a:noAutofit/>
            </a:bodyPr>
            <a:lstStyle/>
            <a:p>
              <a:endParaRPr lang="es-MX" dirty="0"/>
            </a:p>
          </p:txBody>
        </p:sp>
        <p:sp>
          <p:nvSpPr>
            <p:cNvPr id="136" name="Freeform 64"/>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7" name="Freeform 65"/>
            <p:cNvSpPr>
              <a:spLocks noEditPoints="1"/>
            </p:cNvSpPr>
            <p:nvPr/>
          </p:nvSpPr>
          <p:spPr bwMode="auto">
            <a:xfrm>
              <a:off x="1271" y="1270"/>
              <a:ext cx="1032508"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8" name="Freeform 66"/>
            <p:cNvSpPr>
              <a:spLocks noEditPoints="1"/>
            </p:cNvSpPr>
            <p:nvPr/>
          </p:nvSpPr>
          <p:spPr bwMode="auto">
            <a:xfrm>
              <a:off x="1271" y="1270"/>
              <a:ext cx="1032507"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9" name="Freeform 67"/>
            <p:cNvSpPr>
              <a:spLocks/>
            </p:cNvSpPr>
            <p:nvPr/>
          </p:nvSpPr>
          <p:spPr bwMode="auto">
            <a:xfrm>
              <a:off x="2749544" y="2042794"/>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40" name="Freeform 68"/>
            <p:cNvSpPr>
              <a:spLocks/>
            </p:cNvSpPr>
            <p:nvPr/>
          </p:nvSpPr>
          <p:spPr bwMode="auto">
            <a:xfrm>
              <a:off x="2749550" y="2042795"/>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grpSp>
      <p:sp>
        <p:nvSpPr>
          <p:cNvPr id="72" name="Rectángulo 71"/>
          <p:cNvSpPr/>
          <p:nvPr/>
        </p:nvSpPr>
        <p:spPr>
          <a:xfrm>
            <a:off x="0" y="816669"/>
            <a:ext cx="414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2595832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88757" y="1087102"/>
          <a:ext cx="8614610" cy="5046853"/>
        </p:xfrm>
        <a:graphic>
          <a:graphicData uri="http://schemas.openxmlformats.org/drawingml/2006/table">
            <a:tbl>
              <a:tblPr firstRow="1" firstCol="1" bandRow="1">
                <a:tableStyleId>{0505E3EF-67EA-436B-97B2-0124C06EBD24}</a:tableStyleId>
              </a:tblPr>
              <a:tblGrid>
                <a:gridCol w="2098308">
                  <a:extLst>
                    <a:ext uri="{9D8B030D-6E8A-4147-A177-3AD203B41FA5}">
                      <a16:colId xmlns:a16="http://schemas.microsoft.com/office/drawing/2014/main" val="20000"/>
                    </a:ext>
                  </a:extLst>
                </a:gridCol>
                <a:gridCol w="2175310">
                  <a:extLst>
                    <a:ext uri="{9D8B030D-6E8A-4147-A177-3AD203B41FA5}">
                      <a16:colId xmlns:a16="http://schemas.microsoft.com/office/drawing/2014/main" val="20001"/>
                    </a:ext>
                  </a:extLst>
                </a:gridCol>
                <a:gridCol w="2175309">
                  <a:extLst>
                    <a:ext uri="{9D8B030D-6E8A-4147-A177-3AD203B41FA5}">
                      <a16:colId xmlns:a16="http://schemas.microsoft.com/office/drawing/2014/main" val="20002"/>
                    </a:ext>
                  </a:extLst>
                </a:gridCol>
                <a:gridCol w="2165683">
                  <a:extLst>
                    <a:ext uri="{9D8B030D-6E8A-4147-A177-3AD203B41FA5}">
                      <a16:colId xmlns:a16="http://schemas.microsoft.com/office/drawing/2014/main" val="20003"/>
                    </a:ext>
                  </a:extLst>
                </a:gridCol>
              </a:tblGrid>
              <a:tr h="291289">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lengua (1)</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62149">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90309">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245849802"/>
                  </a:ext>
                </a:extLst>
              </a:tr>
              <a:tr h="99173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e interpretar sustantivos y verbos para completar una oración.</a:t>
                      </a: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sustantivos, verbos, adverbios, adjetivos o frases preposicionales para completar una oración.</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 significado de diferentes tipos de palabras a partir de la información que se encuentra dentro de la oración, reconocer antónimos y sinónimos, e identificar el uso de verbos en tiempo pasado.</a:t>
                      </a:r>
                    </a:p>
                  </a:txBody>
                  <a:tcPr marL="9525" marR="9525" marT="9525" marB="0">
                    <a:solidFill>
                      <a:schemeClr val="bg1"/>
                    </a:solidFill>
                  </a:tcPr>
                </a:tc>
                <a:tc>
                  <a:txBody>
                    <a:bodyPr/>
                    <a:lstStyle/>
                    <a:p>
                      <a:pPr marL="90488" indent="-90488">
                        <a:buFont typeface="Arial" charset="0"/>
                        <a:buChar char="•"/>
                        <a:tabLst/>
                      </a:pPr>
                      <a:endParaRPr lang="es-ES_tradnl" sz="120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827931">
                <a:tc>
                  <a:txBody>
                    <a:bodyPr/>
                    <a:lstStyle/>
                    <a:p>
                      <a:pPr algn="l" fontAlgn="t"/>
                      <a:r>
                        <a:rPr lang="es-MX" sz="1200" b="0" i="0" u="none" strike="noStrike" dirty="0">
                          <a:solidFill>
                            <a:srgbClr val="000000"/>
                          </a:solidFill>
                          <a:effectLst/>
                          <a:latin typeface="Calibri" panose="020F0502020204030204" pitchFamily="34" charset="0"/>
                        </a:rPr>
                        <a:t>Identificar expresiones en lenguaje figurado que aparecen en un texto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expresión del lenguaje figurado a partir del análisis de la información que se localiza en el fragmento de un texto.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expresiones de lenguaje figurado a partir del análisis de la información de un fragmento y del texto completo.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Interpretar el significado de expresiones de lenguaje figurado a partir del análisis de la información de un fragmento y del texto completo con efecto poético.</a:t>
                      </a:r>
                    </a:p>
                  </a:txBody>
                  <a:tcPr marL="9525" marR="9525" marT="9525" marB="0">
                    <a:solidFill>
                      <a:schemeClr val="bg1"/>
                    </a:solidFill>
                  </a:tcPr>
                </a:tc>
                <a:extLst>
                  <a:ext uri="{0D108BD9-81ED-4DB2-BD59-A6C34878D82A}">
                    <a16:rowId xmlns:a16="http://schemas.microsoft.com/office/drawing/2014/main" val="10004"/>
                  </a:ext>
                </a:extLst>
              </a:tr>
              <a:tr h="1319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oraciones simples.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a:t>
                      </a:r>
                      <a:r>
                        <a:rPr lang="es-MX" sz="1200" b="0" i="1" u="none" strike="noStrike" dirty="0">
                          <a:solidFill>
                            <a:srgbClr val="000000"/>
                          </a:solidFill>
                          <a:effectLst/>
                          <a:latin typeface="Calibri" panose="020F0502020204030204" pitchFamily="34" charset="0"/>
                        </a:rPr>
                        <a:t>(y, e)</a:t>
                      </a:r>
                      <a:r>
                        <a:rPr lang="es-MX" sz="1200" b="0" i="0" u="none" strike="noStrike" dirty="0">
                          <a:solidFill>
                            <a:srgbClr val="000000"/>
                          </a:solidFill>
                          <a:effectLst/>
                          <a:latin typeface="Calibri" panose="020F0502020204030204" pitchFamily="34" charset="0"/>
                        </a:rPr>
                        <a:t>, así como identificar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a:t>
                      </a:r>
                      <a:r>
                        <a:rPr lang="es-MX" sz="1200" b="0" i="1" u="none" strike="noStrike" dirty="0">
                          <a:solidFill>
                            <a:srgbClr val="000000"/>
                          </a:solidFill>
                          <a:effectLst/>
                          <a:latin typeface="Calibri" panose="020F0502020204030204" pitchFamily="34" charset="0"/>
                        </a:rPr>
                        <a:t>(a diferencia de)</a:t>
                      </a:r>
                      <a:r>
                        <a:rPr lang="es-MX" sz="1200" b="0" i="0" u="none" strike="noStrike" dirty="0">
                          <a:solidFill>
                            <a:srgbClr val="000000"/>
                          </a:solidFill>
                          <a:effectLst/>
                          <a:latin typeface="Calibri" panose="020F0502020204030204" pitchFamily="34" charset="0"/>
                        </a:rPr>
                        <a:t> y temporalidad (</a:t>
                      </a:r>
                      <a:r>
                        <a:rPr lang="es-MX" sz="1200" b="0" i="1" u="none" strike="noStrike" dirty="0">
                          <a:solidFill>
                            <a:srgbClr val="000000"/>
                          </a:solidFill>
                          <a:effectLst/>
                          <a:latin typeface="Calibri" panose="020F0502020204030204" pitchFamily="34" charset="0"/>
                        </a:rPr>
                        <a:t>luego, enseguida</a:t>
                      </a:r>
                      <a:r>
                        <a:rPr lang="es-MX" sz="1200" b="0" i="0" u="none" strike="noStrike" dirty="0">
                          <a:solidFill>
                            <a:srgbClr val="000000"/>
                          </a:solidFill>
                          <a:effectLst/>
                          <a:latin typeface="Calibri" panose="020F0502020204030204" pitchFamily="34" charset="0"/>
                        </a:rPr>
                        <a:t>) en oraciones subordinadas.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y temporalidad en oraciones subordinadas, así como también identificar aquellos nexos empleados en secuencias lógicas (</a:t>
                      </a:r>
                      <a:r>
                        <a:rPr lang="es-MX" sz="1200" b="0" i="1" u="none" strike="noStrike" dirty="0">
                          <a:solidFill>
                            <a:srgbClr val="000000"/>
                          </a:solidFill>
                          <a:effectLst/>
                          <a:latin typeface="Calibri" panose="020F0502020204030204" pitchFamily="34" charset="0"/>
                        </a:rPr>
                        <a:t>primero, segundo, por último)</a:t>
                      </a:r>
                      <a:r>
                        <a:rPr lang="es-MX" sz="1200" b="0" i="0" u="none" strike="noStrike" dirty="0">
                          <a:solidFill>
                            <a:srgbClr val="000000"/>
                          </a:solidFill>
                          <a:effectLst/>
                          <a:latin typeface="Calibri" panose="020F0502020204030204" pitchFamily="34" charset="0"/>
                        </a:rPr>
                        <a:t> y marcadores de discurso directo.</a:t>
                      </a:r>
                    </a:p>
                  </a:txBody>
                  <a:tcPr marL="9525" marR="9525" marT="9525" marB="0">
                    <a:solidFill>
                      <a:schemeClr val="bg1"/>
                    </a:solidFill>
                  </a:tcPr>
                </a:tc>
                <a:extLst>
                  <a:ext uri="{0D108BD9-81ED-4DB2-BD59-A6C34878D82A}">
                    <a16:rowId xmlns:a16="http://schemas.microsoft.com/office/drawing/2014/main" val="933859878"/>
                  </a:ext>
                </a:extLst>
              </a:tr>
            </a:tbl>
          </a:graphicData>
        </a:graphic>
      </p:graphicFrame>
    </p:spTree>
    <p:extLst>
      <p:ext uri="{BB962C8B-B14F-4D97-AF65-F5344CB8AC3E}">
        <p14:creationId xmlns:p14="http://schemas.microsoft.com/office/powerpoint/2010/main" val="38905838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54050" y="395923"/>
            <a:ext cx="7886700" cy="51751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191594"/>
          <a:ext cx="8624235" cy="5220054"/>
        </p:xfrm>
        <a:graphic>
          <a:graphicData uri="http://schemas.openxmlformats.org/drawingml/2006/table">
            <a:tbl>
              <a:tblPr firstRow="1" firstCol="1" bandRow="1">
                <a:tableStyleId>{0505E3EF-67EA-436B-97B2-0124C06EBD24}</a:tableStyleId>
              </a:tblPr>
              <a:tblGrid>
                <a:gridCol w="2048921">
                  <a:extLst>
                    <a:ext uri="{9D8B030D-6E8A-4147-A177-3AD203B41FA5}">
                      <a16:colId xmlns:a16="http://schemas.microsoft.com/office/drawing/2014/main" val="20000"/>
                    </a:ext>
                  </a:extLst>
                </a:gridCol>
                <a:gridCol w="2059064">
                  <a:extLst>
                    <a:ext uri="{9D8B030D-6E8A-4147-A177-3AD203B41FA5}">
                      <a16:colId xmlns:a16="http://schemas.microsoft.com/office/drawing/2014/main" val="20001"/>
                    </a:ext>
                  </a:extLst>
                </a:gridCol>
                <a:gridCol w="2190926">
                  <a:extLst>
                    <a:ext uri="{9D8B030D-6E8A-4147-A177-3AD203B41FA5}">
                      <a16:colId xmlns:a16="http://schemas.microsoft.com/office/drawing/2014/main" val="20002"/>
                    </a:ext>
                  </a:extLst>
                </a:gridCol>
                <a:gridCol w="2325324">
                  <a:extLst>
                    <a:ext uri="{9D8B030D-6E8A-4147-A177-3AD203B41FA5}">
                      <a16:colId xmlns:a16="http://schemas.microsoft.com/office/drawing/2014/main" val="20003"/>
                    </a:ext>
                  </a:extLst>
                </a:gridCol>
              </a:tblGrid>
              <a:tr h="36464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lengua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(2)</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37681">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IV</a:t>
                      </a:r>
                    </a:p>
                  </a:txBody>
                  <a:tcPr marL="42578" marR="42578" marT="0" marB="0">
                    <a:solidFill>
                      <a:srgbClr val="6B1C73"/>
                    </a:solidFill>
                  </a:tcPr>
                </a:tc>
                <a:extLst>
                  <a:ext uri="{0D108BD9-81ED-4DB2-BD59-A6C34878D82A}">
                    <a16:rowId xmlns:a16="http://schemas.microsoft.com/office/drawing/2014/main" val="10001"/>
                  </a:ext>
                </a:extLst>
              </a:tr>
              <a:tr h="277450">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861813762"/>
                  </a:ext>
                </a:extLst>
              </a:tr>
              <a:tr h="1076347">
                <a:tc>
                  <a:txBody>
                    <a:bodyPr/>
                    <a:lstStyle/>
                    <a:p>
                      <a:pPr algn="l" fontAlgn="t"/>
                      <a:r>
                        <a:rPr lang="es-MX" sz="1200" b="0" i="0" u="none" strike="noStrike" dirty="0">
                          <a:solidFill>
                            <a:srgbClr val="000000"/>
                          </a:solidFill>
                          <a:effectLst/>
                          <a:latin typeface="Calibri" panose="020F0502020204030204" pitchFamily="34" charset="0"/>
                        </a:rPr>
                        <a:t>Identificar que algunos textos narrativos, como los cuentos, emplean un lenguaje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Diferenciar textos literarios e informativos a partir del tipo del lenguaje empleado en cada uno de ellos.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Clasificar textos narrativos (literarios e informativos), expositivos y argumentativos a partir del tipo del lenguaje empleado en cada uno de ellos, así como diferenciar su registro lingüístico formal e informal.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Analizar el lenguaje y registro lingüístico empleado en textos narrativos (literarios e informativos), expositivos y argumentativos, así como identificar las características que tienen algunos recursos paratextuales en textos continuos y discontinuos. </a:t>
                      </a:r>
                    </a:p>
                  </a:txBody>
                  <a:tcPr marL="9525" marR="9525" marT="9525" marB="0">
                    <a:solidFill>
                      <a:schemeClr val="bg1"/>
                    </a:solidFill>
                  </a:tcPr>
                </a:tc>
                <a:extLst>
                  <a:ext uri="{0D108BD9-81ED-4DB2-BD59-A6C34878D82A}">
                    <a16:rowId xmlns:a16="http://schemas.microsoft.com/office/drawing/2014/main" val="1819016899"/>
                  </a:ext>
                </a:extLst>
              </a:tr>
              <a:tr h="1076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apartados generales que organizan un libro (portada, índice, contraportada).</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las funciones que tienen algunos apartados de un libro (índice, introducción, resumen).</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D</a:t>
                      </a:r>
                      <a:r>
                        <a:rPr lang="es-MX" sz="1200" b="0" i="0" u="none" strike="noStrike" dirty="0" smtClean="0">
                          <a:solidFill>
                            <a:srgbClr val="000000"/>
                          </a:solidFill>
                          <a:effectLst/>
                          <a:latin typeface="Calibri" panose="020F0502020204030204" pitchFamily="34" charset="0"/>
                        </a:rPr>
                        <a:t>iferenciar </a:t>
                      </a:r>
                      <a:r>
                        <a:rPr lang="es-MX" sz="1200" b="0" i="0" u="none" strike="noStrike" dirty="0">
                          <a:solidFill>
                            <a:srgbClr val="000000"/>
                          </a:solidFill>
                          <a:effectLst/>
                          <a:latin typeface="Calibri" panose="020F0502020204030204" pitchFamily="34" charset="0"/>
                        </a:rPr>
                        <a:t>la estructura, el contenido y la función de algunos apartados de un libro.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y diferenciar la estructura, el contenido y la función de los apartados de un libro e identificar los elementos fundamentales de una referencia bibliográfica.</a:t>
                      </a:r>
                    </a:p>
                  </a:txBody>
                  <a:tcPr marL="9525" marR="9525" marT="9525" marB="0">
                    <a:solidFill>
                      <a:schemeClr val="bg1"/>
                    </a:solidFill>
                  </a:tcPr>
                </a:tc>
                <a:extLst>
                  <a:ext uri="{0D108BD9-81ED-4DB2-BD59-A6C34878D82A}">
                    <a16:rowId xmlns:a16="http://schemas.microsoft.com/office/drawing/2014/main" val="10003"/>
                  </a:ext>
                </a:extLst>
              </a:tr>
              <a:tr h="1735553">
                <a:tc>
                  <a:txBody>
                    <a:bodyPr/>
                    <a:lstStyle/>
                    <a:p>
                      <a:pPr algn="l" fontAlgn="t"/>
                      <a:r>
                        <a:rPr lang="es-MX" sz="1200" b="0" i="0" u="none" strike="noStrike" dirty="0">
                          <a:solidFill>
                            <a:srgbClr val="000000"/>
                          </a:solidFill>
                          <a:effectLst/>
                          <a:latin typeface="Calibri" panose="020F0502020204030204" pitchFamily="34" charset="0"/>
                        </a:rPr>
                        <a:t>Seleccionar fuentes de consulta básicas (diccionario) asociadas a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Seleccionar diferentes fuentes de información directas e indirectas relevantes para un mismo propósito.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Valorar distintas fuentes de información directas e indirectas y seleccionar aquellas que cumplan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025779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69507" y="1089185"/>
          <a:ext cx="8624237" cy="5517290"/>
        </p:xfrm>
        <a:graphic>
          <a:graphicData uri="http://schemas.openxmlformats.org/drawingml/2006/table">
            <a:tbl>
              <a:tblPr firstRow="1" firstCol="1" bandRow="1">
                <a:tableStyleId>{0505E3EF-67EA-436B-97B2-0124C06EBD24}</a:tableStyleId>
              </a:tblPr>
              <a:tblGrid>
                <a:gridCol w="1511167">
                  <a:extLst>
                    <a:ext uri="{9D8B030D-6E8A-4147-A177-3AD203B41FA5}">
                      <a16:colId xmlns:a16="http://schemas.microsoft.com/office/drawing/2014/main" val="20000"/>
                    </a:ext>
                  </a:extLst>
                </a:gridCol>
                <a:gridCol w="2454442">
                  <a:extLst>
                    <a:ext uri="{9D8B030D-6E8A-4147-A177-3AD203B41FA5}">
                      <a16:colId xmlns:a16="http://schemas.microsoft.com/office/drawing/2014/main" val="20001"/>
                    </a:ext>
                  </a:extLst>
                </a:gridCol>
                <a:gridCol w="3041583">
                  <a:extLst>
                    <a:ext uri="{9D8B030D-6E8A-4147-A177-3AD203B41FA5}">
                      <a16:colId xmlns:a16="http://schemas.microsoft.com/office/drawing/2014/main" val="20002"/>
                    </a:ext>
                  </a:extLst>
                </a:gridCol>
                <a:gridCol w="1617045">
                  <a:extLst>
                    <a:ext uri="{9D8B030D-6E8A-4147-A177-3AD203B41FA5}">
                      <a16:colId xmlns:a16="http://schemas.microsoft.com/office/drawing/2014/main" val="20003"/>
                    </a:ext>
                  </a:extLst>
                </a:gridCol>
              </a:tblGrid>
              <a:tr h="27132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Convencionalidades </a:t>
                      </a:r>
                      <a:r>
                        <a:rPr lang="es-MX" sz="2000" b="1" kern="1200"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lingüísticas</a:t>
                      </a:r>
                      <a:endPar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8994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682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27720369"/>
                  </a:ext>
                </a:extLst>
              </a:tr>
              <a:tr h="771178">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algunas palabras a partir de su segmentación.</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t>
                      </a:r>
                      <a:r>
                        <a:rPr lang="es-MX" sz="1150" b="0" i="1" u="none" strike="noStrike" dirty="0">
                          <a:solidFill>
                            <a:srgbClr val="000000"/>
                          </a:solidFill>
                          <a:effectLst/>
                          <a:latin typeface="Calibri" panose="020F0502020204030204" pitchFamily="34" charset="0"/>
                        </a:rPr>
                        <a:t>alas / a las</a:t>
                      </a:r>
                      <a:r>
                        <a:rPr lang="es-MX" sz="1150" b="0" i="0" u="none" strike="noStrike" dirty="0">
                          <a:solidFill>
                            <a:srgbClr val="000000"/>
                          </a:solidFill>
                          <a:effectLst/>
                          <a:latin typeface="Calibri" panose="020F0502020204030204" pitchFamily="34" charset="0"/>
                        </a:rPr>
                        <a:t>), así como reconocer errores en la división silábica.</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así como reconocer la segmentación silábica convencional de algunas palabras complejas (ej. palabras que incluyan diptongos y triptongos).</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1870462">
                <a:tc>
                  <a:txBody>
                    <a:bodyPr/>
                    <a:lstStyle/>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así como reconocer algunos errores ortográficos </a:t>
                      </a:r>
                      <a:r>
                        <a:rPr lang="es-MX" sz="1150" b="0" i="1" u="none" strike="noStrike" dirty="0">
                          <a:solidFill>
                            <a:srgbClr val="000000"/>
                          </a:solidFill>
                          <a:effectLst/>
                          <a:latin typeface="Calibri" panose="020F0502020204030204" pitchFamily="34" charset="0"/>
                        </a:rPr>
                        <a:t>(b/v y s/c/z</a:t>
                      </a:r>
                      <a:r>
                        <a:rPr lang="es-MX" sz="1150" b="0" i="1" u="none" strike="noStrike" dirty="0" smtClean="0">
                          <a:solidFill>
                            <a:srgbClr val="000000"/>
                          </a:solidFill>
                          <a:effectLst/>
                          <a:latin typeface="Calibri" panose="020F0502020204030204" pitchFamily="34" charset="0"/>
                        </a:rPr>
                        <a:t>).</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en palabras que introducen enunciados interrogativos. </a:t>
                      </a:r>
                      <a:br>
                        <a:rPr lang="es-MX" sz="1150" b="0" i="0" u="none" strike="noStrike" dirty="0">
                          <a:solidFill>
                            <a:srgbClr val="000000"/>
                          </a:solidFill>
                          <a:effectLst/>
                          <a:latin typeface="Calibri" panose="020F0502020204030204" pitchFamily="34" charset="0"/>
                        </a:rPr>
                      </a:br>
                      <a:endParaRPr lang="es-MX" sz="1150" b="0" i="0" u="none" strike="noStrike" dirty="0" smtClean="0">
                        <a:solidFill>
                          <a:srgbClr val="000000"/>
                        </a:solidFill>
                        <a:effectLst/>
                        <a:latin typeface="Calibri" panose="020F0502020204030204" pitchFamily="34" charset="0"/>
                      </a:endParaRPr>
                    </a:p>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significado de abreviaturas de uso frecuente (</a:t>
                      </a:r>
                      <a:r>
                        <a:rPr lang="es-MX" sz="1150" b="0" i="1" u="none" strike="noStrike" dirty="0">
                          <a:solidFill>
                            <a:srgbClr val="000000"/>
                          </a:solidFill>
                          <a:effectLst/>
                          <a:latin typeface="Calibri" panose="020F0502020204030204" pitchFamily="34" charset="0"/>
                        </a:rPr>
                        <a:t>cel., fecha de nac., </a:t>
                      </a:r>
                      <a:r>
                        <a:rPr lang="es-MX" sz="1150" b="0" i="1" u="none" strike="noStrike" dirty="0" err="1">
                          <a:solidFill>
                            <a:srgbClr val="000000"/>
                          </a:solidFill>
                          <a:effectLst/>
                          <a:latin typeface="Calibri" panose="020F0502020204030204" pitchFamily="34" charset="0"/>
                        </a:rPr>
                        <a:t>Ma.Teresa</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reconocer algunos errores ortográficos e identificar la ortografía convencional de palabras de la misma familia léxica.</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así como la acentuación convencional en palabras esdrújulas y agudas terminadas en vocal.</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significado de abreviaturas de uso frecuente y reconocer la composición estructural de algunas siglas de uso oficial (</a:t>
                      </a:r>
                      <a:r>
                        <a:rPr lang="es-MX" sz="1150" b="0" i="1" u="none" strike="noStrike" dirty="0">
                          <a:solidFill>
                            <a:srgbClr val="000000"/>
                          </a:solidFill>
                          <a:effectLst/>
                          <a:latin typeface="Calibri" panose="020F0502020204030204" pitchFamily="34" charset="0"/>
                        </a:rPr>
                        <a:t>CURP</a:t>
                      </a:r>
                      <a:r>
                        <a:rPr lang="es-MX" sz="1150" b="0" i="0" u="none" strike="noStrike" dirty="0">
                          <a:solidFill>
                            <a:srgbClr val="000000"/>
                          </a:solidFill>
                          <a:effectLst/>
                          <a:latin typeface="Calibri" panose="020F0502020204030204" pitchFamily="34" charset="0"/>
                        </a:rPr>
                        <a:t>).</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4"/>
                  </a:ext>
                </a:extLst>
              </a:tr>
              <a:tr h="1771996">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la representación gráfica de signos de interrogación y exclamación.</a:t>
                      </a: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en espacios predeterminados de apertura y cierre</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así como identificar el uso convencional de comas y puntos en un párrafo.</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uso convencional de los signos de interrogación y exclamación, identificar el uso convencional de comas y puntos en un párrafo, así como reconocer el uso de guion para introducir diálogos.</a:t>
                      </a:r>
                    </a:p>
                  </a:txBody>
                  <a:tcPr marL="9525" marR="9525" marT="9525" marB="0">
                    <a:solidFill>
                      <a:schemeClr val="bg1"/>
                    </a:solidFill>
                  </a:tcPr>
                </a:tc>
                <a:extLst>
                  <a:ext uri="{0D108BD9-81ED-4DB2-BD59-A6C34878D82A}">
                    <a16:rowId xmlns:a16="http://schemas.microsoft.com/office/drawing/2014/main" val="2833875164"/>
                  </a:ext>
                </a:extLst>
              </a:tr>
            </a:tbl>
          </a:graphicData>
        </a:graphic>
      </p:graphicFrame>
    </p:spTree>
    <p:extLst>
      <p:ext uri="{BB962C8B-B14F-4D97-AF65-F5344CB8AC3E}">
        <p14:creationId xmlns:p14="http://schemas.microsoft.com/office/powerpoint/2010/main" val="6799267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4"/>
            <a:ext cx="8032750" cy="384378"/>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074558"/>
          <a:ext cx="8614610" cy="4574361"/>
        </p:xfrm>
        <a:graphic>
          <a:graphicData uri="http://schemas.openxmlformats.org/drawingml/2006/table">
            <a:tbl>
              <a:tblPr firstRow="1" firstCol="1" bandRow="1">
                <a:tableStyleId>{0505E3EF-67EA-436B-97B2-0124C06EBD24}</a:tableStyleId>
              </a:tblPr>
              <a:tblGrid>
                <a:gridCol w="2077029">
                  <a:extLst>
                    <a:ext uri="{9D8B030D-6E8A-4147-A177-3AD203B41FA5}">
                      <a16:colId xmlns:a16="http://schemas.microsoft.com/office/drawing/2014/main" val="20000"/>
                    </a:ext>
                  </a:extLst>
                </a:gridCol>
                <a:gridCol w="2066898">
                  <a:extLst>
                    <a:ext uri="{9D8B030D-6E8A-4147-A177-3AD203B41FA5}">
                      <a16:colId xmlns:a16="http://schemas.microsoft.com/office/drawing/2014/main" val="20001"/>
                    </a:ext>
                  </a:extLst>
                </a:gridCol>
                <a:gridCol w="2147953">
                  <a:extLst>
                    <a:ext uri="{9D8B030D-6E8A-4147-A177-3AD203B41FA5}">
                      <a16:colId xmlns:a16="http://schemas.microsoft.com/office/drawing/2014/main" val="20002"/>
                    </a:ext>
                  </a:extLst>
                </a:gridCol>
                <a:gridCol w="2322730">
                  <a:extLst>
                    <a:ext uri="{9D8B030D-6E8A-4147-A177-3AD203B41FA5}">
                      <a16:colId xmlns:a16="http://schemas.microsoft.com/office/drawing/2014/main" val="20003"/>
                    </a:ext>
                  </a:extLst>
                </a:gridCol>
              </a:tblGrid>
              <a:tr h="28715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Sentido numérico y pensamiento algebraico</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099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19942">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y comparar números naturales sin ceros intermedios.</a:t>
                      </a:r>
                    </a:p>
                    <a:p>
                      <a:pPr>
                        <a:lnSpc>
                          <a:spcPct val="107000"/>
                        </a:lnSpc>
                        <a:spcAft>
                          <a:spcPts val="0"/>
                        </a:spcAft>
                      </a:pPr>
                      <a:r>
                        <a:rPr lang="es-MX" sz="13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leer y comparar números naturales, y los aplican para  resolver problemas de suma, y calcular multiplicaciones y divisiones con números decimales por naturales; identificar una fracción en un modelo continuo; reconocer la regla verbal y la pertenencia de un término a una sucesión aritmética creciente.</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leer y escribir números decimales, y resolver problemas aditivos con números naturales o decimales, y de multiplicación o división de naturales o decimales con naturales; identificar una fracción en un modelo discreto, comparar fracciones y multiplicarlas por un número natural; usar las fracciones para expresar una división, identificar el dividendo o divisor, así como sucesiones aritméticas crecientes, a partir de la regla.</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comparar números decimales; resolver problemas aditivos con números naturales, decimales y fraccionarios que involucran dos o más transformaciones y los que implican dividir o multiplicar números fraccionarios por naturales; ubicar una fracción en la recta numérica; usar las fracciones para expresar el resultado de un reparto; identificar la sucesión geométrica dada su regla y el término siguiente en sucesiones especiales.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545466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Matemáticas</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98385" y="998163"/>
          <a:ext cx="8595358" cy="4758020"/>
        </p:xfrm>
        <a:graphic>
          <a:graphicData uri="http://schemas.openxmlformats.org/drawingml/2006/table">
            <a:tbl>
              <a:tblPr firstRow="1" firstCol="1" bandRow="1">
                <a:tableStyleId>{0505E3EF-67EA-436B-97B2-0124C06EBD24}</a:tableStyleId>
              </a:tblPr>
              <a:tblGrid>
                <a:gridCol w="2072386">
                  <a:extLst>
                    <a:ext uri="{9D8B030D-6E8A-4147-A177-3AD203B41FA5}">
                      <a16:colId xmlns:a16="http://schemas.microsoft.com/office/drawing/2014/main" val="20000"/>
                    </a:ext>
                  </a:extLst>
                </a:gridCol>
                <a:gridCol w="2225292">
                  <a:extLst>
                    <a:ext uri="{9D8B030D-6E8A-4147-A177-3AD203B41FA5}">
                      <a16:colId xmlns:a16="http://schemas.microsoft.com/office/drawing/2014/main" val="20001"/>
                    </a:ext>
                  </a:extLst>
                </a:gridCol>
                <a:gridCol w="2148722">
                  <a:extLst>
                    <a:ext uri="{9D8B030D-6E8A-4147-A177-3AD203B41FA5}">
                      <a16:colId xmlns:a16="http://schemas.microsoft.com/office/drawing/2014/main" val="20002"/>
                    </a:ext>
                  </a:extLst>
                </a:gridCol>
                <a:gridCol w="2148958">
                  <a:extLst>
                    <a:ext uri="{9D8B030D-6E8A-4147-A177-3AD203B41FA5}">
                      <a16:colId xmlns:a16="http://schemas.microsoft.com/office/drawing/2014/main" val="20003"/>
                    </a:ext>
                  </a:extLst>
                </a:gridCol>
              </a:tblGrid>
              <a:tr h="44394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Forma,</a:t>
                      </a:r>
                      <a:r>
                        <a:rPr lang="es-MX" sz="2000" baseline="0" dirty="0">
                          <a:solidFill>
                            <a:srgbClr val="6B1C73"/>
                          </a:solidFill>
                          <a:effectLst/>
                        </a:rPr>
                        <a:t> espacio y medida</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075">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85790">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identificar las características y propiedades básicas de triángulos, prismas y pirámides.</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identificar elementos geométricos como alturas, líneas paralelas y ángulos rectos en figuras simples; resolver problemas utilizando las características y propiedades de cuadriláteros, prismas y pirámides; identificar unidades de medida en áreas, y resolver problemas de cálculo de perímetros; ubicar lugares usando sistemas de referencia convencionales en planos o mapas; resolver problemas de conversión en el Sistema Internacional de Unidades (SI).</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resolver problemas utilizando las características y propiedades de ángulos agudos, líneas rectas, figuras y cuerpos geométricos; distinguir situaciones donde se utiliza el concepto de perímetro o área; calcular la distancia real de un punto a otro en mapas; ubicar puntos y coordenadas en el plano cartesiano; resolver problemas directos de conversión de unidades de medida (SI e inglés).</a:t>
                      </a:r>
                    </a:p>
                    <a:p>
                      <a:pPr algn="just">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resolver problemas de cálculo de áreas y de conversión de unidades de medida con una operación adicional; y describir rutas usando sistemas de referencia convencionales en planos o mapas.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387886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8"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6" name="Marcador de contenido 6"/>
          <p:cNvGraphicFramePr>
            <a:graphicFrameLocks noGrp="1"/>
          </p:cNvGraphicFramePr>
          <p:nvPr>
            <p:ph idx="10"/>
            <p:extLst/>
          </p:nvPr>
        </p:nvGraphicFramePr>
        <p:xfrm>
          <a:off x="298383" y="1263462"/>
          <a:ext cx="8576110" cy="3434076"/>
        </p:xfrm>
        <a:graphic>
          <a:graphicData uri="http://schemas.openxmlformats.org/drawingml/2006/table">
            <a:tbl>
              <a:tblPr firstRow="1" firstCol="1" bandRow="1">
                <a:tableStyleId>{0505E3EF-67EA-436B-97B2-0124C06EBD24}</a:tableStyleId>
              </a:tblPr>
              <a:tblGrid>
                <a:gridCol w="2067747">
                  <a:extLst>
                    <a:ext uri="{9D8B030D-6E8A-4147-A177-3AD203B41FA5}">
                      <a16:colId xmlns:a16="http://schemas.microsoft.com/office/drawing/2014/main" val="20000"/>
                    </a:ext>
                  </a:extLst>
                </a:gridCol>
                <a:gridCol w="2057660">
                  <a:extLst>
                    <a:ext uri="{9D8B030D-6E8A-4147-A177-3AD203B41FA5}">
                      <a16:colId xmlns:a16="http://schemas.microsoft.com/office/drawing/2014/main" val="20001"/>
                    </a:ext>
                  </a:extLst>
                </a:gridCol>
                <a:gridCol w="2138354">
                  <a:extLst>
                    <a:ext uri="{9D8B030D-6E8A-4147-A177-3AD203B41FA5}">
                      <a16:colId xmlns:a16="http://schemas.microsoft.com/office/drawing/2014/main" val="20002"/>
                    </a:ext>
                  </a:extLst>
                </a:gridCol>
                <a:gridCol w="2312349">
                  <a:extLst>
                    <a:ext uri="{9D8B030D-6E8A-4147-A177-3AD203B41FA5}">
                      <a16:colId xmlns:a16="http://schemas.microsoft.com/office/drawing/2014/main" val="20003"/>
                    </a:ext>
                  </a:extLst>
                </a:gridCol>
              </a:tblGrid>
              <a:tr h="450274">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Manejo de la</a:t>
                      </a:r>
                      <a:r>
                        <a:rPr lang="es-MX" sz="2000" baseline="0" dirty="0">
                          <a:solidFill>
                            <a:srgbClr val="6B1C73"/>
                          </a:solidFill>
                          <a:effectLst/>
                        </a:rPr>
                        <a:t> información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13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600170">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leer información en gráficas de barras.</a:t>
                      </a:r>
                    </a:p>
                    <a:p>
                      <a:pPr>
                        <a:lnSpc>
                          <a:spcPct val="107000"/>
                        </a:lnSpc>
                        <a:spcAft>
                          <a:spcPts val="0"/>
                        </a:spcAft>
                      </a:pPr>
                      <a:endParaRPr lang="es-MX" sz="1300" b="0" dirty="0">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solucionar problemas que implican analizar o representar información en tablas o gráficas de barras, y de porcentaje y proporcionalidad del tipo “valor faltante” en diversos contextos, dado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resolver problemas que implican la lectura de información en portadores, reconocer distintas formas de representar un porcentaje;  resolver problemas que impliquen identificar la moda de un conjunto de datos y de proporcionalidad del tipo “valor faltante” en diversos contextos sin dar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identificar la gráfica de barras que corresponde a un conjunto de datos; y resolver problemas usando la media, mediana y de comparación de razones.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9749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a:xfrm>
            <a:off x="669132" y="402263"/>
            <a:ext cx="7886700" cy="547062"/>
          </a:xfrm>
        </p:spPr>
        <p:txBody>
          <a:bodyPr/>
          <a:lstStyle/>
          <a:p>
            <a:r>
              <a:rPr lang="x-none" sz="2300" dirty="0">
                <a:latin typeface="Tahoma" charset="0"/>
                <a:ea typeface="Tahoma" charset="0"/>
                <a:cs typeface="Tahoma" charset="0"/>
              </a:rPr>
              <a:t>Consideraciones para la interpretación de los resultados</a:t>
            </a:r>
            <a:r>
              <a:rPr lang="x-none" dirty="0"/>
              <a:t/>
            </a:r>
            <a:br>
              <a:rPr lang="x-none" dirty="0"/>
            </a:br>
            <a:endParaRPr lang="es-MX" dirty="0"/>
          </a:p>
        </p:txBody>
      </p:sp>
      <p:sp>
        <p:nvSpPr>
          <p:cNvPr id="13" name="Marcador de texto 12"/>
          <p:cNvSpPr>
            <a:spLocks noGrp="1"/>
          </p:cNvSpPr>
          <p:nvPr>
            <p:ph type="body" idx="1"/>
          </p:nvPr>
        </p:nvSpPr>
        <p:spPr>
          <a:xfrm>
            <a:off x="661591" y="882374"/>
            <a:ext cx="7886699" cy="653056"/>
          </a:xfrm>
        </p:spPr>
        <p:txBody>
          <a:bodyPr>
            <a:normAutofit/>
          </a:bodyPr>
          <a:lstStyle/>
          <a:p>
            <a:r>
              <a:rPr lang="x-none" sz="1700" dirty="0">
                <a:latin typeface="Tahoma" charset="0"/>
                <a:ea typeface="Tahoma" charset="0"/>
                <a:cs typeface="Tahoma" charset="0"/>
              </a:rPr>
              <a:t>Para que los resultados de cada dominio sean representativos y precisos, cada subpoblación tiene que cumplir con los siguientes criterios:</a:t>
            </a:r>
          </a:p>
          <a:p>
            <a:endParaRPr lang="es-MX" dirty="0"/>
          </a:p>
        </p:txBody>
      </p:sp>
      <p:sp>
        <p:nvSpPr>
          <p:cNvPr id="14" name="Marcador de contenido 13"/>
          <p:cNvSpPr>
            <a:spLocks noGrp="1"/>
          </p:cNvSpPr>
          <p:nvPr>
            <p:ph sz="half" idx="2"/>
          </p:nvPr>
        </p:nvSpPr>
        <p:spPr>
          <a:xfrm>
            <a:off x="629842" y="1535430"/>
            <a:ext cx="7886698" cy="4127183"/>
          </a:xfrm>
        </p:spPr>
        <p:txBody>
          <a:bodyPr>
            <a:normAutofit fontScale="92500" lnSpcReduction="10000"/>
          </a:bodyPr>
          <a:lstStyle/>
          <a:p>
            <a:pPr marL="160735" indent="-160735" algn="just"/>
            <a:r>
              <a:rPr lang="x-none" sz="1200" b="1" dirty="0"/>
              <a:t>Tasa de participación. </a:t>
            </a:r>
            <a:r>
              <a:rPr lang="es-ES" sz="1200" dirty="0" smtClean="0"/>
              <a:t>Cuando la tasa de participación es menor al 80% pero mayor al 50% se indica a los usuarios consideren con precaución los resultados. Cuando las tasas de participación son del 50% o menores no se generan resultados porque puede presentar sesgos grandes. En las tablas de resultados se han incluido algunas estimaciones de 2015 que en su momento no alcanzaron la tasa de participación del 85%, criterio utilizado en ese momento, a fin de homologar el criterio. </a:t>
            </a:r>
          </a:p>
          <a:p>
            <a:pPr marL="160735" indent="-160735" algn="just"/>
            <a:r>
              <a:rPr lang="x-none" sz="1200" dirty="0" smtClean="0"/>
              <a:t>En Planea 2018, se homologa el criterio de tasa de participación utilizado en Planea 2017, para educación secundaria. Este se toma con la intención de dar resultados en la mayor cantidad posible de dominios de estudio, por lo que se propone adoptar el criterio del Tercer Estudio Regional Comparativo y Explicativo (TERCE), que es más relajado. En el reporte técnico del estudio se establece que las muestras recolectadas deben de cumplir con los tres criterios:</a:t>
            </a:r>
          </a:p>
          <a:p>
            <a:pPr marL="482204" lvl="1" indent="-225029" algn="just">
              <a:buFont typeface="+mj-lt"/>
              <a:buAutoNum type="romanLcPeriod"/>
            </a:pPr>
            <a:r>
              <a:rPr lang="x-none" sz="1200" dirty="0" smtClean="0"/>
              <a:t>El </a:t>
            </a:r>
            <a:r>
              <a:rPr lang="x-none" sz="1200" dirty="0"/>
              <a:t>tamaño de muestra efectiva de </a:t>
            </a:r>
            <a:r>
              <a:rPr lang="x-none" sz="1200" dirty="0" smtClean="0"/>
              <a:t>escuelas, las cuales se definen como las unidades primarias de muestreo (UPM), </a:t>
            </a:r>
            <a:r>
              <a:rPr lang="x-none" sz="1200" dirty="0"/>
              <a:t>es por lo menos 80% de las escuelas esperadas en cada grado y área.</a:t>
            </a:r>
          </a:p>
          <a:p>
            <a:pPr marL="482204" lvl="1" indent="-225029" algn="just">
              <a:buFont typeface="+mj-lt"/>
              <a:buAutoNum type="romanLcPeriod"/>
            </a:pPr>
            <a:r>
              <a:rPr lang="x-none" sz="1200" dirty="0"/>
              <a:t>El tamaño de muestra efectiva incluye al menos 70% de escuelas titulares.</a:t>
            </a:r>
          </a:p>
          <a:p>
            <a:pPr marL="482204" lvl="1" indent="-225029" algn="just">
              <a:buFont typeface="+mj-lt"/>
              <a:buAutoNum type="romanLcPeriod"/>
            </a:pPr>
            <a:r>
              <a:rPr lang="x-none" sz="1200" dirty="0"/>
              <a:t>El tamaño de muestra efectiva alcanza por lo menos a 80% de los alumnos que concurren efectivamente a clases</a:t>
            </a:r>
            <a:r>
              <a:rPr lang="x-none" sz="1200" dirty="0" smtClean="0"/>
              <a:t>.</a:t>
            </a:r>
            <a:endParaRPr lang="x-none" sz="1200" dirty="0"/>
          </a:p>
          <a:p>
            <a:pPr marL="160735" indent="-160735"/>
            <a:r>
              <a:rPr lang="es-MX" sz="1200" b="1" dirty="0"/>
              <a:t>Precisión. </a:t>
            </a:r>
            <a:r>
              <a:rPr lang="es-MX" sz="1200" dirty="0"/>
              <a:t>La precisión en términos del valor de la razón del Error estándar del estimador de la media (EE) entre la Desviación estándar poblacional (SD): EE/SD debe ser menor o igual a 15</a:t>
            </a:r>
            <a:r>
              <a:rPr lang="es-MX" sz="1200" dirty="0" smtClean="0"/>
              <a:t>%.</a:t>
            </a:r>
            <a:endParaRPr lang="es-MX" sz="1200" dirty="0"/>
          </a:p>
          <a:p>
            <a:pPr algn="just"/>
            <a:r>
              <a:rPr lang="es-MX" sz="1200" dirty="0"/>
              <a:t>Para describir la </a:t>
            </a:r>
            <a:r>
              <a:rPr lang="es-MX" sz="1200" dirty="0" smtClean="0"/>
              <a:t>precisión </a:t>
            </a:r>
            <a:r>
              <a:rPr lang="es-MX" sz="1200" dirty="0"/>
              <a:t>de la estimación de los porcentajes de estudiantes en cada nivel de logro, se utiliza el </a:t>
            </a:r>
            <a:r>
              <a:rPr lang="es-MX" sz="1200" b="1" dirty="0"/>
              <a:t>coeficiente de variación (CV)</a:t>
            </a:r>
            <a:r>
              <a:rPr lang="es-MX" sz="1200" dirty="0"/>
              <a:t>, que se obtiene dividiendo el error estándar de la estimación entre el valor del parámetro estimado y se multiplica por 100 para presentarse como porcentaje, bajos valores del CV se asocian a niveles altos de precisión</a:t>
            </a:r>
            <a:r>
              <a:rPr lang="es-MX" sz="1200" dirty="0" smtClean="0"/>
              <a:t>. Desde </a:t>
            </a:r>
            <a:r>
              <a:rPr lang="es-MX" sz="1200" dirty="0"/>
              <a:t>los resultados de Planea 2017, educación media superior, para el CV se utilizan como puntos de corte el 20.0% y 33.3%; para valores del CV entre 0% y 20.0% las estimaciones pueden considerarse como interpretables sin ninguna restricción; coeficientes mayores que 20.0% y menores o iguales a 33.3% se consideran estimaciones que pueden interpretarse sin restricciones, pero con precaución debido a la alta variabilidad de la muestra asociada con las estimaciones; estimaciones con CV mayores que 33.3% no deberían de interpretarse</a:t>
            </a:r>
            <a:r>
              <a:rPr lang="es-MX" sz="1200" dirty="0" smtClean="0"/>
              <a:t>.</a:t>
            </a:r>
            <a:endParaRPr lang="x-none" sz="1200" dirty="0"/>
          </a:p>
        </p:txBody>
      </p:sp>
      <p:sp>
        <p:nvSpPr>
          <p:cNvPr id="5" name="Rectángulo 4"/>
          <p:cNvSpPr/>
          <p:nvPr/>
        </p:nvSpPr>
        <p:spPr>
          <a:xfrm>
            <a:off x="0" y="816920"/>
            <a:ext cx="80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168783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075"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Lenguaje y Comunicación 2018</a:t>
            </a:r>
          </a:p>
        </p:txBody>
      </p:sp>
      <p:graphicFrame>
        <p:nvGraphicFramePr>
          <p:cNvPr id="6" name="Marcador de contenido 6"/>
          <p:cNvGraphicFramePr>
            <a:graphicFrameLocks noGrp="1"/>
          </p:cNvGraphicFramePr>
          <p:nvPr>
            <p:ph idx="1"/>
            <p:extLst/>
          </p:nvPr>
        </p:nvGraphicFramePr>
        <p:xfrm>
          <a:off x="758350" y="1937803"/>
          <a:ext cx="7607435" cy="3063340"/>
        </p:xfrm>
        <a:graphic>
          <a:graphicData uri="http://schemas.openxmlformats.org/drawingml/2006/table">
            <a:tbl>
              <a:tblPr firstRow="1" bandRow="1">
                <a:tableStyleId>{0505E3EF-67EA-436B-97B2-0124C06EBD24}</a:tableStyleId>
              </a:tblPr>
              <a:tblGrid>
                <a:gridCol w="5304790">
                  <a:extLst>
                    <a:ext uri="{9D8B030D-6E8A-4147-A177-3AD203B41FA5}">
                      <a16:colId xmlns:a16="http://schemas.microsoft.com/office/drawing/2014/main" val="20000"/>
                    </a:ext>
                  </a:extLst>
                </a:gridCol>
                <a:gridCol w="2302645">
                  <a:extLst>
                    <a:ext uri="{9D8B030D-6E8A-4147-A177-3AD203B41FA5}">
                      <a16:colId xmlns:a16="http://schemas.microsoft.com/office/drawing/2014/main" val="20001"/>
                    </a:ext>
                  </a:extLst>
                </a:gridCol>
              </a:tblGrid>
              <a:tr h="437620">
                <a:tc>
                  <a:txBody>
                    <a:bodyPr/>
                    <a:lstStyle/>
                    <a:p>
                      <a:pPr algn="ctr"/>
                      <a:r>
                        <a:rPr lang="es-ES_tradnl" b="0" dirty="0">
                          <a:solidFill>
                            <a:schemeClr val="bg1"/>
                          </a:solidFill>
                          <a:latin typeface="Calibri" panose="020F0502020204030204" pitchFamily="34" charset="0"/>
                        </a:rPr>
                        <a:t>Unidad de evaluación</a:t>
                      </a:r>
                    </a:p>
                  </a:txBody>
                  <a:tcPr>
                    <a:solidFill>
                      <a:srgbClr val="CC0671"/>
                    </a:solidFill>
                  </a:tcPr>
                </a:tc>
                <a:tc>
                  <a:txBody>
                    <a:bodyPr/>
                    <a:lstStyle/>
                    <a:p>
                      <a:pPr algn="ctr"/>
                      <a:r>
                        <a:rPr lang="es-ES_tradnl" b="0" dirty="0">
                          <a:solidFill>
                            <a:schemeClr val="bg1"/>
                          </a:solidFill>
                          <a:latin typeface="Calibri" panose="020F0502020204030204" pitchFamily="34" charset="0"/>
                        </a:rPr>
                        <a:t>Número de reactivos</a:t>
                      </a:r>
                    </a:p>
                  </a:txBody>
                  <a:tcPr>
                    <a:solidFill>
                      <a:srgbClr val="CC0671"/>
                    </a:solidFill>
                  </a:tcPr>
                </a:tc>
                <a:extLst>
                  <a:ext uri="{0D108BD9-81ED-4DB2-BD59-A6C34878D82A}">
                    <a16:rowId xmlns:a16="http://schemas.microsoft.com/office/drawing/2014/main" val="10000"/>
                  </a:ext>
                </a:extLst>
              </a:tr>
              <a:tr h="437620">
                <a:tc>
                  <a:txBody>
                    <a:bodyPr/>
                    <a:lstStyle/>
                    <a:p>
                      <a:r>
                        <a:rPr lang="es-ES" sz="1800" kern="1200" dirty="0">
                          <a:solidFill>
                            <a:schemeClr val="dk1"/>
                          </a:solidFill>
                          <a:latin typeface="Calibri" panose="020F0502020204030204" pitchFamily="34" charset="0"/>
                          <a:ea typeface="+mn-ea"/>
                          <a:cs typeface="+mn-cs"/>
                        </a:rPr>
                        <a:t>Extracción de información y comprensión</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31</a:t>
                      </a:r>
                    </a:p>
                  </a:txBody>
                  <a:tcPr anchor="ctr">
                    <a:solidFill>
                      <a:schemeClr val="bg1"/>
                    </a:solidFill>
                  </a:tcPr>
                </a:tc>
                <a:extLst>
                  <a:ext uri="{0D108BD9-81ED-4DB2-BD59-A6C34878D82A}">
                    <a16:rowId xmlns:a16="http://schemas.microsoft.com/office/drawing/2014/main" val="10002"/>
                  </a:ext>
                </a:extLst>
              </a:tr>
              <a:tr h="437620">
                <a:tc>
                  <a:txBody>
                    <a:bodyPr/>
                    <a:lstStyle/>
                    <a:p>
                      <a:r>
                        <a:rPr lang="es-ES_tradnl" sz="1800" kern="1200" dirty="0">
                          <a:solidFill>
                            <a:schemeClr val="dk1"/>
                          </a:solidFill>
                          <a:latin typeface="Calibri" panose="020F0502020204030204" pitchFamily="34" charset="0"/>
                          <a:ea typeface="+mn-ea"/>
                          <a:cs typeface="+mn-cs"/>
                        </a:rPr>
                        <a:t>Desarrollo de una interpretación</a:t>
                      </a:r>
                    </a:p>
                  </a:txBody>
                  <a:tcPr anchor="ctr">
                    <a:solidFill>
                      <a:schemeClr val="bg1"/>
                    </a:solidFill>
                  </a:tcPr>
                </a:tc>
                <a:tc>
                  <a:txBody>
                    <a:bodyPr/>
                    <a:lstStyle/>
                    <a:p>
                      <a:pPr algn="ctr"/>
                      <a:r>
                        <a:rPr lang="es-ES_tradnl" dirty="0">
                          <a:latin typeface="Calibri" panose="020F0502020204030204" pitchFamily="34" charset="0"/>
                        </a:rPr>
                        <a:t>26</a:t>
                      </a:r>
                    </a:p>
                  </a:txBody>
                  <a:tcPr anchor="ctr">
                    <a:solidFill>
                      <a:schemeClr val="bg1"/>
                    </a:solidFill>
                  </a:tcPr>
                </a:tc>
                <a:extLst>
                  <a:ext uri="{0D108BD9-81ED-4DB2-BD59-A6C34878D82A}">
                    <a16:rowId xmlns:a16="http://schemas.microsoft.com/office/drawing/2014/main" val="10003"/>
                  </a:ext>
                </a:extLst>
              </a:tr>
              <a:tr h="437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latin typeface="Calibri" panose="020F0502020204030204" pitchFamily="34" charset="0"/>
                          <a:ea typeface="+mn-ea"/>
                          <a:cs typeface="+mn-cs"/>
                        </a:rPr>
                        <a:t>Análisis de la estructura textual</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39</a:t>
                      </a:r>
                    </a:p>
                  </a:txBody>
                  <a:tcPr anchor="ctr">
                    <a:solidFill>
                      <a:schemeClr val="bg1"/>
                    </a:solidFill>
                  </a:tcPr>
                </a:tc>
                <a:extLst>
                  <a:ext uri="{0D108BD9-81ED-4DB2-BD59-A6C34878D82A}">
                    <a16:rowId xmlns:a16="http://schemas.microsoft.com/office/drawing/2014/main" val="10004"/>
                  </a:ext>
                </a:extLst>
              </a:tr>
              <a:tr h="437620">
                <a:tc>
                  <a:txBody>
                    <a:bodyPr/>
                    <a:lstStyle/>
                    <a:p>
                      <a:r>
                        <a:rPr lang="es-ES" dirty="0">
                          <a:latin typeface="Calibri" panose="020F0502020204030204" pitchFamily="34" charset="0"/>
                        </a:rPr>
                        <a:t>Reflexión sobre el sistema de la lengua</a:t>
                      </a:r>
                      <a:endParaRPr lang="es-ES_tradnl" dirty="0"/>
                    </a:p>
                  </a:txBody>
                  <a:tcPr anchor="ctr">
                    <a:solidFill>
                      <a:schemeClr val="bg1"/>
                    </a:solidFill>
                  </a:tcPr>
                </a:tc>
                <a:tc>
                  <a:txBody>
                    <a:bodyPr/>
                    <a:lstStyle/>
                    <a:p>
                      <a:pPr algn="ctr"/>
                      <a:r>
                        <a:rPr lang="es-ES_tradnl" dirty="0">
                          <a:latin typeface="Calibri" panose="020F0502020204030204" pitchFamily="34" charset="0"/>
                        </a:rPr>
                        <a:t>27</a:t>
                      </a:r>
                    </a:p>
                  </a:txBody>
                  <a:tcPr anchor="ctr">
                    <a:solidFill>
                      <a:schemeClr val="bg1"/>
                    </a:solidFill>
                  </a:tcPr>
                </a:tc>
                <a:extLst>
                  <a:ext uri="{0D108BD9-81ED-4DB2-BD59-A6C34878D82A}">
                    <a16:rowId xmlns:a16="http://schemas.microsoft.com/office/drawing/2014/main" val="10007"/>
                  </a:ext>
                </a:extLst>
              </a:tr>
              <a:tr h="437620">
                <a:tc>
                  <a:txBody>
                    <a:bodyPr/>
                    <a:lstStyle/>
                    <a:p>
                      <a:r>
                        <a:rPr lang="es-ES_tradnl" dirty="0">
                          <a:latin typeface="Calibri" panose="020F0502020204030204" pitchFamily="34" charset="0"/>
                        </a:rPr>
                        <a:t>Convenciones lingüísticas</a:t>
                      </a:r>
                      <a:endParaRPr lang="es-ES_tradnl" dirty="0"/>
                    </a:p>
                  </a:txBody>
                  <a:tcPr anchor="ctr">
                    <a:solidFill>
                      <a:schemeClr val="bg1"/>
                    </a:solidFill>
                  </a:tcPr>
                </a:tc>
                <a:tc>
                  <a:txBody>
                    <a:bodyPr/>
                    <a:lstStyle/>
                    <a:p>
                      <a:pPr algn="ctr"/>
                      <a:r>
                        <a:rPr lang="es-ES_tradnl" dirty="0">
                          <a:latin typeface="Calibri" panose="020F0502020204030204" pitchFamily="34" charset="0"/>
                        </a:rPr>
                        <a:t>18</a:t>
                      </a:r>
                      <a:endParaRPr lang="es-ES_tradnl" dirty="0"/>
                    </a:p>
                  </a:txBody>
                  <a:tcPr anchor="ctr">
                    <a:solidFill>
                      <a:schemeClr val="bg1"/>
                    </a:solidFill>
                  </a:tcPr>
                </a:tc>
                <a:extLst>
                  <a:ext uri="{0D108BD9-81ED-4DB2-BD59-A6C34878D82A}">
                    <a16:rowId xmlns:a16="http://schemas.microsoft.com/office/drawing/2014/main" val="189049939"/>
                  </a:ext>
                </a:extLst>
              </a:tr>
              <a:tr h="437620">
                <a:tc>
                  <a:txBody>
                    <a:bodyPr/>
                    <a:lstStyle/>
                    <a:p>
                      <a:pPr algn="r"/>
                      <a:r>
                        <a:rPr lang="es-ES_tradnl" dirty="0">
                          <a:latin typeface="Calibri" panose="020F0502020204030204" pitchFamily="34" charset="0"/>
                        </a:rPr>
                        <a:t>Total de reactivos</a:t>
                      </a:r>
                    </a:p>
                  </a:txBody>
                  <a:tcPr anchor="ctr">
                    <a:solidFill>
                      <a:schemeClr val="bg1"/>
                    </a:solidFill>
                  </a:tcPr>
                </a:tc>
                <a:tc>
                  <a:txBody>
                    <a:bodyPr/>
                    <a:lstStyle/>
                    <a:p>
                      <a:pPr algn="ctr"/>
                      <a:r>
                        <a:rPr lang="es-ES_tradnl" dirty="0">
                          <a:latin typeface="Calibri" panose="020F0502020204030204" pitchFamily="34" charset="0"/>
                        </a:rPr>
                        <a:t>141</a:t>
                      </a:r>
                    </a:p>
                  </a:txBody>
                  <a:tcPr anchor="ctr">
                    <a:solidFill>
                      <a:schemeClr val="bg1"/>
                    </a:solidFill>
                  </a:tcPr>
                </a:tc>
                <a:extLst>
                  <a:ext uri="{0D108BD9-81ED-4DB2-BD59-A6C34878D82A}">
                    <a16:rowId xmlns:a16="http://schemas.microsoft.com/office/drawing/2014/main" val="10008"/>
                  </a:ext>
                </a:extLst>
              </a:tr>
            </a:tbl>
          </a:graphicData>
        </a:graphic>
      </p:graphicFrame>
      <p:sp>
        <p:nvSpPr>
          <p:cNvPr id="4" name="Rectángulo 3"/>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CuadroTexto 4"/>
          <p:cNvSpPr txBox="1"/>
          <p:nvPr/>
        </p:nvSpPr>
        <p:spPr>
          <a:xfrm>
            <a:off x="0" y="5943340"/>
            <a:ext cx="7886700" cy="584775"/>
          </a:xfrm>
          <a:prstGeom prst="rect">
            <a:avLst/>
          </a:prstGeom>
          <a:noFill/>
        </p:spPr>
        <p:txBody>
          <a:bodyPr wrap="square" rtlCol="0">
            <a:spAutoFit/>
          </a:bodyPr>
          <a:lstStyle/>
          <a:p>
            <a:r>
              <a:rPr lang="es-MX" sz="1600" dirty="0"/>
              <a:t>Las primeras tres unidades corresponden a la dimensión Comprensión lectora y las dos últimas a Reflexión sobre la lengua. </a:t>
            </a:r>
          </a:p>
        </p:txBody>
      </p:sp>
    </p:spTree>
    <p:extLst>
      <p:ext uri="{BB962C8B-B14F-4D97-AF65-F5344CB8AC3E}">
        <p14:creationId xmlns:p14="http://schemas.microsoft.com/office/powerpoint/2010/main" val="3552596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Matemáticas 2018</a:t>
            </a:r>
          </a:p>
        </p:txBody>
      </p:sp>
      <p:graphicFrame>
        <p:nvGraphicFramePr>
          <p:cNvPr id="4" name="Marcador de contenido 3"/>
          <p:cNvGraphicFramePr>
            <a:graphicFrameLocks noGrp="1"/>
          </p:cNvGraphicFramePr>
          <p:nvPr>
            <p:ph idx="1"/>
            <p:extLst/>
          </p:nvPr>
        </p:nvGraphicFramePr>
        <p:xfrm>
          <a:off x="758350" y="2311995"/>
          <a:ext cx="7523129" cy="1854200"/>
        </p:xfrm>
        <a:graphic>
          <a:graphicData uri="http://schemas.openxmlformats.org/drawingml/2006/table">
            <a:tbl>
              <a:tblPr firstRow="1" bandRow="1">
                <a:tableStyleId>{0505E3EF-67EA-436B-97B2-0124C06EBD24}</a:tableStyleId>
              </a:tblPr>
              <a:tblGrid>
                <a:gridCol w="4857750">
                  <a:extLst>
                    <a:ext uri="{9D8B030D-6E8A-4147-A177-3AD203B41FA5}">
                      <a16:colId xmlns:a16="http://schemas.microsoft.com/office/drawing/2014/main" val="20000"/>
                    </a:ext>
                  </a:extLst>
                </a:gridCol>
                <a:gridCol w="2665379">
                  <a:extLst>
                    <a:ext uri="{9D8B030D-6E8A-4147-A177-3AD203B41FA5}">
                      <a16:colId xmlns:a16="http://schemas.microsoft.com/office/drawing/2014/main" val="20001"/>
                    </a:ext>
                  </a:extLst>
                </a:gridCol>
              </a:tblGrid>
              <a:tr h="370840">
                <a:tc>
                  <a:txBody>
                    <a:bodyPr/>
                    <a:lstStyle/>
                    <a:p>
                      <a:pPr algn="ctr"/>
                      <a:r>
                        <a:rPr lang="es-ES_tradnl" b="0" dirty="0">
                          <a:solidFill>
                            <a:schemeClr val="bg1"/>
                          </a:solidFill>
                        </a:rPr>
                        <a:t>Unidad</a:t>
                      </a:r>
                      <a:r>
                        <a:rPr lang="es-ES_tradnl" b="0" baseline="0" dirty="0">
                          <a:solidFill>
                            <a:schemeClr val="bg1"/>
                          </a:solidFill>
                        </a:rPr>
                        <a:t> de e</a:t>
                      </a:r>
                      <a:r>
                        <a:rPr lang="es-ES_tradnl" b="0" dirty="0">
                          <a:solidFill>
                            <a:schemeClr val="bg1"/>
                          </a:solidFill>
                        </a:rPr>
                        <a:t>valuación </a:t>
                      </a:r>
                    </a:p>
                  </a:txBody>
                  <a:tcPr>
                    <a:solidFill>
                      <a:srgbClr val="CC0671"/>
                    </a:solidFill>
                  </a:tcPr>
                </a:tc>
                <a:tc>
                  <a:txBody>
                    <a:bodyPr/>
                    <a:lstStyle/>
                    <a:p>
                      <a:pPr algn="ctr"/>
                      <a:r>
                        <a:rPr lang="es-ES_tradnl" b="0" dirty="0">
                          <a:solidFill>
                            <a:schemeClr val="bg1"/>
                          </a:solidFill>
                        </a:rPr>
                        <a:t>Número de reactivos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dirty="0"/>
                        <a:t>Sentido</a:t>
                      </a:r>
                      <a:r>
                        <a:rPr lang="es-ES_tradnl" baseline="0" dirty="0"/>
                        <a:t> numérico y pensamiento algebraico</a:t>
                      </a:r>
                      <a:endParaRPr lang="es-ES_tradnl" dirty="0"/>
                    </a:p>
                  </a:txBody>
                  <a:tcPr anchor="ctr">
                    <a:solidFill>
                      <a:schemeClr val="bg1"/>
                    </a:solidFill>
                  </a:tcPr>
                </a:tc>
                <a:tc>
                  <a:txBody>
                    <a:bodyPr/>
                    <a:lstStyle/>
                    <a:p>
                      <a:pPr algn="ctr"/>
                      <a:r>
                        <a:rPr lang="es-ES_tradnl" dirty="0"/>
                        <a:t>71</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dirty="0"/>
                        <a:t>Forma, espacio y medida</a:t>
                      </a:r>
                    </a:p>
                  </a:txBody>
                  <a:tcPr anchor="ctr">
                    <a:solidFill>
                      <a:schemeClr val="bg1"/>
                    </a:solidFill>
                  </a:tcPr>
                </a:tc>
                <a:tc>
                  <a:txBody>
                    <a:bodyPr/>
                    <a:lstStyle/>
                    <a:p>
                      <a:pPr algn="ctr"/>
                      <a:r>
                        <a:rPr lang="es-ES_tradnl" dirty="0"/>
                        <a:t>51</a:t>
                      </a:r>
                    </a:p>
                  </a:txBody>
                  <a:tcPr anchor="ctr">
                    <a:solidFill>
                      <a:schemeClr val="bg1"/>
                    </a:solidFill>
                  </a:tcPr>
                </a:tc>
                <a:extLst>
                  <a:ext uri="{0D108BD9-81ED-4DB2-BD59-A6C34878D82A}">
                    <a16:rowId xmlns:a16="http://schemas.microsoft.com/office/drawing/2014/main" val="10002"/>
                  </a:ext>
                </a:extLst>
              </a:tr>
              <a:tr h="370840">
                <a:tc>
                  <a:txBody>
                    <a:bodyPr/>
                    <a:lstStyle/>
                    <a:p>
                      <a:r>
                        <a:rPr lang="es-ES_tradnl" dirty="0"/>
                        <a:t>Manejo</a:t>
                      </a:r>
                      <a:r>
                        <a:rPr lang="es-ES_tradnl" baseline="0" dirty="0"/>
                        <a:t> de la información</a:t>
                      </a:r>
                      <a:endParaRPr lang="es-ES_tradnl" dirty="0"/>
                    </a:p>
                  </a:txBody>
                  <a:tcPr anchor="ctr">
                    <a:solidFill>
                      <a:schemeClr val="bg1"/>
                    </a:solidFill>
                  </a:tcPr>
                </a:tc>
                <a:tc>
                  <a:txBody>
                    <a:bodyPr/>
                    <a:lstStyle/>
                    <a:p>
                      <a:pPr algn="ctr"/>
                      <a:r>
                        <a:rPr lang="es-ES_tradnl" dirty="0"/>
                        <a:t>25</a:t>
                      </a:r>
                    </a:p>
                  </a:txBody>
                  <a:tcPr anchor="ctr">
                    <a:solidFill>
                      <a:schemeClr val="bg1"/>
                    </a:solidFill>
                  </a:tcPr>
                </a:tc>
                <a:extLst>
                  <a:ext uri="{0D108BD9-81ED-4DB2-BD59-A6C34878D82A}">
                    <a16:rowId xmlns:a16="http://schemas.microsoft.com/office/drawing/2014/main" val="10003"/>
                  </a:ext>
                </a:extLst>
              </a:tr>
              <a:tr h="370840">
                <a:tc>
                  <a:txBody>
                    <a:bodyPr/>
                    <a:lstStyle/>
                    <a:p>
                      <a:pPr algn="r"/>
                      <a:r>
                        <a:rPr lang="es-ES_tradnl" dirty="0"/>
                        <a:t>Total de reactivos</a:t>
                      </a:r>
                    </a:p>
                  </a:txBody>
                  <a:tcPr anchor="ctr">
                    <a:solidFill>
                      <a:schemeClr val="bg1"/>
                    </a:solidFill>
                  </a:tcPr>
                </a:tc>
                <a:tc>
                  <a:txBody>
                    <a:bodyPr/>
                    <a:lstStyle/>
                    <a:p>
                      <a:pPr algn="ctr"/>
                      <a:r>
                        <a:rPr lang="es-ES_tradnl" dirty="0"/>
                        <a:t>147</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1706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29477</TotalTime>
  <Words>8813</Words>
  <Application>Microsoft Office PowerPoint</Application>
  <PresentationFormat>Carta (216 x 279 mm)</PresentationFormat>
  <Paragraphs>1285</Paragraphs>
  <Slides>76</Slides>
  <Notes>55</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76</vt:i4>
      </vt:variant>
    </vt:vector>
  </HeadingPairs>
  <TitlesOfParts>
    <vt:vector size="84" baseType="lpstr">
      <vt:lpstr>Arial</vt:lpstr>
      <vt:lpstr>Calibri</vt:lpstr>
      <vt:lpstr>Calibri Light</vt:lpstr>
      <vt:lpstr>Tahoma</vt:lpstr>
      <vt:lpstr>Times New Roman</vt:lpstr>
      <vt:lpstr>Tema de Office</vt:lpstr>
      <vt:lpstr>Diseño personalizado</vt:lpstr>
      <vt:lpstr>1_Tema de Office</vt:lpstr>
      <vt:lpstr>Presentación de PowerPoint</vt:lpstr>
      <vt:lpstr>Contenido</vt:lpstr>
      <vt:lpstr>Características generales  de Planea 6º de primaria 2018</vt:lpstr>
      <vt:lpstr>¿Qué evalúa Planea?</vt:lpstr>
      <vt:lpstr>Información general sobre la prueba  Planea de 6º de primaria, aplicación 2018</vt:lpstr>
      <vt:lpstr>Aplicación</vt:lpstr>
      <vt:lpstr>Tasa de participación</vt:lpstr>
      <vt:lpstr>Contenidos generales de la prueba Planea  de Lenguaje y Comunicación 2018</vt:lpstr>
      <vt:lpstr>Contenidos generales de la prueba Planea  de Matemáticas 2018</vt:lpstr>
      <vt:lpstr>¿Cómo se expresan los resultados de Planea?</vt:lpstr>
      <vt:lpstr>Resultados nacionales </vt:lpstr>
      <vt:lpstr>Presentación de PowerPoint</vt:lpstr>
      <vt:lpstr>Presentación de PowerPoint</vt:lpstr>
      <vt:lpstr>Resultados por entidad federativa </vt:lpstr>
      <vt:lpstr>Puntaje promedio por entidad federativa</vt:lpstr>
      <vt:lpstr>Puntaje promedio por entidad federativa</vt:lpstr>
      <vt:lpstr>Puntaje promedio de los estudiantes según Recursos familiares asociados al bienestar (RFAB)</vt:lpstr>
      <vt:lpstr>Relación entre Puntaje promedio en Planea e Índice de desarrollo humano (IDH), por entidad</vt:lpstr>
      <vt:lpstr>Relación entre Puntaje promedio en Planea e Índice de desarrollo humano (IDH), por entidad</vt:lpstr>
      <vt:lpstr>El aprendizaje y su relación con variables personales, de contexto escolar y de la familia</vt:lpstr>
      <vt:lpstr>Puntaje promedio de los estudiantes en escuelas multigrado y no multigrado</vt:lpstr>
      <vt:lpstr>Puntaje promedio de los estudiantes según niveles de clima de participación y respeto en el aula por tipo de escuela</vt:lpstr>
      <vt:lpstr>Puntaje promedio de los estudiantes según su expectativa académica</vt:lpstr>
      <vt:lpstr>Puntaje promedio de los estudiantes según sus niveles de compromiso con las tareas escolares, por tipo de escuela</vt:lpstr>
      <vt:lpstr>Puntaje promedio de los estudiantes según condiciones  de trabajo infantil y tiempo destinado al mismo</vt:lpstr>
      <vt:lpstr>Comparación de resultados 2015-2018</vt:lpstr>
      <vt:lpstr>Planea 2015 y 2018</vt:lpstr>
      <vt:lpstr>Comparación por niveles de logro 2015 - 2018</vt:lpstr>
      <vt:lpstr>Comparación por niveles de logro 2015 - 2018</vt:lpstr>
      <vt:lpstr>Puntaje promedio por hombre y mujer, resultados 2015-2018</vt:lpstr>
      <vt:lpstr>Puntaje promedio por edad típica y extraedad, resultados 2015-2018</vt:lpstr>
      <vt:lpstr>Puntaje promedio por localidad rural o urbana según ubicación de la escuela, resultados 2015-2018</vt:lpstr>
      <vt:lpstr>Planea 2015 y 2018</vt:lpstr>
      <vt:lpstr>Comparación por niveles de logro 2015 - 2018</vt:lpstr>
      <vt:lpstr>Planea 2015 y 2018</vt:lpstr>
      <vt:lpstr>Comparación por niveles de logro 2015 - 2018</vt:lpstr>
      <vt:lpstr>Reflexiones finales</vt:lpstr>
      <vt:lpstr>Presentación de PowerPoint</vt:lpstr>
      <vt:lpstr>Presentación de PowerPoint</vt:lpstr>
      <vt:lpstr>Presentación de PowerPoint</vt:lpstr>
      <vt:lpstr>Resultados de Chihuahua</vt:lpstr>
      <vt:lpstr>Porcentaje de estudiantes en cada nivel de logro educativo 2018</vt:lpstr>
      <vt:lpstr>Presentación de PowerPoint</vt:lpstr>
      <vt:lpstr>Porcentaje de estudiantes en cada nivel de logro educativo según tipo de escuela</vt:lpstr>
      <vt:lpstr>Porcentaje de estudiantes en cada nivel de logro educativo según tipo de escuela</vt:lpstr>
      <vt:lpstr>Presentación de PowerPoint</vt:lpstr>
      <vt:lpstr>Presentación de PowerPoint</vt:lpstr>
      <vt:lpstr>Porcentaje de estudiantes en cada nivel de logro educativo según grado de marginación de la localidad en que se encuentra la escuela</vt:lpstr>
      <vt:lpstr>Porcentaje de estudiantes en cada nivel de logro educativo según grado de marginación de la localidad en que se encuentra la escuela</vt:lpstr>
      <vt:lpstr>Presentación de PowerPoint</vt:lpstr>
      <vt:lpstr>Presentación de PowerPoint</vt:lpstr>
      <vt:lpstr>Porcentaje de estudiantes en cada nivel de logro educativo según la ubicación de la escuela en zona urbana y rural</vt:lpstr>
      <vt:lpstr>Porcentaje de estudiantes en cada nivel de logro educativo según la ubicación de la escuela en zona urbana y rural</vt:lpstr>
      <vt:lpstr>Presentación de PowerPoint</vt:lpstr>
      <vt:lpstr>Presentación de PowerPoint</vt:lpstr>
      <vt:lpstr>Porcentaje de estudiantes en cada nivel de logro en la región educativa del Noroeste</vt:lpstr>
      <vt:lpstr>El aprendizaje y su relación con variables personales, de contexto escolar y de la familia</vt:lpstr>
      <vt:lpstr>Puntaje promedio de los estudiantes según niveles de clima de participación y respeto en el aula</vt:lpstr>
      <vt:lpstr>Puntaje promedio de los estudiantes según su expectativa académica</vt:lpstr>
      <vt:lpstr>Puntaje promedio de los estudiantes según sus niveles de compromiso con las tareas escolares</vt:lpstr>
      <vt:lpstr>Porcentaje de estudiantes en cada nivel de logro educativo según sexo</vt:lpstr>
      <vt:lpstr>Porcentaje de estudiantes en cada nivel de logro educativo según sexo</vt:lpstr>
      <vt:lpstr>Presentación de PowerPoint</vt:lpstr>
      <vt:lpstr>Presentación de PowerPoint</vt:lpstr>
      <vt:lpstr>Presentación de PowerPoint</vt:lpstr>
      <vt:lpstr>Anexo 1</vt:lpstr>
      <vt:lpstr>Niveles de logro de Lenguaje y Comunicación</vt:lpstr>
      <vt:lpstr>Niveles de logro de Lenguaje y Comunicación</vt:lpstr>
      <vt:lpstr>Niveles de logro de Lenguaje y Comunicación</vt:lpstr>
      <vt:lpstr>Niveles de logro de Lenguaje y Comunicación</vt:lpstr>
      <vt:lpstr>Presentación de PowerPoint</vt:lpstr>
      <vt:lpstr>Niveles de logro de Lenguaje y Comunicación</vt:lpstr>
      <vt:lpstr>Niveles de logro de Matemáticas</vt:lpstr>
      <vt:lpstr>Niveles de logro de Matemáticas</vt:lpstr>
      <vt:lpstr>Niveles de logro de Matemáticas</vt:lpstr>
      <vt:lpstr>Consideraciones para la interpretación de los resultados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Eduardo Sanchez Moguel</dc:creator>
  <cp:lastModifiedBy>Jose Manuel Jimenez Benitez</cp:lastModifiedBy>
  <cp:revision>1261</cp:revision>
  <cp:lastPrinted>2018-11-23T18:12:50Z</cp:lastPrinted>
  <dcterms:created xsi:type="dcterms:W3CDTF">2017-08-15T14:36:10Z</dcterms:created>
  <dcterms:modified xsi:type="dcterms:W3CDTF">2018-11-30T20:42:13Z</dcterms:modified>
</cp:coreProperties>
</file>