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an%20Luis%20Potos&#23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1AD7117C-3F40-4AA3-868A-108A25B912E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3E5CB6EB-50C5-47DC-802D-4F22451018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F397C8AB-6384-45CE-B543-09A61918C50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051FBBE8-6051-42CE-B3E5-A841CDE4CD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91A2667B-F0BC-40A7-B954-23FBAE486E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EEFF51C7-A998-4DD7-9F08-F854293FB2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200D43B5-05B9-454F-B01D-26527F4CB0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E5D55EB4-5A89-4AEB-A2EB-57DE3EF3503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4A07E182-5BFB-4E1A-A800-CAFA0F2D966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E9CA81D8-02B5-4372-94B2-0D5508AD54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CB51C22F-559E-4585-81D0-3FEF563E97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CF8BABCE-FD68-4E3E-A5FF-07DA09A3609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DD4829AB-60E2-4F95-AA0F-2ED682B417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03E593AC-0092-45A2-BF35-C3F6BE787F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5C8D8BA0-1673-40F5-8618-FB9027BD16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6CEDAAC4-9E7B-4DEA-9B39-5A7F3416C2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509F462D-CA95-4432-9526-12927F857F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B10F09DE-0095-4D9B-9F68-57E7F6C520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9EAC91F5-162C-4727-A2A2-E38FE16C11F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7F24186E-DD46-418C-8E39-84D8BC6AB51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6489F98A-297F-47FE-8E8C-0CF5A0E83FE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373EAC0F-0D6F-49FC-BF43-C7EE7BBDCD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70AFD66B-0A0D-4DFC-9908-0620095401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CF245EB2-2DAC-443C-83DE-EE5010DAE82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176EFEF7-01F3-471B-9D1A-65402A5584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1D0E0C37-DE50-4B57-AE6A-7756EA9DDF4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10CA06B1-284C-492F-87D5-4F36D27554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DD030029-438D-4FCB-B355-784EFFAFEEC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8ED1B4BD-84F5-4162-94AC-7CAB7EBD4AA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191603D9-FB05-48D9-B28B-282F01D0FE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2CE45E23-8D56-4199-A5A3-578D150BC30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B57FE04B-222D-459A-8D24-1B2AE155DFD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965309AE-D549-4E56-8FFE-61220EE1B8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CFD865EA-1A63-4A4F-9F93-B3537DFC990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3CDD61DA-E4FB-4FEA-99C6-96A42B2404C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E96A7060-D918-48EF-B301-F6EC0B7A05D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BC3C3173-E221-4D53-B79A-916F2A99863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5C9C6043-9F76-4B8B-8B8D-D12A28C09B2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22EB35D9-D42F-4082-8BE6-A44055189B7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0C46CA0F-9C8D-4A8F-9769-1485A05F25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04312C69-5459-44AF-AE95-DC93EC4821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BACFEC70-A8A3-4839-A50C-A16D7429B4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FA16501E-2B52-457C-88B8-99705571DD5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248248B3-C900-45EA-B4FA-78090F54D7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7AE91C05-E621-4063-B001-07252438DD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B152F9F0-9C94-4B90-A47D-8887091543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4DED7FDE-DDB8-4C7C-A11A-A6D2F58EC4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1418D9C-2C1A-409E-BDFB-9EDC10EA32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205-4560-BF2D-434D87D62246}"/>
                </c:ext>
              </c:extLst>
            </c:dLbl>
            <c:dLbl>
              <c:idx val="1"/>
              <c:tx>
                <c:rich>
                  <a:bodyPr/>
                  <a:lstStyle/>
                  <a:p>
                    <a:fld id="{CC93950B-C7A5-40D6-90A7-BA5D117A0F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205-4560-BF2D-434D87D6224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San Luis Potosí</c:v>
                </c:pt>
                <c:pt idx="1">
                  <c:v>Nacional</c:v>
                </c:pt>
              </c:strCache>
            </c:strRef>
          </c:cat>
          <c:val>
            <c:numRef>
              <c:f>'_NACIONAL-ESTADO_'!$C$2:$C$3</c:f>
              <c:numCache>
                <c:formatCode>General</c:formatCode>
                <c:ptCount val="2"/>
                <c:pt idx="0">
                  <c:v>-52.9</c:v>
                </c:pt>
                <c:pt idx="1">
                  <c:v>-49.1</c:v>
                </c:pt>
              </c:numCache>
            </c:numRef>
          </c:val>
          <c:extLst>
            <c:ext xmlns:c15="http://schemas.microsoft.com/office/drawing/2012/chart" uri="{02D57815-91ED-43cb-92C2-25804820EDAC}">
              <c15:datalabelsRange>
                <c15:f>'_NACIONAL-ESTADO_'!$G$2:$G$3</c15:f>
                <c15:dlblRangeCache>
                  <c:ptCount val="2"/>
                  <c:pt idx="0">
                    <c:v>52.9</c:v>
                  </c:pt>
                  <c:pt idx="1">
                    <c:v>49.1</c:v>
                  </c:pt>
                </c15:dlblRangeCache>
              </c15:datalabelsRange>
            </c:ext>
            <c:ext xmlns:c16="http://schemas.microsoft.com/office/drawing/2014/chart" uri="{C3380CC4-5D6E-409C-BE32-E72D297353CC}">
              <c16:uniqueId val="{00000002-4205-4560-BF2D-434D87D62246}"/>
            </c:ext>
          </c:extLst>
        </c:ser>
        <c:ser>
          <c:idx val="1"/>
          <c:order val="1"/>
          <c:tx>
            <c:v>NII</c:v>
          </c:tx>
          <c:spPr>
            <a:solidFill>
              <a:srgbClr val="B07CAA"/>
            </a:solidFill>
          </c:spPr>
          <c:invertIfNegative val="0"/>
          <c:dLbls>
            <c:dLbl>
              <c:idx val="0"/>
              <c:tx>
                <c:rich>
                  <a:bodyPr/>
                  <a:lstStyle/>
                  <a:p>
                    <a:fld id="{4BBC7901-B7B1-40A5-8AAA-3DE96CC3C9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205-4560-BF2D-434D87D62246}"/>
                </c:ext>
              </c:extLst>
            </c:dLbl>
            <c:dLbl>
              <c:idx val="1"/>
              <c:tx>
                <c:rich>
                  <a:bodyPr/>
                  <a:lstStyle/>
                  <a:p>
                    <a:fld id="{C66F420C-A4E6-487C-9AC0-EBB9E0D434B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205-4560-BF2D-434D87D6224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San Luis Potosí</c:v>
                </c:pt>
                <c:pt idx="1">
                  <c:v>Nacional</c:v>
                </c:pt>
              </c:strCache>
            </c:strRef>
          </c:cat>
          <c:val>
            <c:numRef>
              <c:f>'_NACIONAL-ESTADO_'!$D$2:$D$3</c:f>
              <c:numCache>
                <c:formatCode>General</c:formatCode>
                <c:ptCount val="2"/>
                <c:pt idx="0">
                  <c:v>31.7</c:v>
                </c:pt>
                <c:pt idx="1">
                  <c:v>32.9</c:v>
                </c:pt>
              </c:numCache>
            </c:numRef>
          </c:val>
          <c:extLst>
            <c:ext xmlns:c15="http://schemas.microsoft.com/office/drawing/2012/chart" uri="{02D57815-91ED-43cb-92C2-25804820EDAC}">
              <c15:datalabelsRange>
                <c15:f>'_NACIONAL-ESTADO_'!$H$2:$H$3</c15:f>
                <c15:dlblRangeCache>
                  <c:ptCount val="2"/>
                  <c:pt idx="0">
                    <c:v>31.7</c:v>
                  </c:pt>
                  <c:pt idx="1">
                    <c:v>32.9</c:v>
                  </c:pt>
                </c15:dlblRangeCache>
              </c15:datalabelsRange>
            </c:ext>
            <c:ext xmlns:c16="http://schemas.microsoft.com/office/drawing/2014/chart" uri="{C3380CC4-5D6E-409C-BE32-E72D297353CC}">
              <c16:uniqueId val="{00000005-4205-4560-BF2D-434D87D62246}"/>
            </c:ext>
          </c:extLst>
        </c:ser>
        <c:ser>
          <c:idx val="2"/>
          <c:order val="2"/>
          <c:tx>
            <c:v>NIII</c:v>
          </c:tx>
          <c:spPr>
            <a:solidFill>
              <a:srgbClr val="9A528E"/>
            </a:solidFill>
          </c:spPr>
          <c:invertIfNegative val="0"/>
          <c:dLbls>
            <c:dLbl>
              <c:idx val="0"/>
              <c:tx>
                <c:rich>
                  <a:bodyPr/>
                  <a:lstStyle/>
                  <a:p>
                    <a:fld id="{A2DA6DD2-6CCD-4693-B9CC-ACB88B0CBB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205-4560-BF2D-434D87D62246}"/>
                </c:ext>
              </c:extLst>
            </c:dLbl>
            <c:dLbl>
              <c:idx val="1"/>
              <c:tx>
                <c:rich>
                  <a:bodyPr/>
                  <a:lstStyle/>
                  <a:p>
                    <a:fld id="{B65FEB62-0CF6-49CF-8124-B73E91DBA4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205-4560-BF2D-434D87D6224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San Luis Potosí</c:v>
                </c:pt>
                <c:pt idx="1">
                  <c:v>Nacional</c:v>
                </c:pt>
              </c:strCache>
            </c:strRef>
          </c:cat>
          <c:val>
            <c:numRef>
              <c:f>'_NACIONAL-ESTADO_'!$E$2:$E$3</c:f>
              <c:numCache>
                <c:formatCode>General</c:formatCode>
                <c:ptCount val="2"/>
                <c:pt idx="0">
                  <c:v>12.7</c:v>
                </c:pt>
                <c:pt idx="1">
                  <c:v>15.1</c:v>
                </c:pt>
              </c:numCache>
            </c:numRef>
          </c:val>
          <c:extLst>
            <c:ext xmlns:c15="http://schemas.microsoft.com/office/drawing/2012/chart" uri="{02D57815-91ED-43cb-92C2-25804820EDAC}">
              <c15:datalabelsRange>
                <c15:f>'_NACIONAL-ESTADO_'!$I$2:$I$3</c15:f>
                <c15:dlblRangeCache>
                  <c:ptCount val="2"/>
                  <c:pt idx="0">
                    <c:v>12.7</c:v>
                  </c:pt>
                  <c:pt idx="1">
                    <c:v>15.1</c:v>
                  </c:pt>
                </c15:dlblRangeCache>
              </c15:datalabelsRange>
            </c:ext>
            <c:ext xmlns:c16="http://schemas.microsoft.com/office/drawing/2014/chart" uri="{C3380CC4-5D6E-409C-BE32-E72D297353CC}">
              <c16:uniqueId val="{00000008-4205-4560-BF2D-434D87D62246}"/>
            </c:ext>
          </c:extLst>
        </c:ser>
        <c:ser>
          <c:idx val="3"/>
          <c:order val="3"/>
          <c:tx>
            <c:v>NIV</c:v>
          </c:tx>
          <c:spPr>
            <a:solidFill>
              <a:srgbClr val="862A77"/>
            </a:solidFill>
          </c:spPr>
          <c:invertIfNegative val="0"/>
          <c:dLbls>
            <c:dLbl>
              <c:idx val="0"/>
              <c:layout>
                <c:manualLayout>
                  <c:x val="2.4242424242424131E-2"/>
                  <c:y val="0"/>
                </c:manualLayout>
              </c:layout>
              <c:tx>
                <c:rich>
                  <a:bodyPr/>
                  <a:lstStyle/>
                  <a:p>
                    <a:fld id="{833EC919-1F66-4125-B658-2E425C64BEA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4205-4560-BF2D-434D87D62246}"/>
                </c:ext>
              </c:extLst>
            </c:dLbl>
            <c:dLbl>
              <c:idx val="1"/>
              <c:layout>
                <c:manualLayout>
                  <c:x val="2.7272727272727382E-2"/>
                  <c:y val="0"/>
                </c:manualLayout>
              </c:layout>
              <c:tx>
                <c:rich>
                  <a:bodyPr/>
                  <a:lstStyle/>
                  <a:p>
                    <a:fld id="{D7D85718-A394-49C8-9510-A78CEBC57B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205-4560-BF2D-434D87D62246}"/>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San Luis Potosí</c:v>
                </c:pt>
                <c:pt idx="1">
                  <c:v>Nacional</c:v>
                </c:pt>
              </c:strCache>
            </c:strRef>
          </c:cat>
          <c:val>
            <c:numRef>
              <c:f>'_NACIONAL-ESTADO_'!$F$2:$F$3</c:f>
              <c:numCache>
                <c:formatCode>General</c:formatCode>
                <c:ptCount val="2"/>
                <c:pt idx="0">
                  <c:v>2.7</c:v>
                </c:pt>
                <c:pt idx="1">
                  <c:v>2.8</c:v>
                </c:pt>
              </c:numCache>
            </c:numRef>
          </c:val>
          <c:extLst>
            <c:ext xmlns:c15="http://schemas.microsoft.com/office/drawing/2012/chart" uri="{02D57815-91ED-43cb-92C2-25804820EDAC}">
              <c15:datalabelsRange>
                <c15:f>'_NACIONAL-ESTADO_'!$J$2:$J$3</c15:f>
                <c15:dlblRangeCache>
                  <c:ptCount val="2"/>
                  <c:pt idx="0">
                    <c:v>2.7</c:v>
                  </c:pt>
                  <c:pt idx="1">
                    <c:v>2.8</c:v>
                  </c:pt>
                </c15:dlblRangeCache>
              </c15:datalabelsRange>
            </c:ext>
            <c:ext xmlns:c16="http://schemas.microsoft.com/office/drawing/2014/chart" uri="{C3380CC4-5D6E-409C-BE32-E72D297353CC}">
              <c16:uniqueId val="{0000000B-4205-4560-BF2D-434D87D62246}"/>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9496A00-CC06-430F-85EC-5EB7683499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A97-4A08-9D7B-717B8CACB4ED}"/>
                </c:ext>
              </c:extLst>
            </c:dLbl>
            <c:dLbl>
              <c:idx val="1"/>
              <c:tx>
                <c:rich>
                  <a:bodyPr/>
                  <a:lstStyle/>
                  <a:p>
                    <a:fld id="{BA9AA192-96C7-43A9-9B67-24EF6C2FDD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A97-4A08-9D7B-717B8CACB4E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San Luis Potosí</c:v>
                </c:pt>
                <c:pt idx="1">
                  <c:v>Nacional</c:v>
                </c:pt>
              </c:strCache>
            </c:strRef>
          </c:cat>
          <c:val>
            <c:numRef>
              <c:f>'_NACIONAL-ESTADO_'!$C$27:$C$28</c:f>
              <c:numCache>
                <c:formatCode>General</c:formatCode>
                <c:ptCount val="2"/>
                <c:pt idx="0">
                  <c:v>-60.3</c:v>
                </c:pt>
                <c:pt idx="1">
                  <c:v>-59.1</c:v>
                </c:pt>
              </c:numCache>
            </c:numRef>
          </c:val>
          <c:extLst>
            <c:ext xmlns:c15="http://schemas.microsoft.com/office/drawing/2012/chart" uri="{02D57815-91ED-43cb-92C2-25804820EDAC}">
              <c15:datalabelsRange>
                <c15:f>'_NACIONAL-ESTADO_'!$G$27:$G$28</c15:f>
                <c15:dlblRangeCache>
                  <c:ptCount val="2"/>
                  <c:pt idx="0">
                    <c:v>60.3</c:v>
                  </c:pt>
                  <c:pt idx="1">
                    <c:v>59.1</c:v>
                  </c:pt>
                </c15:dlblRangeCache>
              </c15:datalabelsRange>
            </c:ext>
            <c:ext xmlns:c16="http://schemas.microsoft.com/office/drawing/2014/chart" uri="{C3380CC4-5D6E-409C-BE32-E72D297353CC}">
              <c16:uniqueId val="{00000002-BA97-4A08-9D7B-717B8CACB4ED}"/>
            </c:ext>
          </c:extLst>
        </c:ser>
        <c:ser>
          <c:idx val="1"/>
          <c:order val="1"/>
          <c:tx>
            <c:v>NII</c:v>
          </c:tx>
          <c:spPr>
            <a:solidFill>
              <a:srgbClr val="B07CAA"/>
            </a:solidFill>
          </c:spPr>
          <c:invertIfNegative val="0"/>
          <c:dLbls>
            <c:dLbl>
              <c:idx val="0"/>
              <c:tx>
                <c:rich>
                  <a:bodyPr/>
                  <a:lstStyle/>
                  <a:p>
                    <a:fld id="{7DD41458-75B1-41E2-8DAE-2F04BD0783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A97-4A08-9D7B-717B8CACB4ED}"/>
                </c:ext>
              </c:extLst>
            </c:dLbl>
            <c:dLbl>
              <c:idx val="1"/>
              <c:tx>
                <c:rich>
                  <a:bodyPr/>
                  <a:lstStyle/>
                  <a:p>
                    <a:fld id="{7F73D69E-9BA7-4CF5-BACD-4E17EE885A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A97-4A08-9D7B-717B8CACB4E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San Luis Potosí</c:v>
                </c:pt>
                <c:pt idx="1">
                  <c:v>Nacional</c:v>
                </c:pt>
              </c:strCache>
            </c:strRef>
          </c:cat>
          <c:val>
            <c:numRef>
              <c:f>'_NACIONAL-ESTADO_'!$D$27:$D$28</c:f>
              <c:numCache>
                <c:formatCode>General</c:formatCode>
                <c:ptCount val="2"/>
                <c:pt idx="0">
                  <c:v>18.100000000000001</c:v>
                </c:pt>
                <c:pt idx="1">
                  <c:v>17.899999999999999</c:v>
                </c:pt>
              </c:numCache>
            </c:numRef>
          </c:val>
          <c:extLst>
            <c:ext xmlns:c15="http://schemas.microsoft.com/office/drawing/2012/chart" uri="{02D57815-91ED-43cb-92C2-25804820EDAC}">
              <c15:datalabelsRange>
                <c15:f>'_NACIONAL-ESTADO_'!$H$27:$H$28</c15:f>
                <c15:dlblRangeCache>
                  <c:ptCount val="2"/>
                  <c:pt idx="0">
                    <c:v>18.1</c:v>
                  </c:pt>
                  <c:pt idx="1">
                    <c:v>17.9</c:v>
                  </c:pt>
                </c15:dlblRangeCache>
              </c15:datalabelsRange>
            </c:ext>
            <c:ext xmlns:c16="http://schemas.microsoft.com/office/drawing/2014/chart" uri="{C3380CC4-5D6E-409C-BE32-E72D297353CC}">
              <c16:uniqueId val="{00000005-BA97-4A08-9D7B-717B8CACB4ED}"/>
            </c:ext>
          </c:extLst>
        </c:ser>
        <c:ser>
          <c:idx val="2"/>
          <c:order val="2"/>
          <c:tx>
            <c:v>NIII</c:v>
          </c:tx>
          <c:spPr>
            <a:solidFill>
              <a:srgbClr val="9A528E"/>
            </a:solidFill>
          </c:spPr>
          <c:invertIfNegative val="0"/>
          <c:dLbls>
            <c:dLbl>
              <c:idx val="0"/>
              <c:tx>
                <c:rich>
                  <a:bodyPr/>
                  <a:lstStyle/>
                  <a:p>
                    <a:fld id="{C8D33297-F4EC-43F7-A2B7-C203FDA9F9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A97-4A08-9D7B-717B8CACB4ED}"/>
                </c:ext>
              </c:extLst>
            </c:dLbl>
            <c:dLbl>
              <c:idx val="1"/>
              <c:tx>
                <c:rich>
                  <a:bodyPr/>
                  <a:lstStyle/>
                  <a:p>
                    <a:fld id="{247752A3-6B3B-41DD-9F9B-D2FEC6CEDBF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A97-4A08-9D7B-717B8CACB4E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San Luis Potosí</c:v>
                </c:pt>
                <c:pt idx="1">
                  <c:v>Nacional</c:v>
                </c:pt>
              </c:strCache>
            </c:strRef>
          </c:cat>
          <c:val>
            <c:numRef>
              <c:f>'_NACIONAL-ESTADO_'!$E$27:$E$28</c:f>
              <c:numCache>
                <c:formatCode>General</c:formatCode>
                <c:ptCount val="2"/>
                <c:pt idx="0">
                  <c:v>13.9</c:v>
                </c:pt>
                <c:pt idx="1">
                  <c:v>14.8</c:v>
                </c:pt>
              </c:numCache>
            </c:numRef>
          </c:val>
          <c:extLst>
            <c:ext xmlns:c15="http://schemas.microsoft.com/office/drawing/2012/chart" uri="{02D57815-91ED-43cb-92C2-25804820EDAC}">
              <c15:datalabelsRange>
                <c15:f>'_NACIONAL-ESTADO_'!$I$27:$I$28</c15:f>
                <c15:dlblRangeCache>
                  <c:ptCount val="2"/>
                  <c:pt idx="0">
                    <c:v>13.9</c:v>
                  </c:pt>
                  <c:pt idx="1">
                    <c:v>14.8</c:v>
                  </c:pt>
                </c15:dlblRangeCache>
              </c15:datalabelsRange>
            </c:ext>
            <c:ext xmlns:c16="http://schemas.microsoft.com/office/drawing/2014/chart" uri="{C3380CC4-5D6E-409C-BE32-E72D297353CC}">
              <c16:uniqueId val="{00000008-BA97-4A08-9D7B-717B8CACB4ED}"/>
            </c:ext>
          </c:extLst>
        </c:ser>
        <c:ser>
          <c:idx val="3"/>
          <c:order val="3"/>
          <c:tx>
            <c:v>NIV</c:v>
          </c:tx>
          <c:spPr>
            <a:solidFill>
              <a:srgbClr val="862A77"/>
            </a:solidFill>
          </c:spPr>
          <c:invertIfNegative val="0"/>
          <c:dLbls>
            <c:dLbl>
              <c:idx val="0"/>
              <c:tx>
                <c:rich>
                  <a:bodyPr/>
                  <a:lstStyle/>
                  <a:p>
                    <a:fld id="{F7120A42-00D2-49A1-A0A2-08EE55D5CD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A97-4A08-9D7B-717B8CACB4ED}"/>
                </c:ext>
              </c:extLst>
            </c:dLbl>
            <c:dLbl>
              <c:idx val="1"/>
              <c:tx>
                <c:rich>
                  <a:bodyPr/>
                  <a:lstStyle/>
                  <a:p>
                    <a:fld id="{C5FDDDD0-B809-4A9E-86B5-598D7BEF0F0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A97-4A08-9D7B-717B8CACB4E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San Luis Potosí</c:v>
                </c:pt>
                <c:pt idx="1">
                  <c:v>Nacional</c:v>
                </c:pt>
              </c:strCache>
            </c:strRef>
          </c:cat>
          <c:val>
            <c:numRef>
              <c:f>'_NACIONAL-ESTADO_'!$F$27:$F$28</c:f>
              <c:numCache>
                <c:formatCode>General</c:formatCode>
                <c:ptCount val="2"/>
                <c:pt idx="0">
                  <c:v>7.7</c:v>
                </c:pt>
                <c:pt idx="1">
                  <c:v>8.1999999999999993</c:v>
                </c:pt>
              </c:numCache>
            </c:numRef>
          </c:val>
          <c:extLst>
            <c:ext xmlns:c15="http://schemas.microsoft.com/office/drawing/2012/chart" uri="{02D57815-91ED-43cb-92C2-25804820EDAC}">
              <c15:datalabelsRange>
                <c15:f>'_NACIONAL-ESTADO_'!$J$27:$J$28</c15:f>
                <c15:dlblRangeCache>
                  <c:ptCount val="2"/>
                  <c:pt idx="0">
                    <c:v>7.7</c:v>
                  </c:pt>
                  <c:pt idx="1">
                    <c:v>8.2</c:v>
                  </c:pt>
                </c15:dlblRangeCache>
              </c15:datalabelsRange>
            </c:ext>
            <c:ext xmlns:c16="http://schemas.microsoft.com/office/drawing/2014/chart" uri="{C3380CC4-5D6E-409C-BE32-E72D297353CC}">
              <c16:uniqueId val="{0000000B-BA97-4A08-9D7B-717B8CACB4ED}"/>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7F7-45A5-A14D-ACB866720AE2}"/>
              </c:ext>
            </c:extLst>
          </c:dPt>
          <c:cat>
            <c:numRef>
              <c:f>_ANIO_INT_!$B$2:$B$3</c:f>
              <c:numCache>
                <c:formatCode>General</c:formatCode>
                <c:ptCount val="2"/>
                <c:pt idx="0">
                  <c:v>2015</c:v>
                </c:pt>
                <c:pt idx="1">
                  <c:v>2018</c:v>
                </c:pt>
              </c:numCache>
            </c:numRef>
          </c:cat>
          <c:val>
            <c:numRef>
              <c:f>_ANIO_INT_!$C$2:$C$3</c:f>
              <c:numCache>
                <c:formatCode>General</c:formatCode>
                <c:ptCount val="2"/>
                <c:pt idx="0">
                  <c:v>495.04500000000002</c:v>
                </c:pt>
                <c:pt idx="1">
                  <c:v>485.43799999999999</c:v>
                </c:pt>
              </c:numCache>
            </c:numRef>
          </c:val>
          <c:smooth val="0"/>
          <c:extLst>
            <c:ext xmlns:c16="http://schemas.microsoft.com/office/drawing/2014/chart" uri="{C3380CC4-5D6E-409C-BE32-E72D297353CC}">
              <c16:uniqueId val="{00000001-C7F7-45A5-A14D-ACB866720AE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C7F7-45A5-A14D-ACB866720AE2}"/>
              </c:ext>
            </c:extLst>
          </c:dPt>
          <c:cat>
            <c:numRef>
              <c:f>_ANIO_INT_!$B$2:$B$3</c:f>
              <c:numCache>
                <c:formatCode>General</c:formatCode>
                <c:ptCount val="2"/>
                <c:pt idx="0">
                  <c:v>2015</c:v>
                </c:pt>
                <c:pt idx="1">
                  <c:v>2018</c:v>
                </c:pt>
              </c:numCache>
            </c:numRef>
          </c:cat>
          <c:val>
            <c:numRef>
              <c:f>_ANIO_INT_!$D$2:$D$3</c:f>
              <c:numCache>
                <c:formatCode>General</c:formatCode>
                <c:ptCount val="2"/>
                <c:pt idx="0">
                  <c:v>512.95500000000004</c:v>
                </c:pt>
                <c:pt idx="1">
                  <c:v>500.56200000000001</c:v>
                </c:pt>
              </c:numCache>
            </c:numRef>
          </c:val>
          <c:smooth val="0"/>
          <c:extLst>
            <c:ext xmlns:c16="http://schemas.microsoft.com/office/drawing/2014/chart" uri="{C3380CC4-5D6E-409C-BE32-E72D297353CC}">
              <c16:uniqueId val="{00000003-C7F7-45A5-A14D-ACB866720AE2}"/>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C7F7-45A5-A14D-ACB866720AE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7F7-45A5-A14D-ACB866720AE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504</c:v>
                </c:pt>
                <c:pt idx="1">
                  <c:v>493</c:v>
                </c:pt>
              </c:numCache>
            </c:numRef>
          </c:val>
          <c:smooth val="0"/>
          <c:extLst>
            <c:ext xmlns:c16="http://schemas.microsoft.com/office/drawing/2014/chart" uri="{C3380CC4-5D6E-409C-BE32-E72D297353CC}">
              <c16:uniqueId val="{00000005-C7F7-45A5-A14D-ACB866720AE2}"/>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E9-4CC3-A774-EF4DD6D6BB17}"/>
              </c:ext>
            </c:extLst>
          </c:dPt>
          <c:cat>
            <c:numRef>
              <c:f>_ANIO_INT_!$B$27:$B$28</c:f>
              <c:numCache>
                <c:formatCode>General</c:formatCode>
                <c:ptCount val="2"/>
                <c:pt idx="0">
                  <c:v>2015</c:v>
                </c:pt>
                <c:pt idx="1">
                  <c:v>2018</c:v>
                </c:pt>
              </c:numCache>
            </c:numRef>
          </c:cat>
          <c:val>
            <c:numRef>
              <c:f>_ANIO_INT_!$C$27:$C$28</c:f>
              <c:numCache>
                <c:formatCode>General</c:formatCode>
                <c:ptCount val="2"/>
                <c:pt idx="0">
                  <c:v>499.65199999999999</c:v>
                </c:pt>
                <c:pt idx="1">
                  <c:v>493.642</c:v>
                </c:pt>
              </c:numCache>
            </c:numRef>
          </c:val>
          <c:smooth val="0"/>
          <c:extLst>
            <c:ext xmlns:c16="http://schemas.microsoft.com/office/drawing/2014/chart" uri="{C3380CC4-5D6E-409C-BE32-E72D297353CC}">
              <c16:uniqueId val="{00000001-45E9-4CC3-A774-EF4DD6D6BB1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E9-4CC3-A774-EF4DD6D6BB17}"/>
              </c:ext>
            </c:extLst>
          </c:dPt>
          <c:cat>
            <c:numRef>
              <c:f>_ANIO_INT_!$B$27:$B$28</c:f>
              <c:numCache>
                <c:formatCode>General</c:formatCode>
                <c:ptCount val="2"/>
                <c:pt idx="0">
                  <c:v>2015</c:v>
                </c:pt>
                <c:pt idx="1">
                  <c:v>2018</c:v>
                </c:pt>
              </c:numCache>
            </c:numRef>
          </c:cat>
          <c:val>
            <c:numRef>
              <c:f>_ANIO_INT_!$D$27:$D$28</c:f>
              <c:numCache>
                <c:formatCode>General</c:formatCode>
                <c:ptCount val="2"/>
                <c:pt idx="0">
                  <c:v>520.34799999999996</c:v>
                </c:pt>
                <c:pt idx="1">
                  <c:v>510.358</c:v>
                </c:pt>
              </c:numCache>
            </c:numRef>
          </c:val>
          <c:smooth val="0"/>
          <c:extLst>
            <c:ext xmlns:c16="http://schemas.microsoft.com/office/drawing/2014/chart" uri="{C3380CC4-5D6E-409C-BE32-E72D297353CC}">
              <c16:uniqueId val="{00000003-45E9-4CC3-A774-EF4DD6D6BB17}"/>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E9-4CC3-A774-EF4DD6D6BB1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5E9-4CC3-A774-EF4DD6D6BB1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510</c:v>
                </c:pt>
                <c:pt idx="1">
                  <c:v>502</c:v>
                </c:pt>
              </c:numCache>
            </c:numRef>
          </c:val>
          <c:smooth val="0"/>
          <c:extLst>
            <c:ext xmlns:c16="http://schemas.microsoft.com/office/drawing/2014/chart" uri="{C3380CC4-5D6E-409C-BE32-E72D297353CC}">
              <c16:uniqueId val="{00000005-45E9-4CC3-A774-EF4DD6D6BB17}"/>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3E480CC-310B-4222-86E7-CF9340A3903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CE2-49D5-BB07-E445CBD2DED1}"/>
                </c:ext>
              </c:extLst>
            </c:dLbl>
            <c:dLbl>
              <c:idx val="1"/>
              <c:tx>
                <c:rich>
                  <a:bodyPr/>
                  <a:lstStyle/>
                  <a:p>
                    <a:fld id="{70B6234F-C45C-44E3-9327-AB0DC49F05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CE2-49D5-BB07-E445CBD2DED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E2-49D5-BB07-E445CBD2DED1}"/>
                </c:ext>
              </c:extLst>
            </c:dLbl>
            <c:dLbl>
              <c:idx val="3"/>
              <c:tx>
                <c:rich>
                  <a:bodyPr/>
                  <a:lstStyle/>
                  <a:p>
                    <a:fld id="{A06EEA94-6084-461E-9D9B-1837EC6F22D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CE2-49D5-BB07-E445CBD2DED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San Luis Potosí</c:v>
                </c:pt>
              </c:strCache>
            </c:strRef>
          </c:cat>
          <c:val>
            <c:numRef>
              <c:f>_TIP_ESC_!$C$2:$C$5</c:f>
              <c:numCache>
                <c:formatCode>General</c:formatCode>
                <c:ptCount val="4"/>
                <c:pt idx="0">
                  <c:v>-55.3</c:v>
                </c:pt>
                <c:pt idx="1">
                  <c:v>-14.5</c:v>
                </c:pt>
                <c:pt idx="3">
                  <c:v>-52.9</c:v>
                </c:pt>
              </c:numCache>
            </c:numRef>
          </c:val>
          <c:extLst>
            <c:ext xmlns:c15="http://schemas.microsoft.com/office/drawing/2012/chart" uri="{02D57815-91ED-43cb-92C2-25804820EDAC}">
              <c15:datalabelsRange>
                <c15:f>_TIP_ESC_!$G$2:$G$5</c15:f>
                <c15:dlblRangeCache>
                  <c:ptCount val="4"/>
                  <c:pt idx="0">
                    <c:v>55.3</c:v>
                  </c:pt>
                  <c:pt idx="1">
                    <c:v>14.5˟</c:v>
                  </c:pt>
                  <c:pt idx="3">
                    <c:v>52.9</c:v>
                  </c:pt>
                </c15:dlblRangeCache>
              </c15:datalabelsRange>
            </c:ext>
            <c:ext xmlns:c16="http://schemas.microsoft.com/office/drawing/2014/chart" uri="{C3380CC4-5D6E-409C-BE32-E72D297353CC}">
              <c16:uniqueId val="{00000004-5CE2-49D5-BB07-E445CBD2DED1}"/>
            </c:ext>
          </c:extLst>
        </c:ser>
        <c:ser>
          <c:idx val="1"/>
          <c:order val="1"/>
          <c:tx>
            <c:v>NII</c:v>
          </c:tx>
          <c:spPr>
            <a:solidFill>
              <a:srgbClr val="B07CAA"/>
            </a:solidFill>
          </c:spPr>
          <c:invertIfNegative val="0"/>
          <c:dLbls>
            <c:dLbl>
              <c:idx val="0"/>
              <c:tx>
                <c:rich>
                  <a:bodyPr/>
                  <a:lstStyle/>
                  <a:p>
                    <a:fld id="{C54A7F19-FC3B-4BC9-9F73-3B12A05626D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CE2-49D5-BB07-E445CBD2DED1}"/>
                </c:ext>
              </c:extLst>
            </c:dLbl>
            <c:dLbl>
              <c:idx val="1"/>
              <c:tx>
                <c:rich>
                  <a:bodyPr/>
                  <a:lstStyle/>
                  <a:p>
                    <a:fld id="{E52024D8-3EB6-4912-8121-C839F21E3A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CE2-49D5-BB07-E445CBD2DED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E2-49D5-BB07-E445CBD2DED1}"/>
                </c:ext>
              </c:extLst>
            </c:dLbl>
            <c:dLbl>
              <c:idx val="3"/>
              <c:tx>
                <c:rich>
                  <a:bodyPr/>
                  <a:lstStyle/>
                  <a:p>
                    <a:fld id="{8AFA6257-44C3-4F75-BEF1-2DFD7F1EDB1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CE2-49D5-BB07-E445CBD2DED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San Luis Potosí</c:v>
                </c:pt>
              </c:strCache>
            </c:strRef>
          </c:cat>
          <c:val>
            <c:numRef>
              <c:f>_TIP_ESC_!$D$2:$D$5</c:f>
              <c:numCache>
                <c:formatCode>General</c:formatCode>
                <c:ptCount val="4"/>
                <c:pt idx="0">
                  <c:v>32.299999999999997</c:v>
                </c:pt>
                <c:pt idx="1">
                  <c:v>30.6</c:v>
                </c:pt>
                <c:pt idx="3">
                  <c:v>31.7</c:v>
                </c:pt>
              </c:numCache>
            </c:numRef>
          </c:val>
          <c:extLst>
            <c:ext xmlns:c15="http://schemas.microsoft.com/office/drawing/2012/chart" uri="{02D57815-91ED-43cb-92C2-25804820EDAC}">
              <c15:datalabelsRange>
                <c15:f>_TIP_ESC_!$H$2:$H$5</c15:f>
                <c15:dlblRangeCache>
                  <c:ptCount val="4"/>
                  <c:pt idx="0">
                    <c:v>32.3</c:v>
                  </c:pt>
                  <c:pt idx="1">
                    <c:v>30.6</c:v>
                  </c:pt>
                  <c:pt idx="3">
                    <c:v>31.7</c:v>
                  </c:pt>
                </c15:dlblRangeCache>
              </c15:datalabelsRange>
            </c:ext>
            <c:ext xmlns:c16="http://schemas.microsoft.com/office/drawing/2014/chart" uri="{C3380CC4-5D6E-409C-BE32-E72D297353CC}">
              <c16:uniqueId val="{00000009-5CE2-49D5-BB07-E445CBD2DED1}"/>
            </c:ext>
          </c:extLst>
        </c:ser>
        <c:ser>
          <c:idx val="2"/>
          <c:order val="2"/>
          <c:tx>
            <c:v>NIII</c:v>
          </c:tx>
          <c:spPr>
            <a:solidFill>
              <a:srgbClr val="9A528E"/>
            </a:solidFill>
          </c:spPr>
          <c:invertIfNegative val="0"/>
          <c:dLbls>
            <c:dLbl>
              <c:idx val="0"/>
              <c:tx>
                <c:rich>
                  <a:bodyPr/>
                  <a:lstStyle/>
                  <a:p>
                    <a:fld id="{EEC055EC-5561-4F01-AA11-734191BC0F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CE2-49D5-BB07-E445CBD2DED1}"/>
                </c:ext>
              </c:extLst>
            </c:dLbl>
            <c:dLbl>
              <c:idx val="1"/>
              <c:tx>
                <c:rich>
                  <a:bodyPr/>
                  <a:lstStyle/>
                  <a:p>
                    <a:fld id="{F3A5FAEB-F40D-4CA4-94F2-67196AB48C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CE2-49D5-BB07-E445CBD2DED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CE2-49D5-BB07-E445CBD2DED1}"/>
                </c:ext>
              </c:extLst>
            </c:dLbl>
            <c:dLbl>
              <c:idx val="3"/>
              <c:tx>
                <c:rich>
                  <a:bodyPr/>
                  <a:lstStyle/>
                  <a:p>
                    <a:fld id="{1B060A79-3126-4DD6-A55A-4490C107EA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CE2-49D5-BB07-E445CBD2DED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San Luis Potosí</c:v>
                </c:pt>
              </c:strCache>
            </c:strRef>
          </c:cat>
          <c:val>
            <c:numRef>
              <c:f>_TIP_ESC_!$E$2:$E$5</c:f>
              <c:numCache>
                <c:formatCode>General</c:formatCode>
                <c:ptCount val="4"/>
                <c:pt idx="0">
                  <c:v>10.8</c:v>
                </c:pt>
                <c:pt idx="1">
                  <c:v>38.5</c:v>
                </c:pt>
                <c:pt idx="3">
                  <c:v>12.7</c:v>
                </c:pt>
              </c:numCache>
            </c:numRef>
          </c:val>
          <c:extLst>
            <c:ext xmlns:c15="http://schemas.microsoft.com/office/drawing/2012/chart" uri="{02D57815-91ED-43cb-92C2-25804820EDAC}">
              <c15:datalabelsRange>
                <c15:f>_TIP_ESC_!$I$2:$I$5</c15:f>
                <c15:dlblRangeCache>
                  <c:ptCount val="4"/>
                  <c:pt idx="0">
                    <c:v>10.8</c:v>
                  </c:pt>
                  <c:pt idx="1">
                    <c:v>38.5</c:v>
                  </c:pt>
                  <c:pt idx="3">
                    <c:v>12.7</c:v>
                  </c:pt>
                </c15:dlblRangeCache>
              </c15:datalabelsRange>
            </c:ext>
            <c:ext xmlns:c16="http://schemas.microsoft.com/office/drawing/2014/chart" uri="{C3380CC4-5D6E-409C-BE32-E72D297353CC}">
              <c16:uniqueId val="{0000000E-5CE2-49D5-BB07-E445CBD2DED1}"/>
            </c:ext>
          </c:extLst>
        </c:ser>
        <c:ser>
          <c:idx val="3"/>
          <c:order val="3"/>
          <c:tx>
            <c:v>NIV</c:v>
          </c:tx>
          <c:spPr>
            <a:solidFill>
              <a:srgbClr val="862A77"/>
            </a:solidFill>
          </c:spPr>
          <c:invertIfNegative val="0"/>
          <c:dLbls>
            <c:dLbl>
              <c:idx val="0"/>
              <c:layout>
                <c:manualLayout>
                  <c:x val="2.4242424242424131E-2"/>
                  <c:y val="0"/>
                </c:manualLayout>
              </c:layout>
              <c:tx>
                <c:rich>
                  <a:bodyPr/>
                  <a:lstStyle/>
                  <a:p>
                    <a:pPr>
                      <a:defRPr sz="1400" b="1" baseline="0">
                        <a:solidFill>
                          <a:srgbClr val="862A77"/>
                        </a:solidFill>
                        <a:latin typeface="Calibri"/>
                      </a:defRPr>
                    </a:pPr>
                    <a:fld id="{82252720-A3EC-480B-BAB3-246953BFC87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CE2-49D5-BB07-E445CBD2DED1}"/>
                </c:ext>
              </c:extLst>
            </c:dLbl>
            <c:dLbl>
              <c:idx val="1"/>
              <c:tx>
                <c:rich>
                  <a:bodyPr/>
                  <a:lstStyle/>
                  <a:p>
                    <a:fld id="{2F181DC1-CBF9-4E0E-B07C-33D90540AE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CE2-49D5-BB07-E445CBD2DED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CE2-49D5-BB07-E445CBD2DED1}"/>
                </c:ext>
              </c:extLst>
            </c:dLbl>
            <c:dLbl>
              <c:idx val="3"/>
              <c:layout>
                <c:manualLayout>
                  <c:x val="2.2727272727272617E-2"/>
                  <c:y val="0"/>
                </c:manualLayout>
              </c:layout>
              <c:tx>
                <c:rich>
                  <a:bodyPr/>
                  <a:lstStyle/>
                  <a:p>
                    <a:pPr>
                      <a:defRPr sz="1400" b="1" baseline="0">
                        <a:solidFill>
                          <a:srgbClr val="862A77"/>
                        </a:solidFill>
                        <a:latin typeface="Calibri"/>
                      </a:defRPr>
                    </a:pPr>
                    <a:fld id="{0CCCC30A-8FC0-4017-BCBF-FC612792F6E5}"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CE2-49D5-BB07-E445CBD2DED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San Luis Potosí</c:v>
                </c:pt>
              </c:strCache>
            </c:strRef>
          </c:cat>
          <c:val>
            <c:numRef>
              <c:f>_TIP_ESC_!$F$2:$F$5</c:f>
              <c:numCache>
                <c:formatCode>General</c:formatCode>
                <c:ptCount val="4"/>
                <c:pt idx="0">
                  <c:v>1.5</c:v>
                </c:pt>
                <c:pt idx="1">
                  <c:v>16.3</c:v>
                </c:pt>
                <c:pt idx="3">
                  <c:v>2.7</c:v>
                </c:pt>
              </c:numCache>
            </c:numRef>
          </c:val>
          <c:extLst>
            <c:ext xmlns:c15="http://schemas.microsoft.com/office/drawing/2012/chart" uri="{02D57815-91ED-43cb-92C2-25804820EDAC}">
              <c15:datalabelsRange>
                <c15:f>_TIP_ESC_!$J$2:$J$5</c15:f>
                <c15:dlblRangeCache>
                  <c:ptCount val="4"/>
                  <c:pt idx="0">
                    <c:v>1.5˟</c:v>
                  </c:pt>
                  <c:pt idx="1">
                    <c:v>16.3˟</c:v>
                  </c:pt>
                  <c:pt idx="3">
                    <c:v>2.7</c:v>
                  </c:pt>
                </c15:dlblRangeCache>
              </c15:datalabelsRange>
            </c:ext>
            <c:ext xmlns:c16="http://schemas.microsoft.com/office/drawing/2014/chart" uri="{C3380CC4-5D6E-409C-BE32-E72D297353CC}">
              <c16:uniqueId val="{00000013-5CE2-49D5-BB07-E445CBD2DED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C4BFB4A-C1EB-4B2E-BFAF-8925C8DE710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733-4F57-8285-A6EA98179CD5}"/>
                </c:ext>
              </c:extLst>
            </c:dLbl>
            <c:dLbl>
              <c:idx val="1"/>
              <c:tx>
                <c:rich>
                  <a:bodyPr/>
                  <a:lstStyle/>
                  <a:p>
                    <a:fld id="{DDC0D51B-A752-4263-B1DD-D1538ACDB4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733-4F57-8285-A6EA98179CD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33-4F57-8285-A6EA98179CD5}"/>
                </c:ext>
              </c:extLst>
            </c:dLbl>
            <c:dLbl>
              <c:idx val="3"/>
              <c:tx>
                <c:rich>
                  <a:bodyPr/>
                  <a:lstStyle/>
                  <a:p>
                    <a:fld id="{A20CCC54-F51E-4081-AEA0-7F76AC4E293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733-4F57-8285-A6EA98179CD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San Luis Potosí</c:v>
                </c:pt>
              </c:strCache>
            </c:strRef>
          </c:cat>
          <c:val>
            <c:numRef>
              <c:f>_TIP_ESC_!$C$28:$C$31</c:f>
              <c:numCache>
                <c:formatCode>General</c:formatCode>
                <c:ptCount val="4"/>
                <c:pt idx="0">
                  <c:v>-62.5</c:v>
                </c:pt>
                <c:pt idx="1">
                  <c:v>-27.1</c:v>
                </c:pt>
                <c:pt idx="3">
                  <c:v>-60.3</c:v>
                </c:pt>
              </c:numCache>
            </c:numRef>
          </c:val>
          <c:extLst>
            <c:ext xmlns:c15="http://schemas.microsoft.com/office/drawing/2012/chart" uri="{02D57815-91ED-43cb-92C2-25804820EDAC}">
              <c15:datalabelsRange>
                <c15:f>_TIP_ESC_!$G$28:$G$31</c15:f>
                <c15:dlblRangeCache>
                  <c:ptCount val="4"/>
                  <c:pt idx="0">
                    <c:v>62.5</c:v>
                  </c:pt>
                  <c:pt idx="1">
                    <c:v>27.1˟</c:v>
                  </c:pt>
                  <c:pt idx="3">
                    <c:v>60.3</c:v>
                  </c:pt>
                </c15:dlblRangeCache>
              </c15:datalabelsRange>
            </c:ext>
            <c:ext xmlns:c16="http://schemas.microsoft.com/office/drawing/2014/chart" uri="{C3380CC4-5D6E-409C-BE32-E72D297353CC}">
              <c16:uniqueId val="{00000004-6733-4F57-8285-A6EA98179CD5}"/>
            </c:ext>
          </c:extLst>
        </c:ser>
        <c:ser>
          <c:idx val="1"/>
          <c:order val="1"/>
          <c:tx>
            <c:v>NII</c:v>
          </c:tx>
          <c:spPr>
            <a:solidFill>
              <a:srgbClr val="B07CAA"/>
            </a:solidFill>
          </c:spPr>
          <c:invertIfNegative val="0"/>
          <c:dLbls>
            <c:dLbl>
              <c:idx val="0"/>
              <c:tx>
                <c:rich>
                  <a:bodyPr/>
                  <a:lstStyle/>
                  <a:p>
                    <a:fld id="{9196248C-8C00-429E-8998-DF6D9F6832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733-4F57-8285-A6EA98179CD5}"/>
                </c:ext>
              </c:extLst>
            </c:dLbl>
            <c:dLbl>
              <c:idx val="1"/>
              <c:tx>
                <c:rich>
                  <a:bodyPr/>
                  <a:lstStyle/>
                  <a:p>
                    <a:fld id="{BF454424-3B8B-4963-98E1-B36D3F5C36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733-4F57-8285-A6EA98179CD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33-4F57-8285-A6EA98179CD5}"/>
                </c:ext>
              </c:extLst>
            </c:dLbl>
            <c:dLbl>
              <c:idx val="3"/>
              <c:tx>
                <c:rich>
                  <a:bodyPr/>
                  <a:lstStyle/>
                  <a:p>
                    <a:fld id="{EBD2EC4C-640B-4AF9-8076-06DCBC995E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733-4F57-8285-A6EA98179CD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San Luis Potosí</c:v>
                </c:pt>
              </c:strCache>
            </c:strRef>
          </c:cat>
          <c:val>
            <c:numRef>
              <c:f>_TIP_ESC_!$D$28:$D$31</c:f>
              <c:numCache>
                <c:formatCode>General</c:formatCode>
                <c:ptCount val="4"/>
                <c:pt idx="0">
                  <c:v>18.5</c:v>
                </c:pt>
                <c:pt idx="1">
                  <c:v>17.100000000000001</c:v>
                </c:pt>
                <c:pt idx="3">
                  <c:v>18.100000000000001</c:v>
                </c:pt>
              </c:numCache>
            </c:numRef>
          </c:val>
          <c:extLst>
            <c:ext xmlns:c15="http://schemas.microsoft.com/office/drawing/2012/chart" uri="{02D57815-91ED-43cb-92C2-25804820EDAC}">
              <c15:datalabelsRange>
                <c15:f>_TIP_ESC_!$H$28:$H$31</c15:f>
                <c15:dlblRangeCache>
                  <c:ptCount val="4"/>
                  <c:pt idx="0">
                    <c:v>18.5</c:v>
                  </c:pt>
                  <c:pt idx="1">
                    <c:v>17.1˟</c:v>
                  </c:pt>
                  <c:pt idx="3">
                    <c:v>18.1</c:v>
                  </c:pt>
                </c15:dlblRangeCache>
              </c15:datalabelsRange>
            </c:ext>
            <c:ext xmlns:c16="http://schemas.microsoft.com/office/drawing/2014/chart" uri="{C3380CC4-5D6E-409C-BE32-E72D297353CC}">
              <c16:uniqueId val="{00000009-6733-4F57-8285-A6EA98179CD5}"/>
            </c:ext>
          </c:extLst>
        </c:ser>
        <c:ser>
          <c:idx val="2"/>
          <c:order val="2"/>
          <c:tx>
            <c:v>NIII</c:v>
          </c:tx>
          <c:spPr>
            <a:solidFill>
              <a:srgbClr val="9A528E"/>
            </a:solidFill>
          </c:spPr>
          <c:invertIfNegative val="0"/>
          <c:dLbls>
            <c:dLbl>
              <c:idx val="0"/>
              <c:tx>
                <c:rich>
                  <a:bodyPr/>
                  <a:lstStyle/>
                  <a:p>
                    <a:fld id="{FFC8FB61-4208-492E-A0A3-C8816EE558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733-4F57-8285-A6EA98179CD5}"/>
                </c:ext>
              </c:extLst>
            </c:dLbl>
            <c:dLbl>
              <c:idx val="1"/>
              <c:tx>
                <c:rich>
                  <a:bodyPr/>
                  <a:lstStyle/>
                  <a:p>
                    <a:fld id="{37457D30-F30B-4C8A-82DE-998D34CF24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733-4F57-8285-A6EA98179CD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33-4F57-8285-A6EA98179CD5}"/>
                </c:ext>
              </c:extLst>
            </c:dLbl>
            <c:dLbl>
              <c:idx val="3"/>
              <c:tx>
                <c:rich>
                  <a:bodyPr/>
                  <a:lstStyle/>
                  <a:p>
                    <a:fld id="{B4354846-2C42-4693-960E-D6CFDC7FA5C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733-4F57-8285-A6EA98179CD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San Luis Potosí</c:v>
                </c:pt>
              </c:strCache>
            </c:strRef>
          </c:cat>
          <c:val>
            <c:numRef>
              <c:f>_TIP_ESC_!$E$28:$E$31</c:f>
              <c:numCache>
                <c:formatCode>General</c:formatCode>
                <c:ptCount val="4"/>
                <c:pt idx="0">
                  <c:v>13.2</c:v>
                </c:pt>
                <c:pt idx="1">
                  <c:v>26.2</c:v>
                </c:pt>
                <c:pt idx="3">
                  <c:v>13.9</c:v>
                </c:pt>
              </c:numCache>
            </c:numRef>
          </c:val>
          <c:extLst>
            <c:ext xmlns:c15="http://schemas.microsoft.com/office/drawing/2012/chart" uri="{02D57815-91ED-43cb-92C2-25804820EDAC}">
              <c15:datalabelsRange>
                <c15:f>_TIP_ESC_!$I$28:$I$31</c15:f>
                <c15:dlblRangeCache>
                  <c:ptCount val="4"/>
                  <c:pt idx="0">
                    <c:v>13.2</c:v>
                  </c:pt>
                  <c:pt idx="1">
                    <c:v>26.2</c:v>
                  </c:pt>
                  <c:pt idx="3">
                    <c:v>13.9</c:v>
                  </c:pt>
                </c15:dlblRangeCache>
              </c15:datalabelsRange>
            </c:ext>
            <c:ext xmlns:c16="http://schemas.microsoft.com/office/drawing/2014/chart" uri="{C3380CC4-5D6E-409C-BE32-E72D297353CC}">
              <c16:uniqueId val="{0000000E-6733-4F57-8285-A6EA98179CD5}"/>
            </c:ext>
          </c:extLst>
        </c:ser>
        <c:ser>
          <c:idx val="3"/>
          <c:order val="3"/>
          <c:tx>
            <c:v>NIV</c:v>
          </c:tx>
          <c:spPr>
            <a:solidFill>
              <a:srgbClr val="862A77"/>
            </a:solidFill>
          </c:spPr>
          <c:invertIfNegative val="0"/>
          <c:dLbls>
            <c:dLbl>
              <c:idx val="0"/>
              <c:tx>
                <c:rich>
                  <a:bodyPr/>
                  <a:lstStyle/>
                  <a:p>
                    <a:fld id="{A1616F5A-A964-4D74-87CB-B354875289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6733-4F57-8285-A6EA98179CD5}"/>
                </c:ext>
              </c:extLst>
            </c:dLbl>
            <c:dLbl>
              <c:idx val="1"/>
              <c:tx>
                <c:rich>
                  <a:bodyPr/>
                  <a:lstStyle/>
                  <a:p>
                    <a:fld id="{9E8001E5-6CD3-4D30-A876-775423AC88F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733-4F57-8285-A6EA98179CD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33-4F57-8285-A6EA98179CD5}"/>
                </c:ext>
              </c:extLst>
            </c:dLbl>
            <c:dLbl>
              <c:idx val="3"/>
              <c:tx>
                <c:rich>
                  <a:bodyPr/>
                  <a:lstStyle/>
                  <a:p>
                    <a:fld id="{5E35D810-00C3-46E9-899A-A592D6F583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6733-4F57-8285-A6EA98179CD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San Luis Potosí</c:v>
                </c:pt>
              </c:strCache>
            </c:strRef>
          </c:cat>
          <c:val>
            <c:numRef>
              <c:f>_TIP_ESC_!$F$28:$F$31</c:f>
              <c:numCache>
                <c:formatCode>General</c:formatCode>
                <c:ptCount val="4"/>
                <c:pt idx="0">
                  <c:v>5.8</c:v>
                </c:pt>
                <c:pt idx="1">
                  <c:v>29.6</c:v>
                </c:pt>
                <c:pt idx="3">
                  <c:v>7.7</c:v>
                </c:pt>
              </c:numCache>
            </c:numRef>
          </c:val>
          <c:extLst>
            <c:ext xmlns:c15="http://schemas.microsoft.com/office/drawing/2012/chart" uri="{02D57815-91ED-43cb-92C2-25804820EDAC}">
              <c15:datalabelsRange>
                <c15:f>_TIP_ESC_!$J$28:$J$31</c15:f>
                <c15:dlblRangeCache>
                  <c:ptCount val="4"/>
                  <c:pt idx="0">
                    <c:v>5.8</c:v>
                  </c:pt>
                  <c:pt idx="1">
                    <c:v>29.6</c:v>
                  </c:pt>
                  <c:pt idx="3">
                    <c:v>7.7</c:v>
                  </c:pt>
                </c15:dlblRangeCache>
              </c15:datalabelsRange>
            </c:ext>
            <c:ext xmlns:c16="http://schemas.microsoft.com/office/drawing/2014/chart" uri="{C3380CC4-5D6E-409C-BE32-E72D297353CC}">
              <c16:uniqueId val="{00000013-6733-4F57-8285-A6EA98179CD5}"/>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84E-4650-BDE5-504D03FBBF18}"/>
              </c:ext>
            </c:extLst>
          </c:dPt>
          <c:dPt>
            <c:idx val="3"/>
            <c:marker>
              <c:spPr>
                <a:solidFill>
                  <a:srgbClr val="002060"/>
                </a:solidFill>
                <a:ln>
                  <a:noFill/>
                </a:ln>
              </c:spPr>
            </c:marker>
            <c:bubble3D val="0"/>
            <c:extLst>
              <c:ext xmlns:c16="http://schemas.microsoft.com/office/drawing/2014/chart" uri="{C3380CC4-5D6E-409C-BE32-E72D297353CC}">
                <c16:uniqueId val="{00000001-E84E-4650-BDE5-504D03FBBF18}"/>
              </c:ext>
            </c:extLst>
          </c:dPt>
          <c:dPt>
            <c:idx val="5"/>
            <c:marker>
              <c:spPr>
                <a:solidFill>
                  <a:srgbClr val="002060"/>
                </a:solidFill>
                <a:ln>
                  <a:noFill/>
                </a:ln>
              </c:spPr>
            </c:marker>
            <c:bubble3D val="0"/>
            <c:extLst>
              <c:ext xmlns:c16="http://schemas.microsoft.com/office/drawing/2014/chart" uri="{C3380CC4-5D6E-409C-BE32-E72D297353CC}">
                <c16:uniqueId val="{00000002-E84E-4650-BDE5-504D03FBBF18}"/>
              </c:ext>
            </c:extLst>
          </c:dPt>
          <c:cat>
            <c:multiLvlStrRef>
              <c:f>_TIP_ESC_INT_!$B$2:$C$7</c:f>
              <c:multiLvlStrCache>
                <c:ptCount val="6"/>
                <c:lvl>
                  <c:pt idx="0">
                    <c:v>2015</c:v>
                  </c:pt>
                  <c:pt idx="1">
                    <c:v>2018</c:v>
                  </c:pt>
                  <c:pt idx="2">
                    <c:v>2015</c:v>
                  </c:pt>
                  <c:pt idx="3">
                    <c:v>2018</c:v>
                  </c:pt>
                  <c:pt idx="4">
                    <c:v>2015</c:v>
                  </c:pt>
                  <c:pt idx="5">
                    <c:v>2018</c:v>
                  </c:pt>
                </c:lvl>
                <c:lvl>
                  <c:pt idx="0">
                    <c:v>San Luis Potosí</c:v>
                  </c:pt>
                  <c:pt idx="2">
                    <c:v>General Pública</c:v>
                  </c:pt>
                  <c:pt idx="4">
                    <c:v>Privada</c:v>
                  </c:pt>
                </c:lvl>
              </c:multiLvlStrCache>
            </c:multiLvlStrRef>
          </c:cat>
          <c:val>
            <c:numRef>
              <c:f>_TIP_ESC_INT_!$D$2:$D$7</c:f>
              <c:numCache>
                <c:formatCode>General</c:formatCode>
                <c:ptCount val="6"/>
                <c:pt idx="0">
                  <c:v>495.04500000000002</c:v>
                </c:pt>
                <c:pt idx="1">
                  <c:v>485.43799999999999</c:v>
                </c:pt>
                <c:pt idx="2">
                  <c:v>488.24900000000002</c:v>
                </c:pt>
                <c:pt idx="3">
                  <c:v>477.642</c:v>
                </c:pt>
                <c:pt idx="4">
                  <c:v>604.83600000000001</c:v>
                </c:pt>
                <c:pt idx="5">
                  <c:v>581.52800000000002</c:v>
                </c:pt>
              </c:numCache>
            </c:numRef>
          </c:val>
          <c:smooth val="0"/>
          <c:extLst>
            <c:ext xmlns:c16="http://schemas.microsoft.com/office/drawing/2014/chart" uri="{C3380CC4-5D6E-409C-BE32-E72D297353CC}">
              <c16:uniqueId val="{00000003-E84E-4650-BDE5-504D03FBBF1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84E-4650-BDE5-504D03FBBF18}"/>
              </c:ext>
            </c:extLst>
          </c:dPt>
          <c:dPt>
            <c:idx val="3"/>
            <c:marker>
              <c:spPr>
                <a:solidFill>
                  <a:srgbClr val="002060"/>
                </a:solidFill>
                <a:ln>
                  <a:noFill/>
                </a:ln>
              </c:spPr>
            </c:marker>
            <c:bubble3D val="0"/>
            <c:extLst>
              <c:ext xmlns:c16="http://schemas.microsoft.com/office/drawing/2014/chart" uri="{C3380CC4-5D6E-409C-BE32-E72D297353CC}">
                <c16:uniqueId val="{00000005-E84E-4650-BDE5-504D03FBBF18}"/>
              </c:ext>
            </c:extLst>
          </c:dPt>
          <c:dPt>
            <c:idx val="5"/>
            <c:marker>
              <c:spPr>
                <a:solidFill>
                  <a:srgbClr val="002060"/>
                </a:solidFill>
                <a:ln>
                  <a:noFill/>
                </a:ln>
              </c:spPr>
            </c:marker>
            <c:bubble3D val="0"/>
            <c:extLst>
              <c:ext xmlns:c16="http://schemas.microsoft.com/office/drawing/2014/chart" uri="{C3380CC4-5D6E-409C-BE32-E72D297353CC}">
                <c16:uniqueId val="{00000006-E84E-4650-BDE5-504D03FBBF18}"/>
              </c:ext>
            </c:extLst>
          </c:dPt>
          <c:cat>
            <c:multiLvlStrRef>
              <c:f>_TIP_ESC_INT_!$B$2:$C$7</c:f>
              <c:multiLvlStrCache>
                <c:ptCount val="6"/>
                <c:lvl>
                  <c:pt idx="0">
                    <c:v>2015</c:v>
                  </c:pt>
                  <c:pt idx="1">
                    <c:v>2018</c:v>
                  </c:pt>
                  <c:pt idx="2">
                    <c:v>2015</c:v>
                  </c:pt>
                  <c:pt idx="3">
                    <c:v>2018</c:v>
                  </c:pt>
                  <c:pt idx="4">
                    <c:v>2015</c:v>
                  </c:pt>
                  <c:pt idx="5">
                    <c:v>2018</c:v>
                  </c:pt>
                </c:lvl>
                <c:lvl>
                  <c:pt idx="0">
                    <c:v>San Luis Potosí</c:v>
                  </c:pt>
                  <c:pt idx="2">
                    <c:v>General Pública</c:v>
                  </c:pt>
                  <c:pt idx="4">
                    <c:v>Privada</c:v>
                  </c:pt>
                </c:lvl>
              </c:multiLvlStrCache>
            </c:multiLvlStrRef>
          </c:cat>
          <c:val>
            <c:numRef>
              <c:f>_TIP_ESC_INT_!$E$2:$E$7</c:f>
              <c:numCache>
                <c:formatCode>General</c:formatCode>
                <c:ptCount val="6"/>
                <c:pt idx="0">
                  <c:v>512.95500000000004</c:v>
                </c:pt>
                <c:pt idx="1">
                  <c:v>500.56200000000001</c:v>
                </c:pt>
                <c:pt idx="2">
                  <c:v>507.75099999999998</c:v>
                </c:pt>
                <c:pt idx="3">
                  <c:v>494.358</c:v>
                </c:pt>
                <c:pt idx="4">
                  <c:v>619.16399999999999</c:v>
                </c:pt>
                <c:pt idx="5">
                  <c:v>632.47199999999998</c:v>
                </c:pt>
              </c:numCache>
            </c:numRef>
          </c:val>
          <c:smooth val="0"/>
          <c:extLst>
            <c:ext xmlns:c16="http://schemas.microsoft.com/office/drawing/2014/chart" uri="{C3380CC4-5D6E-409C-BE32-E72D297353CC}">
              <c16:uniqueId val="{00000007-E84E-4650-BDE5-504D03FBBF18}"/>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E84E-4650-BDE5-504D03FBBF18}"/>
              </c:ext>
            </c:extLst>
          </c:dPt>
          <c:dPt>
            <c:idx val="3"/>
            <c:marker>
              <c:spPr>
                <a:solidFill>
                  <a:srgbClr val="002060"/>
                </a:solidFill>
                <a:ln>
                  <a:noFill/>
                </a:ln>
              </c:spPr>
            </c:marker>
            <c:bubble3D val="0"/>
            <c:extLst>
              <c:ext xmlns:c16="http://schemas.microsoft.com/office/drawing/2014/chart" uri="{C3380CC4-5D6E-409C-BE32-E72D297353CC}">
                <c16:uniqueId val="{00000009-E84E-4650-BDE5-504D03FBBF18}"/>
              </c:ext>
            </c:extLst>
          </c:dPt>
          <c:dPt>
            <c:idx val="5"/>
            <c:marker>
              <c:spPr>
                <a:solidFill>
                  <a:srgbClr val="002060"/>
                </a:solidFill>
                <a:ln>
                  <a:noFill/>
                </a:ln>
              </c:spPr>
            </c:marker>
            <c:bubble3D val="0"/>
            <c:extLst>
              <c:ext xmlns:c16="http://schemas.microsoft.com/office/drawing/2014/chart" uri="{C3380CC4-5D6E-409C-BE32-E72D297353CC}">
                <c16:uniqueId val="{0000000A-E84E-4650-BDE5-504D03FBBF1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84E-4650-BDE5-504D03FBBF1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84E-4650-BDE5-504D03FBBF1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84E-4650-BDE5-504D03FBBF1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San Luis Potosí</c:v>
                  </c:pt>
                  <c:pt idx="2">
                    <c:v>General Pública</c:v>
                  </c:pt>
                  <c:pt idx="4">
                    <c:v>Privada</c:v>
                  </c:pt>
                </c:lvl>
              </c:multiLvlStrCache>
            </c:multiLvlStrRef>
          </c:cat>
          <c:val>
            <c:numRef>
              <c:f>_TIP_ESC_INT_!$F$2:$F$7</c:f>
              <c:numCache>
                <c:formatCode>General</c:formatCode>
                <c:ptCount val="6"/>
                <c:pt idx="0">
                  <c:v>504</c:v>
                </c:pt>
                <c:pt idx="1">
                  <c:v>493</c:v>
                </c:pt>
                <c:pt idx="2">
                  <c:v>498</c:v>
                </c:pt>
                <c:pt idx="3">
                  <c:v>486</c:v>
                </c:pt>
                <c:pt idx="4">
                  <c:v>612</c:v>
                </c:pt>
                <c:pt idx="5">
                  <c:v>607</c:v>
                </c:pt>
              </c:numCache>
            </c:numRef>
          </c:val>
          <c:smooth val="0"/>
          <c:extLst>
            <c:ext xmlns:c16="http://schemas.microsoft.com/office/drawing/2014/chart" uri="{C3380CC4-5D6E-409C-BE32-E72D297353CC}">
              <c16:uniqueId val="{0000000B-E84E-4650-BDE5-504D03FBBF18}"/>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09F-4E11-88CC-F9E346D45EA9}"/>
              </c:ext>
            </c:extLst>
          </c:dPt>
          <c:dPt>
            <c:idx val="3"/>
            <c:marker>
              <c:spPr>
                <a:solidFill>
                  <a:srgbClr val="002060"/>
                </a:solidFill>
                <a:ln>
                  <a:noFill/>
                </a:ln>
              </c:spPr>
            </c:marker>
            <c:bubble3D val="0"/>
            <c:extLst>
              <c:ext xmlns:c16="http://schemas.microsoft.com/office/drawing/2014/chart" uri="{C3380CC4-5D6E-409C-BE32-E72D297353CC}">
                <c16:uniqueId val="{00000001-E09F-4E11-88CC-F9E346D45EA9}"/>
              </c:ext>
            </c:extLst>
          </c:dPt>
          <c:dPt>
            <c:idx val="5"/>
            <c:marker>
              <c:spPr>
                <a:solidFill>
                  <a:srgbClr val="002060"/>
                </a:solidFill>
                <a:ln>
                  <a:noFill/>
                </a:ln>
              </c:spPr>
            </c:marker>
            <c:bubble3D val="0"/>
            <c:extLst>
              <c:ext xmlns:c16="http://schemas.microsoft.com/office/drawing/2014/chart" uri="{C3380CC4-5D6E-409C-BE32-E72D297353CC}">
                <c16:uniqueId val="{00000002-E09F-4E11-88CC-F9E346D45EA9}"/>
              </c:ext>
            </c:extLst>
          </c:dPt>
          <c:cat>
            <c:multiLvlStrRef>
              <c:f>_TIP_ESC_INT_!$B$27:$C$32</c:f>
              <c:multiLvlStrCache>
                <c:ptCount val="6"/>
                <c:lvl>
                  <c:pt idx="0">
                    <c:v>2015</c:v>
                  </c:pt>
                  <c:pt idx="1">
                    <c:v>2018</c:v>
                  </c:pt>
                  <c:pt idx="2">
                    <c:v>2015</c:v>
                  </c:pt>
                  <c:pt idx="3">
                    <c:v>2018</c:v>
                  </c:pt>
                  <c:pt idx="4">
                    <c:v>2015</c:v>
                  </c:pt>
                  <c:pt idx="5">
                    <c:v>2018</c:v>
                  </c:pt>
                </c:lvl>
                <c:lvl>
                  <c:pt idx="0">
                    <c:v>San Luis Potosí</c:v>
                  </c:pt>
                  <c:pt idx="2">
                    <c:v>General Pública</c:v>
                  </c:pt>
                  <c:pt idx="4">
                    <c:v>Privada</c:v>
                  </c:pt>
                </c:lvl>
              </c:multiLvlStrCache>
            </c:multiLvlStrRef>
          </c:cat>
          <c:val>
            <c:numRef>
              <c:f>_TIP_ESC_INT_!$D$27:$D$32</c:f>
              <c:numCache>
                <c:formatCode>General</c:formatCode>
                <c:ptCount val="6"/>
                <c:pt idx="0">
                  <c:v>499.65199999999999</c:v>
                </c:pt>
                <c:pt idx="1">
                  <c:v>493.642</c:v>
                </c:pt>
                <c:pt idx="2">
                  <c:v>492.05500000000001</c:v>
                </c:pt>
                <c:pt idx="3">
                  <c:v>485.64699999999999</c:v>
                </c:pt>
                <c:pt idx="4">
                  <c:v>589.50800000000004</c:v>
                </c:pt>
                <c:pt idx="5">
                  <c:v>570.34400000000005</c:v>
                </c:pt>
              </c:numCache>
            </c:numRef>
          </c:val>
          <c:smooth val="0"/>
          <c:extLst>
            <c:ext xmlns:c16="http://schemas.microsoft.com/office/drawing/2014/chart" uri="{C3380CC4-5D6E-409C-BE32-E72D297353CC}">
              <c16:uniqueId val="{00000003-E09F-4E11-88CC-F9E346D45EA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09F-4E11-88CC-F9E346D45EA9}"/>
              </c:ext>
            </c:extLst>
          </c:dPt>
          <c:dPt>
            <c:idx val="3"/>
            <c:marker>
              <c:spPr>
                <a:solidFill>
                  <a:srgbClr val="002060"/>
                </a:solidFill>
                <a:ln>
                  <a:noFill/>
                </a:ln>
              </c:spPr>
            </c:marker>
            <c:bubble3D val="0"/>
            <c:extLst>
              <c:ext xmlns:c16="http://schemas.microsoft.com/office/drawing/2014/chart" uri="{C3380CC4-5D6E-409C-BE32-E72D297353CC}">
                <c16:uniqueId val="{00000005-E09F-4E11-88CC-F9E346D45EA9}"/>
              </c:ext>
            </c:extLst>
          </c:dPt>
          <c:dPt>
            <c:idx val="5"/>
            <c:marker>
              <c:spPr>
                <a:solidFill>
                  <a:srgbClr val="002060"/>
                </a:solidFill>
                <a:ln>
                  <a:noFill/>
                </a:ln>
              </c:spPr>
            </c:marker>
            <c:bubble3D val="0"/>
            <c:extLst>
              <c:ext xmlns:c16="http://schemas.microsoft.com/office/drawing/2014/chart" uri="{C3380CC4-5D6E-409C-BE32-E72D297353CC}">
                <c16:uniqueId val="{00000006-E09F-4E11-88CC-F9E346D45EA9}"/>
              </c:ext>
            </c:extLst>
          </c:dPt>
          <c:cat>
            <c:multiLvlStrRef>
              <c:f>_TIP_ESC_INT_!$B$27:$C$32</c:f>
              <c:multiLvlStrCache>
                <c:ptCount val="6"/>
                <c:lvl>
                  <c:pt idx="0">
                    <c:v>2015</c:v>
                  </c:pt>
                  <c:pt idx="1">
                    <c:v>2018</c:v>
                  </c:pt>
                  <c:pt idx="2">
                    <c:v>2015</c:v>
                  </c:pt>
                  <c:pt idx="3">
                    <c:v>2018</c:v>
                  </c:pt>
                  <c:pt idx="4">
                    <c:v>2015</c:v>
                  </c:pt>
                  <c:pt idx="5">
                    <c:v>2018</c:v>
                  </c:pt>
                </c:lvl>
                <c:lvl>
                  <c:pt idx="0">
                    <c:v>San Luis Potosí</c:v>
                  </c:pt>
                  <c:pt idx="2">
                    <c:v>General Pública</c:v>
                  </c:pt>
                  <c:pt idx="4">
                    <c:v>Privada</c:v>
                  </c:pt>
                </c:lvl>
              </c:multiLvlStrCache>
            </c:multiLvlStrRef>
          </c:cat>
          <c:val>
            <c:numRef>
              <c:f>_TIP_ESC_INT_!$E$27:$E$32</c:f>
              <c:numCache>
                <c:formatCode>General</c:formatCode>
                <c:ptCount val="6"/>
                <c:pt idx="0">
                  <c:v>520.34799999999996</c:v>
                </c:pt>
                <c:pt idx="1">
                  <c:v>510.358</c:v>
                </c:pt>
                <c:pt idx="2">
                  <c:v>513.94500000000005</c:v>
                </c:pt>
                <c:pt idx="3">
                  <c:v>504.35300000000001</c:v>
                </c:pt>
                <c:pt idx="4">
                  <c:v>632.49199999999996</c:v>
                </c:pt>
                <c:pt idx="5">
                  <c:v>627.65599999999995</c:v>
                </c:pt>
              </c:numCache>
            </c:numRef>
          </c:val>
          <c:smooth val="0"/>
          <c:extLst>
            <c:ext xmlns:c16="http://schemas.microsoft.com/office/drawing/2014/chart" uri="{C3380CC4-5D6E-409C-BE32-E72D297353CC}">
              <c16:uniqueId val="{00000007-E09F-4E11-88CC-F9E346D45EA9}"/>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E09F-4E11-88CC-F9E346D45EA9}"/>
              </c:ext>
            </c:extLst>
          </c:dPt>
          <c:dPt>
            <c:idx val="3"/>
            <c:marker>
              <c:spPr>
                <a:solidFill>
                  <a:srgbClr val="002060"/>
                </a:solidFill>
                <a:ln>
                  <a:noFill/>
                </a:ln>
              </c:spPr>
            </c:marker>
            <c:bubble3D val="0"/>
            <c:extLst>
              <c:ext xmlns:c16="http://schemas.microsoft.com/office/drawing/2014/chart" uri="{C3380CC4-5D6E-409C-BE32-E72D297353CC}">
                <c16:uniqueId val="{00000009-E09F-4E11-88CC-F9E346D45EA9}"/>
              </c:ext>
            </c:extLst>
          </c:dPt>
          <c:dPt>
            <c:idx val="5"/>
            <c:marker>
              <c:spPr>
                <a:solidFill>
                  <a:srgbClr val="002060"/>
                </a:solidFill>
                <a:ln>
                  <a:noFill/>
                </a:ln>
              </c:spPr>
            </c:marker>
            <c:bubble3D val="0"/>
            <c:extLst>
              <c:ext xmlns:c16="http://schemas.microsoft.com/office/drawing/2014/chart" uri="{C3380CC4-5D6E-409C-BE32-E72D297353CC}">
                <c16:uniqueId val="{0000000A-E09F-4E11-88CC-F9E346D45EA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09F-4E11-88CC-F9E346D45EA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09F-4E11-88CC-F9E346D45EA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09F-4E11-88CC-F9E346D45EA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San Luis Potosí</c:v>
                  </c:pt>
                  <c:pt idx="2">
                    <c:v>General Pública</c:v>
                  </c:pt>
                  <c:pt idx="4">
                    <c:v>Privada</c:v>
                  </c:pt>
                </c:lvl>
              </c:multiLvlStrCache>
            </c:multiLvlStrRef>
          </c:cat>
          <c:val>
            <c:numRef>
              <c:f>_TIP_ESC_INT_!$F$27:$F$32</c:f>
              <c:numCache>
                <c:formatCode>General</c:formatCode>
                <c:ptCount val="6"/>
                <c:pt idx="0">
                  <c:v>510</c:v>
                </c:pt>
                <c:pt idx="1">
                  <c:v>502</c:v>
                </c:pt>
                <c:pt idx="2">
                  <c:v>503</c:v>
                </c:pt>
                <c:pt idx="3">
                  <c:v>495</c:v>
                </c:pt>
                <c:pt idx="4">
                  <c:v>611</c:v>
                </c:pt>
                <c:pt idx="5">
                  <c:v>599</c:v>
                </c:pt>
              </c:numCache>
            </c:numRef>
          </c:val>
          <c:smooth val="0"/>
          <c:extLst>
            <c:ext xmlns:c16="http://schemas.microsoft.com/office/drawing/2014/chart" uri="{C3380CC4-5D6E-409C-BE32-E72D297353CC}">
              <c16:uniqueId val="{0000000B-E09F-4E11-88CC-F9E346D45EA9}"/>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372CDA2-5269-4726-9E6C-9EE977E9D3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97F-43EC-98CF-0222A1A0ADED}"/>
                </c:ext>
              </c:extLst>
            </c:dLbl>
            <c:dLbl>
              <c:idx val="1"/>
              <c:tx>
                <c:rich>
                  <a:bodyPr/>
                  <a:lstStyle/>
                  <a:p>
                    <a:fld id="{1D8D5EEC-88C1-4D16-AE9F-6851E72C32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97F-43EC-98CF-0222A1A0ADED}"/>
                </c:ext>
              </c:extLst>
            </c:dLbl>
            <c:dLbl>
              <c:idx val="2"/>
              <c:tx>
                <c:rich>
                  <a:bodyPr/>
                  <a:lstStyle/>
                  <a:p>
                    <a:fld id="{CB3F7569-83AA-44F1-BC99-04C029A74A8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97F-43EC-98CF-0222A1A0ADE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7F-43EC-98CF-0222A1A0ADED}"/>
                </c:ext>
              </c:extLst>
            </c:dLbl>
            <c:dLbl>
              <c:idx val="4"/>
              <c:tx>
                <c:rich>
                  <a:bodyPr/>
                  <a:lstStyle/>
                  <a:p>
                    <a:fld id="{E3590099-A1B7-4CC1-B682-140B5E54FA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97F-43EC-98CF-0222A1A0ADE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San Luis Potosí</c:v>
                </c:pt>
              </c:strCache>
            </c:strRef>
          </c:cat>
          <c:val>
            <c:numRef>
              <c:f>_MARGINC_!$C$2:$C$6</c:f>
              <c:numCache>
                <c:formatCode>General</c:formatCode>
                <c:ptCount val="5"/>
                <c:pt idx="0">
                  <c:v>-63.7</c:v>
                </c:pt>
                <c:pt idx="1">
                  <c:v>-48.2</c:v>
                </c:pt>
                <c:pt idx="2">
                  <c:v>-39.9</c:v>
                </c:pt>
                <c:pt idx="4">
                  <c:v>-52.9</c:v>
                </c:pt>
              </c:numCache>
            </c:numRef>
          </c:val>
          <c:extLst>
            <c:ext xmlns:c15="http://schemas.microsoft.com/office/drawing/2012/chart" uri="{02D57815-91ED-43cb-92C2-25804820EDAC}">
              <c15:datalabelsRange>
                <c15:f>_MARGINC_!$G$2:$G$6</c15:f>
                <c15:dlblRangeCache>
                  <c:ptCount val="5"/>
                  <c:pt idx="0">
                    <c:v>63.7</c:v>
                  </c:pt>
                  <c:pt idx="1">
                    <c:v>48.2</c:v>
                  </c:pt>
                  <c:pt idx="2">
                    <c:v>39.9</c:v>
                  </c:pt>
                  <c:pt idx="4">
                    <c:v>52.9</c:v>
                  </c:pt>
                </c15:dlblRangeCache>
              </c15:datalabelsRange>
            </c:ext>
            <c:ext xmlns:c16="http://schemas.microsoft.com/office/drawing/2014/chart" uri="{C3380CC4-5D6E-409C-BE32-E72D297353CC}">
              <c16:uniqueId val="{00000005-897F-43EC-98CF-0222A1A0ADED}"/>
            </c:ext>
          </c:extLst>
        </c:ser>
        <c:ser>
          <c:idx val="1"/>
          <c:order val="1"/>
          <c:tx>
            <c:v>NII</c:v>
          </c:tx>
          <c:spPr>
            <a:solidFill>
              <a:srgbClr val="B07CAA"/>
            </a:solidFill>
          </c:spPr>
          <c:invertIfNegative val="0"/>
          <c:dLbls>
            <c:dLbl>
              <c:idx val="0"/>
              <c:tx>
                <c:rich>
                  <a:bodyPr/>
                  <a:lstStyle/>
                  <a:p>
                    <a:fld id="{AF16A6BF-F10C-472B-9626-7C75BD14FA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97F-43EC-98CF-0222A1A0ADED}"/>
                </c:ext>
              </c:extLst>
            </c:dLbl>
            <c:dLbl>
              <c:idx val="1"/>
              <c:tx>
                <c:rich>
                  <a:bodyPr/>
                  <a:lstStyle/>
                  <a:p>
                    <a:fld id="{CE0F3057-1F4B-451C-8BBB-25A43A80208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97F-43EC-98CF-0222A1A0ADED}"/>
                </c:ext>
              </c:extLst>
            </c:dLbl>
            <c:dLbl>
              <c:idx val="2"/>
              <c:tx>
                <c:rich>
                  <a:bodyPr/>
                  <a:lstStyle/>
                  <a:p>
                    <a:fld id="{21394C81-B2B9-4F42-BAE3-1276D58585B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97F-43EC-98CF-0222A1A0ADE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7F-43EC-98CF-0222A1A0ADED}"/>
                </c:ext>
              </c:extLst>
            </c:dLbl>
            <c:dLbl>
              <c:idx val="4"/>
              <c:tx>
                <c:rich>
                  <a:bodyPr/>
                  <a:lstStyle/>
                  <a:p>
                    <a:fld id="{C8436B65-EC2E-42BB-AB58-8E77FCED382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97F-43EC-98CF-0222A1A0ADE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San Luis Potosí</c:v>
                </c:pt>
              </c:strCache>
            </c:strRef>
          </c:cat>
          <c:val>
            <c:numRef>
              <c:f>_MARGINC_!$D$2:$D$6</c:f>
              <c:numCache>
                <c:formatCode>General</c:formatCode>
                <c:ptCount val="5"/>
                <c:pt idx="0">
                  <c:v>28.6</c:v>
                </c:pt>
                <c:pt idx="1">
                  <c:v>33.799999999999997</c:v>
                </c:pt>
                <c:pt idx="2">
                  <c:v>35</c:v>
                </c:pt>
                <c:pt idx="4">
                  <c:v>31.7</c:v>
                </c:pt>
              </c:numCache>
            </c:numRef>
          </c:val>
          <c:extLst>
            <c:ext xmlns:c15="http://schemas.microsoft.com/office/drawing/2012/chart" uri="{02D57815-91ED-43cb-92C2-25804820EDAC}">
              <c15:datalabelsRange>
                <c15:f>_MARGINC_!$H$2:$H$6</c15:f>
                <c15:dlblRangeCache>
                  <c:ptCount val="5"/>
                  <c:pt idx="0">
                    <c:v>28.6</c:v>
                  </c:pt>
                  <c:pt idx="1">
                    <c:v>33.8</c:v>
                  </c:pt>
                  <c:pt idx="2">
                    <c:v>35.0</c:v>
                  </c:pt>
                  <c:pt idx="4">
                    <c:v>31.7</c:v>
                  </c:pt>
                </c15:dlblRangeCache>
              </c15:datalabelsRange>
            </c:ext>
            <c:ext xmlns:c16="http://schemas.microsoft.com/office/drawing/2014/chart" uri="{C3380CC4-5D6E-409C-BE32-E72D297353CC}">
              <c16:uniqueId val="{0000000B-897F-43EC-98CF-0222A1A0ADED}"/>
            </c:ext>
          </c:extLst>
        </c:ser>
        <c:ser>
          <c:idx val="2"/>
          <c:order val="2"/>
          <c:tx>
            <c:v>NIII</c:v>
          </c:tx>
          <c:spPr>
            <a:solidFill>
              <a:srgbClr val="9A528E"/>
            </a:solidFill>
          </c:spPr>
          <c:invertIfNegative val="0"/>
          <c:dLbls>
            <c:dLbl>
              <c:idx val="0"/>
              <c:tx>
                <c:rich>
                  <a:bodyPr/>
                  <a:lstStyle/>
                  <a:p>
                    <a:fld id="{808E0781-0996-4530-B621-3F5D06ADC0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897F-43EC-98CF-0222A1A0ADED}"/>
                </c:ext>
              </c:extLst>
            </c:dLbl>
            <c:dLbl>
              <c:idx val="1"/>
              <c:tx>
                <c:rich>
                  <a:bodyPr/>
                  <a:lstStyle/>
                  <a:p>
                    <a:fld id="{AA80C1F8-CE42-4B5C-9394-B6FA386B05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97F-43EC-98CF-0222A1A0ADED}"/>
                </c:ext>
              </c:extLst>
            </c:dLbl>
            <c:dLbl>
              <c:idx val="2"/>
              <c:tx>
                <c:rich>
                  <a:bodyPr/>
                  <a:lstStyle/>
                  <a:p>
                    <a:fld id="{38B49F00-80DF-4266-AF5A-4AD17E605A1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897F-43EC-98CF-0222A1A0ADE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97F-43EC-98CF-0222A1A0ADED}"/>
                </c:ext>
              </c:extLst>
            </c:dLbl>
            <c:dLbl>
              <c:idx val="4"/>
              <c:tx>
                <c:rich>
                  <a:bodyPr/>
                  <a:lstStyle/>
                  <a:p>
                    <a:fld id="{C285DA11-55CD-4804-84CA-7E37D63487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97F-43EC-98CF-0222A1A0ADE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San Luis Potosí</c:v>
                </c:pt>
              </c:strCache>
            </c:strRef>
          </c:cat>
          <c:val>
            <c:numRef>
              <c:f>_MARGINC_!$E$2:$E$6</c:f>
              <c:numCache>
                <c:formatCode>General</c:formatCode>
                <c:ptCount val="5"/>
                <c:pt idx="0">
                  <c:v>7.2</c:v>
                </c:pt>
                <c:pt idx="1">
                  <c:v>14.9</c:v>
                </c:pt>
                <c:pt idx="2">
                  <c:v>19.5</c:v>
                </c:pt>
                <c:pt idx="4">
                  <c:v>12.7</c:v>
                </c:pt>
              </c:numCache>
            </c:numRef>
          </c:val>
          <c:extLst>
            <c:ext xmlns:c15="http://schemas.microsoft.com/office/drawing/2012/chart" uri="{02D57815-91ED-43cb-92C2-25804820EDAC}">
              <c15:datalabelsRange>
                <c15:f>_MARGINC_!$I$2:$I$6</c15:f>
                <c15:dlblRangeCache>
                  <c:ptCount val="5"/>
                  <c:pt idx="0">
                    <c:v>7.2˟</c:v>
                  </c:pt>
                  <c:pt idx="1">
                    <c:v>14.9˟</c:v>
                  </c:pt>
                  <c:pt idx="2">
                    <c:v>19.5</c:v>
                  </c:pt>
                  <c:pt idx="4">
                    <c:v>12.7</c:v>
                  </c:pt>
                </c15:dlblRangeCache>
              </c15:datalabelsRange>
            </c:ext>
            <c:ext xmlns:c16="http://schemas.microsoft.com/office/drawing/2014/chart" uri="{C3380CC4-5D6E-409C-BE32-E72D297353CC}">
              <c16:uniqueId val="{00000011-897F-43EC-98CF-0222A1A0ADED}"/>
            </c:ext>
          </c:extLst>
        </c:ser>
        <c:ser>
          <c:idx val="3"/>
          <c:order val="3"/>
          <c:tx>
            <c:v>NIV</c:v>
          </c:tx>
          <c:spPr>
            <a:solidFill>
              <a:srgbClr val="862A77"/>
            </a:solidFill>
          </c:spPr>
          <c:invertIfNegative val="0"/>
          <c:dLbls>
            <c:dLbl>
              <c:idx val="0"/>
              <c:layout>
                <c:manualLayout>
                  <c:x val="2.2727272727272728E-2"/>
                  <c:y val="0"/>
                </c:manualLayout>
              </c:layout>
              <c:tx>
                <c:rich>
                  <a:bodyPr/>
                  <a:lstStyle/>
                  <a:p>
                    <a:pPr>
                      <a:defRPr sz="1400" b="1" baseline="0">
                        <a:solidFill>
                          <a:srgbClr val="862A77"/>
                        </a:solidFill>
                        <a:latin typeface="Calibri"/>
                      </a:defRPr>
                    </a:pPr>
                    <a:fld id="{DF8EFE05-8915-4870-8573-96BAD2C5380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97F-43EC-98CF-0222A1A0ADED}"/>
                </c:ext>
              </c:extLst>
            </c:dLbl>
            <c:dLbl>
              <c:idx val="1"/>
              <c:layout>
                <c:manualLayout>
                  <c:x val="3.0303030303030193E-2"/>
                  <c:y val="0"/>
                </c:manualLayout>
              </c:layout>
              <c:tx>
                <c:rich>
                  <a:bodyPr/>
                  <a:lstStyle/>
                  <a:p>
                    <a:pPr>
                      <a:defRPr sz="1400" b="1" baseline="0">
                        <a:solidFill>
                          <a:srgbClr val="862A77"/>
                        </a:solidFill>
                        <a:latin typeface="Calibri"/>
                      </a:defRPr>
                    </a:pPr>
                    <a:fld id="{E0E31DBC-B96F-4973-9083-DDF6BEFE0DFF}"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897F-43EC-98CF-0222A1A0ADED}"/>
                </c:ext>
              </c:extLst>
            </c:dLbl>
            <c:dLbl>
              <c:idx val="2"/>
              <c:layout>
                <c:manualLayout>
                  <c:x val="3.6363636363636362E-2"/>
                  <c:y val="-6.111040515849597E-17"/>
                </c:manualLayout>
              </c:layout>
              <c:tx>
                <c:rich>
                  <a:bodyPr/>
                  <a:lstStyle/>
                  <a:p>
                    <a:pPr>
                      <a:defRPr sz="1400" b="1" baseline="0">
                        <a:solidFill>
                          <a:srgbClr val="862A77"/>
                        </a:solidFill>
                        <a:latin typeface="Calibri"/>
                      </a:defRPr>
                    </a:pPr>
                    <a:fld id="{3D673398-6BCE-452E-B919-1AE0B6909F21}"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897F-43EC-98CF-0222A1A0ADED}"/>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97F-43EC-98CF-0222A1A0ADED}"/>
                </c:ext>
              </c:extLst>
            </c:dLbl>
            <c:dLbl>
              <c:idx val="4"/>
              <c:layout>
                <c:manualLayout>
                  <c:x val="2.2727272727272728E-2"/>
                  <c:y val="-1.5277601289623993E-17"/>
                </c:manualLayout>
              </c:layout>
              <c:tx>
                <c:rich>
                  <a:bodyPr/>
                  <a:lstStyle/>
                  <a:p>
                    <a:pPr>
                      <a:defRPr sz="1400" b="1" baseline="0">
                        <a:solidFill>
                          <a:srgbClr val="862A77"/>
                        </a:solidFill>
                        <a:latin typeface="Calibri"/>
                      </a:defRPr>
                    </a:pPr>
                    <a:fld id="{1E478E77-047F-4540-ADC1-E5DFFA620AF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897F-43EC-98CF-0222A1A0ADE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San Luis Potosí</c:v>
                </c:pt>
              </c:strCache>
            </c:strRef>
          </c:cat>
          <c:val>
            <c:numRef>
              <c:f>_MARGINC_!$F$2:$F$6</c:f>
              <c:numCache>
                <c:formatCode>General</c:formatCode>
                <c:ptCount val="5"/>
                <c:pt idx="0">
                  <c:v>0.5</c:v>
                </c:pt>
                <c:pt idx="1">
                  <c:v>3.2</c:v>
                </c:pt>
                <c:pt idx="2">
                  <c:v>5.7</c:v>
                </c:pt>
                <c:pt idx="4">
                  <c:v>2.7</c:v>
                </c:pt>
              </c:numCache>
            </c:numRef>
          </c:val>
          <c:extLst>
            <c:ext xmlns:c15="http://schemas.microsoft.com/office/drawing/2012/chart" uri="{02D57815-91ED-43cb-92C2-25804820EDAC}">
              <c15:datalabelsRange>
                <c15:f>_MARGINC_!$J$2:$J$6</c15:f>
                <c15:dlblRangeCache>
                  <c:ptCount val="5"/>
                  <c:pt idx="0">
                    <c:v>0.5˟</c:v>
                  </c:pt>
                  <c:pt idx="1">
                    <c:v>3.2˟</c:v>
                  </c:pt>
                  <c:pt idx="2">
                    <c:v>5.7˟</c:v>
                  </c:pt>
                  <c:pt idx="4">
                    <c:v>2.7</c:v>
                  </c:pt>
                </c15:dlblRangeCache>
              </c15:datalabelsRange>
            </c:ext>
            <c:ext xmlns:c16="http://schemas.microsoft.com/office/drawing/2014/chart" uri="{C3380CC4-5D6E-409C-BE32-E72D297353CC}">
              <c16:uniqueId val="{00000017-897F-43EC-98CF-0222A1A0ADED}"/>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DDB3E24-6435-4E96-8593-42D1C254B7E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97B-439C-96DA-6FC7D9C2B126}"/>
                </c:ext>
              </c:extLst>
            </c:dLbl>
            <c:dLbl>
              <c:idx val="1"/>
              <c:tx>
                <c:rich>
                  <a:bodyPr/>
                  <a:lstStyle/>
                  <a:p>
                    <a:fld id="{4B491157-293E-4F20-8C49-41F379FD28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97B-439C-96DA-6FC7D9C2B126}"/>
                </c:ext>
              </c:extLst>
            </c:dLbl>
            <c:dLbl>
              <c:idx val="2"/>
              <c:tx>
                <c:rich>
                  <a:bodyPr/>
                  <a:lstStyle/>
                  <a:p>
                    <a:fld id="{2A477549-BF1B-4693-956D-57401E0552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97B-439C-96DA-6FC7D9C2B12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7B-439C-96DA-6FC7D9C2B126}"/>
                </c:ext>
              </c:extLst>
            </c:dLbl>
            <c:dLbl>
              <c:idx val="4"/>
              <c:tx>
                <c:rich>
                  <a:bodyPr/>
                  <a:lstStyle/>
                  <a:p>
                    <a:fld id="{E0C8B3C3-5BF0-4C05-8D8D-C931673DF4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97B-439C-96DA-6FC7D9C2B12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San Luis Potosí</c:v>
                </c:pt>
              </c:strCache>
            </c:strRef>
          </c:cat>
          <c:val>
            <c:numRef>
              <c:f>_MARGINC_!$C$28:$C$32</c:f>
              <c:numCache>
                <c:formatCode>General</c:formatCode>
                <c:ptCount val="5"/>
                <c:pt idx="0">
                  <c:v>-66.2</c:v>
                </c:pt>
                <c:pt idx="1">
                  <c:v>-58.1</c:v>
                </c:pt>
                <c:pt idx="2">
                  <c:v>-52.9</c:v>
                </c:pt>
                <c:pt idx="4">
                  <c:v>-60.3</c:v>
                </c:pt>
              </c:numCache>
            </c:numRef>
          </c:val>
          <c:extLst>
            <c:ext xmlns:c15="http://schemas.microsoft.com/office/drawing/2012/chart" uri="{02D57815-91ED-43cb-92C2-25804820EDAC}">
              <c15:datalabelsRange>
                <c15:f>_MARGINC_!$G$28:$G$32</c15:f>
                <c15:dlblRangeCache>
                  <c:ptCount val="5"/>
                  <c:pt idx="0">
                    <c:v>66.2</c:v>
                  </c:pt>
                  <c:pt idx="1">
                    <c:v>58.1</c:v>
                  </c:pt>
                  <c:pt idx="2">
                    <c:v>52.9</c:v>
                  </c:pt>
                  <c:pt idx="4">
                    <c:v>60.3</c:v>
                  </c:pt>
                </c15:dlblRangeCache>
              </c15:datalabelsRange>
            </c:ext>
            <c:ext xmlns:c16="http://schemas.microsoft.com/office/drawing/2014/chart" uri="{C3380CC4-5D6E-409C-BE32-E72D297353CC}">
              <c16:uniqueId val="{00000005-C97B-439C-96DA-6FC7D9C2B126}"/>
            </c:ext>
          </c:extLst>
        </c:ser>
        <c:ser>
          <c:idx val="1"/>
          <c:order val="1"/>
          <c:tx>
            <c:v>NII</c:v>
          </c:tx>
          <c:spPr>
            <a:solidFill>
              <a:srgbClr val="B07CAA"/>
            </a:solidFill>
          </c:spPr>
          <c:invertIfNegative val="0"/>
          <c:dLbls>
            <c:dLbl>
              <c:idx val="0"/>
              <c:tx>
                <c:rich>
                  <a:bodyPr/>
                  <a:lstStyle/>
                  <a:p>
                    <a:fld id="{3DE823A7-32E6-4FA6-91BE-27F4557ADE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97B-439C-96DA-6FC7D9C2B126}"/>
                </c:ext>
              </c:extLst>
            </c:dLbl>
            <c:dLbl>
              <c:idx val="1"/>
              <c:tx>
                <c:rich>
                  <a:bodyPr/>
                  <a:lstStyle/>
                  <a:p>
                    <a:fld id="{4F6C0D53-4502-4CE2-85A9-4822403595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97B-439C-96DA-6FC7D9C2B126}"/>
                </c:ext>
              </c:extLst>
            </c:dLbl>
            <c:dLbl>
              <c:idx val="2"/>
              <c:tx>
                <c:rich>
                  <a:bodyPr/>
                  <a:lstStyle/>
                  <a:p>
                    <a:fld id="{97D43D66-2F72-4E4E-8D40-D9F00DA557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97B-439C-96DA-6FC7D9C2B12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7B-439C-96DA-6FC7D9C2B126}"/>
                </c:ext>
              </c:extLst>
            </c:dLbl>
            <c:dLbl>
              <c:idx val="4"/>
              <c:tx>
                <c:rich>
                  <a:bodyPr/>
                  <a:lstStyle/>
                  <a:p>
                    <a:fld id="{18440292-C44C-4E7B-A6A2-56854447350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97B-439C-96DA-6FC7D9C2B12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San Luis Potosí</c:v>
                </c:pt>
              </c:strCache>
            </c:strRef>
          </c:cat>
          <c:val>
            <c:numRef>
              <c:f>_MARGINC_!$D$28:$D$32</c:f>
              <c:numCache>
                <c:formatCode>General</c:formatCode>
                <c:ptCount val="5"/>
                <c:pt idx="0">
                  <c:v>17.399999999999999</c:v>
                </c:pt>
                <c:pt idx="1">
                  <c:v>18.8</c:v>
                </c:pt>
                <c:pt idx="2">
                  <c:v>18.7</c:v>
                </c:pt>
                <c:pt idx="4">
                  <c:v>18.100000000000001</c:v>
                </c:pt>
              </c:numCache>
            </c:numRef>
          </c:val>
          <c:extLst>
            <c:ext xmlns:c15="http://schemas.microsoft.com/office/drawing/2012/chart" uri="{02D57815-91ED-43cb-92C2-25804820EDAC}">
              <c15:datalabelsRange>
                <c15:f>_MARGINC_!$H$28:$H$32</c15:f>
                <c15:dlblRangeCache>
                  <c:ptCount val="5"/>
                  <c:pt idx="0">
                    <c:v>17.4</c:v>
                  </c:pt>
                  <c:pt idx="1">
                    <c:v>18.8</c:v>
                  </c:pt>
                  <c:pt idx="2">
                    <c:v>18.7</c:v>
                  </c:pt>
                  <c:pt idx="4">
                    <c:v>18.1</c:v>
                  </c:pt>
                </c15:dlblRangeCache>
              </c15:datalabelsRange>
            </c:ext>
            <c:ext xmlns:c16="http://schemas.microsoft.com/office/drawing/2014/chart" uri="{C3380CC4-5D6E-409C-BE32-E72D297353CC}">
              <c16:uniqueId val="{0000000B-C97B-439C-96DA-6FC7D9C2B126}"/>
            </c:ext>
          </c:extLst>
        </c:ser>
        <c:ser>
          <c:idx val="2"/>
          <c:order val="2"/>
          <c:tx>
            <c:v>NIII</c:v>
          </c:tx>
          <c:spPr>
            <a:solidFill>
              <a:srgbClr val="9A528E"/>
            </a:solidFill>
          </c:spPr>
          <c:invertIfNegative val="0"/>
          <c:dLbls>
            <c:dLbl>
              <c:idx val="0"/>
              <c:tx>
                <c:rich>
                  <a:bodyPr/>
                  <a:lstStyle/>
                  <a:p>
                    <a:fld id="{86210905-F650-4E38-BC8F-6023D93652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97B-439C-96DA-6FC7D9C2B126}"/>
                </c:ext>
              </c:extLst>
            </c:dLbl>
            <c:dLbl>
              <c:idx val="1"/>
              <c:tx>
                <c:rich>
                  <a:bodyPr/>
                  <a:lstStyle/>
                  <a:p>
                    <a:fld id="{F88C2406-AF2A-439A-8494-23169E2D2F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97B-439C-96DA-6FC7D9C2B126}"/>
                </c:ext>
              </c:extLst>
            </c:dLbl>
            <c:dLbl>
              <c:idx val="2"/>
              <c:tx>
                <c:rich>
                  <a:bodyPr/>
                  <a:lstStyle/>
                  <a:p>
                    <a:fld id="{650B1B32-21E1-40D6-BC0B-FD70CA0F03E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97B-439C-96DA-6FC7D9C2B12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7B-439C-96DA-6FC7D9C2B126}"/>
                </c:ext>
              </c:extLst>
            </c:dLbl>
            <c:dLbl>
              <c:idx val="4"/>
              <c:tx>
                <c:rich>
                  <a:bodyPr/>
                  <a:lstStyle/>
                  <a:p>
                    <a:fld id="{68A809D1-966D-4BC7-8E5A-707F085E1B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97B-439C-96DA-6FC7D9C2B12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San Luis Potosí</c:v>
                </c:pt>
              </c:strCache>
            </c:strRef>
          </c:cat>
          <c:val>
            <c:numRef>
              <c:f>_MARGINC_!$E$28:$E$32</c:f>
              <c:numCache>
                <c:formatCode>General</c:formatCode>
                <c:ptCount val="5"/>
                <c:pt idx="0">
                  <c:v>12</c:v>
                </c:pt>
                <c:pt idx="1">
                  <c:v>14.6</c:v>
                </c:pt>
                <c:pt idx="2">
                  <c:v>16.3</c:v>
                </c:pt>
                <c:pt idx="4">
                  <c:v>13.9</c:v>
                </c:pt>
              </c:numCache>
            </c:numRef>
          </c:val>
          <c:extLst>
            <c:ext xmlns:c15="http://schemas.microsoft.com/office/drawing/2012/chart" uri="{02D57815-91ED-43cb-92C2-25804820EDAC}">
              <c15:datalabelsRange>
                <c15:f>_MARGINC_!$I$28:$I$32</c15:f>
                <c15:dlblRangeCache>
                  <c:ptCount val="5"/>
                  <c:pt idx="0">
                    <c:v>12.0</c:v>
                  </c:pt>
                  <c:pt idx="1">
                    <c:v>14.6˟</c:v>
                  </c:pt>
                  <c:pt idx="2">
                    <c:v>16.3</c:v>
                  </c:pt>
                  <c:pt idx="4">
                    <c:v>13.9</c:v>
                  </c:pt>
                </c15:dlblRangeCache>
              </c15:datalabelsRange>
            </c:ext>
            <c:ext xmlns:c16="http://schemas.microsoft.com/office/drawing/2014/chart" uri="{C3380CC4-5D6E-409C-BE32-E72D297353CC}">
              <c16:uniqueId val="{00000011-C97B-439C-96DA-6FC7D9C2B126}"/>
            </c:ext>
          </c:extLst>
        </c:ser>
        <c:ser>
          <c:idx val="3"/>
          <c:order val="3"/>
          <c:tx>
            <c:v>NIV</c:v>
          </c:tx>
          <c:spPr>
            <a:solidFill>
              <a:srgbClr val="862A77"/>
            </a:solidFill>
          </c:spPr>
          <c:invertIfNegative val="0"/>
          <c:dLbls>
            <c:dLbl>
              <c:idx val="0"/>
              <c:layout>
                <c:manualLayout>
                  <c:x val="3.1818181818181704E-2"/>
                  <c:y val="0"/>
                </c:manualLayout>
              </c:layout>
              <c:tx>
                <c:rich>
                  <a:bodyPr/>
                  <a:lstStyle/>
                  <a:p>
                    <a:pPr>
                      <a:defRPr sz="1400" b="1" baseline="0">
                        <a:solidFill>
                          <a:srgbClr val="862A77"/>
                        </a:solidFill>
                        <a:latin typeface="Calibri"/>
                      </a:defRPr>
                    </a:pPr>
                    <a:fld id="{02D0086A-F9C1-4472-9754-AE2E049D8D0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97B-439C-96DA-6FC7D9C2B126}"/>
                </c:ext>
              </c:extLst>
            </c:dLbl>
            <c:dLbl>
              <c:idx val="1"/>
              <c:tx>
                <c:rich>
                  <a:bodyPr/>
                  <a:lstStyle/>
                  <a:p>
                    <a:fld id="{7F3A7764-37EF-4D44-8204-BC29638E8E9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C97B-439C-96DA-6FC7D9C2B126}"/>
                </c:ext>
              </c:extLst>
            </c:dLbl>
            <c:dLbl>
              <c:idx val="2"/>
              <c:tx>
                <c:rich>
                  <a:bodyPr/>
                  <a:lstStyle/>
                  <a:p>
                    <a:fld id="{EDE15C17-9493-4EBB-8656-6E3DD90AAC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C97B-439C-96DA-6FC7D9C2B12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97B-439C-96DA-6FC7D9C2B126}"/>
                </c:ext>
              </c:extLst>
            </c:dLbl>
            <c:dLbl>
              <c:idx val="4"/>
              <c:tx>
                <c:rich>
                  <a:bodyPr/>
                  <a:lstStyle/>
                  <a:p>
                    <a:fld id="{2CD5D3C9-C912-4A15-B811-6835AE63CF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C97B-439C-96DA-6FC7D9C2B12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San Luis Potosí</c:v>
                </c:pt>
              </c:strCache>
            </c:strRef>
          </c:cat>
          <c:val>
            <c:numRef>
              <c:f>_MARGINC_!$F$28:$F$32</c:f>
              <c:numCache>
                <c:formatCode>General</c:formatCode>
                <c:ptCount val="5"/>
                <c:pt idx="0">
                  <c:v>4.4000000000000004</c:v>
                </c:pt>
                <c:pt idx="1">
                  <c:v>8.5</c:v>
                </c:pt>
                <c:pt idx="2">
                  <c:v>12.1</c:v>
                </c:pt>
                <c:pt idx="4">
                  <c:v>7.7</c:v>
                </c:pt>
              </c:numCache>
            </c:numRef>
          </c:val>
          <c:extLst>
            <c:ext xmlns:c15="http://schemas.microsoft.com/office/drawing/2012/chart" uri="{02D57815-91ED-43cb-92C2-25804820EDAC}">
              <c15:datalabelsRange>
                <c15:f>_MARGINC_!$J$28:$J$32</c15:f>
                <c15:dlblRangeCache>
                  <c:ptCount val="5"/>
                  <c:pt idx="0">
                    <c:v>4.4˟</c:v>
                  </c:pt>
                  <c:pt idx="1">
                    <c:v>8.5˟</c:v>
                  </c:pt>
                  <c:pt idx="2">
                    <c:v>12.1</c:v>
                  </c:pt>
                  <c:pt idx="4">
                    <c:v>7.7</c:v>
                  </c:pt>
                </c15:dlblRangeCache>
              </c15:datalabelsRange>
            </c:ext>
            <c:ext xmlns:c16="http://schemas.microsoft.com/office/drawing/2014/chart" uri="{C3380CC4-5D6E-409C-BE32-E72D297353CC}">
              <c16:uniqueId val="{00000017-C97B-439C-96DA-6FC7D9C2B126}"/>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C3B-4BF1-804A-3C6AB91ABBC5}"/>
              </c:ext>
            </c:extLst>
          </c:dPt>
          <c:dPt>
            <c:idx val="3"/>
            <c:marker>
              <c:spPr>
                <a:solidFill>
                  <a:srgbClr val="002060"/>
                </a:solidFill>
                <a:ln>
                  <a:noFill/>
                </a:ln>
              </c:spPr>
            </c:marker>
            <c:bubble3D val="0"/>
            <c:extLst>
              <c:ext xmlns:c16="http://schemas.microsoft.com/office/drawing/2014/chart" uri="{C3380CC4-5D6E-409C-BE32-E72D297353CC}">
                <c16:uniqueId val="{00000001-8C3B-4BF1-804A-3C6AB91ABBC5}"/>
              </c:ext>
            </c:extLst>
          </c:dPt>
          <c:dPt>
            <c:idx val="5"/>
            <c:marker>
              <c:spPr>
                <a:solidFill>
                  <a:srgbClr val="002060"/>
                </a:solidFill>
                <a:ln>
                  <a:noFill/>
                </a:ln>
              </c:spPr>
            </c:marker>
            <c:bubble3D val="0"/>
            <c:extLst>
              <c:ext xmlns:c16="http://schemas.microsoft.com/office/drawing/2014/chart" uri="{C3380CC4-5D6E-409C-BE32-E72D297353CC}">
                <c16:uniqueId val="{00000002-8C3B-4BF1-804A-3C6AB91ABBC5}"/>
              </c:ext>
            </c:extLst>
          </c:dPt>
          <c:dPt>
            <c:idx val="7"/>
            <c:marker>
              <c:spPr>
                <a:solidFill>
                  <a:srgbClr val="002060"/>
                </a:solidFill>
                <a:ln>
                  <a:noFill/>
                </a:ln>
              </c:spPr>
            </c:marker>
            <c:bubble3D val="0"/>
            <c:extLst>
              <c:ext xmlns:c16="http://schemas.microsoft.com/office/drawing/2014/chart" uri="{C3380CC4-5D6E-409C-BE32-E72D297353CC}">
                <c16:uniqueId val="{00000003-8C3B-4BF1-804A-3C6AB91ABBC5}"/>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San Luis Potosí</c:v>
                  </c:pt>
                  <c:pt idx="2">
                    <c:v>Muy Alta y Alta</c:v>
                  </c:pt>
                  <c:pt idx="4">
                    <c:v>Media</c:v>
                  </c:pt>
                  <c:pt idx="6">
                    <c:v>Baja y Muy Baja</c:v>
                  </c:pt>
                </c:lvl>
              </c:multiLvlStrCache>
            </c:multiLvlStrRef>
          </c:cat>
          <c:val>
            <c:numRef>
              <c:f>_MARGINC_INT_!$D$2:$D$9</c:f>
              <c:numCache>
                <c:formatCode>General</c:formatCode>
                <c:ptCount val="8"/>
                <c:pt idx="0">
                  <c:v>495.04500000000002</c:v>
                </c:pt>
                <c:pt idx="1">
                  <c:v>485.43799999999999</c:v>
                </c:pt>
                <c:pt idx="2">
                  <c:v>459.46800000000002</c:v>
                </c:pt>
                <c:pt idx="3">
                  <c:v>456.44299999999998</c:v>
                </c:pt>
                <c:pt idx="4">
                  <c:v>489.49799999999999</c:v>
                </c:pt>
                <c:pt idx="5">
                  <c:v>480.92099999999999</c:v>
                </c:pt>
                <c:pt idx="6">
                  <c:v>536.66700000000003</c:v>
                </c:pt>
                <c:pt idx="7">
                  <c:v>517.65200000000004</c:v>
                </c:pt>
              </c:numCache>
            </c:numRef>
          </c:val>
          <c:smooth val="0"/>
          <c:extLst>
            <c:ext xmlns:c16="http://schemas.microsoft.com/office/drawing/2014/chart" uri="{C3380CC4-5D6E-409C-BE32-E72D297353CC}">
              <c16:uniqueId val="{00000004-8C3B-4BF1-804A-3C6AB91ABBC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8C3B-4BF1-804A-3C6AB91ABBC5}"/>
              </c:ext>
            </c:extLst>
          </c:dPt>
          <c:dPt>
            <c:idx val="3"/>
            <c:marker>
              <c:spPr>
                <a:solidFill>
                  <a:srgbClr val="002060"/>
                </a:solidFill>
                <a:ln>
                  <a:noFill/>
                </a:ln>
              </c:spPr>
            </c:marker>
            <c:bubble3D val="0"/>
            <c:extLst>
              <c:ext xmlns:c16="http://schemas.microsoft.com/office/drawing/2014/chart" uri="{C3380CC4-5D6E-409C-BE32-E72D297353CC}">
                <c16:uniqueId val="{00000006-8C3B-4BF1-804A-3C6AB91ABBC5}"/>
              </c:ext>
            </c:extLst>
          </c:dPt>
          <c:dPt>
            <c:idx val="5"/>
            <c:marker>
              <c:spPr>
                <a:solidFill>
                  <a:srgbClr val="002060"/>
                </a:solidFill>
                <a:ln>
                  <a:noFill/>
                </a:ln>
              </c:spPr>
            </c:marker>
            <c:bubble3D val="0"/>
            <c:extLst>
              <c:ext xmlns:c16="http://schemas.microsoft.com/office/drawing/2014/chart" uri="{C3380CC4-5D6E-409C-BE32-E72D297353CC}">
                <c16:uniqueId val="{00000007-8C3B-4BF1-804A-3C6AB91ABBC5}"/>
              </c:ext>
            </c:extLst>
          </c:dPt>
          <c:dPt>
            <c:idx val="7"/>
            <c:marker>
              <c:spPr>
                <a:solidFill>
                  <a:srgbClr val="002060"/>
                </a:solidFill>
                <a:ln>
                  <a:noFill/>
                </a:ln>
              </c:spPr>
            </c:marker>
            <c:bubble3D val="0"/>
            <c:extLst>
              <c:ext xmlns:c16="http://schemas.microsoft.com/office/drawing/2014/chart" uri="{C3380CC4-5D6E-409C-BE32-E72D297353CC}">
                <c16:uniqueId val="{00000008-8C3B-4BF1-804A-3C6AB91ABBC5}"/>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San Luis Potosí</c:v>
                  </c:pt>
                  <c:pt idx="2">
                    <c:v>Muy Alta y Alta</c:v>
                  </c:pt>
                  <c:pt idx="4">
                    <c:v>Media</c:v>
                  </c:pt>
                  <c:pt idx="6">
                    <c:v>Baja y Muy Baja</c:v>
                  </c:pt>
                </c:lvl>
              </c:multiLvlStrCache>
            </c:multiLvlStrRef>
          </c:cat>
          <c:val>
            <c:numRef>
              <c:f>_MARGINC_INT_!$E$2:$E$9</c:f>
              <c:numCache>
                <c:formatCode>General</c:formatCode>
                <c:ptCount val="8"/>
                <c:pt idx="0">
                  <c:v>512.95500000000004</c:v>
                </c:pt>
                <c:pt idx="1">
                  <c:v>500.56200000000001</c:v>
                </c:pt>
                <c:pt idx="2">
                  <c:v>486.53199999999998</c:v>
                </c:pt>
                <c:pt idx="3">
                  <c:v>473.55700000000002</c:v>
                </c:pt>
                <c:pt idx="4">
                  <c:v>528.50199999999995</c:v>
                </c:pt>
                <c:pt idx="5">
                  <c:v>529.07899999999995</c:v>
                </c:pt>
                <c:pt idx="6">
                  <c:v>563.33299999999997</c:v>
                </c:pt>
                <c:pt idx="7">
                  <c:v>538.34799999999996</c:v>
                </c:pt>
              </c:numCache>
            </c:numRef>
          </c:val>
          <c:smooth val="0"/>
          <c:extLst>
            <c:ext xmlns:c16="http://schemas.microsoft.com/office/drawing/2014/chart" uri="{C3380CC4-5D6E-409C-BE32-E72D297353CC}">
              <c16:uniqueId val="{00000009-8C3B-4BF1-804A-3C6AB91ABBC5}"/>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8C3B-4BF1-804A-3C6AB91ABBC5}"/>
              </c:ext>
            </c:extLst>
          </c:dPt>
          <c:dPt>
            <c:idx val="3"/>
            <c:marker>
              <c:spPr>
                <a:solidFill>
                  <a:srgbClr val="002060"/>
                </a:solidFill>
                <a:ln>
                  <a:noFill/>
                </a:ln>
              </c:spPr>
            </c:marker>
            <c:bubble3D val="0"/>
            <c:extLst>
              <c:ext xmlns:c16="http://schemas.microsoft.com/office/drawing/2014/chart" uri="{C3380CC4-5D6E-409C-BE32-E72D297353CC}">
                <c16:uniqueId val="{0000000B-8C3B-4BF1-804A-3C6AB91ABBC5}"/>
              </c:ext>
            </c:extLst>
          </c:dPt>
          <c:dPt>
            <c:idx val="5"/>
            <c:marker>
              <c:spPr>
                <a:solidFill>
                  <a:srgbClr val="002060"/>
                </a:solidFill>
                <a:ln>
                  <a:noFill/>
                </a:ln>
              </c:spPr>
            </c:marker>
            <c:bubble3D val="0"/>
            <c:extLst>
              <c:ext xmlns:c16="http://schemas.microsoft.com/office/drawing/2014/chart" uri="{C3380CC4-5D6E-409C-BE32-E72D297353CC}">
                <c16:uniqueId val="{0000000C-8C3B-4BF1-804A-3C6AB91ABBC5}"/>
              </c:ext>
            </c:extLst>
          </c:dPt>
          <c:dPt>
            <c:idx val="7"/>
            <c:marker>
              <c:spPr>
                <a:solidFill>
                  <a:srgbClr val="002060"/>
                </a:solidFill>
                <a:ln>
                  <a:noFill/>
                </a:ln>
              </c:spPr>
            </c:marker>
            <c:bubble3D val="0"/>
            <c:extLst>
              <c:ext xmlns:c16="http://schemas.microsoft.com/office/drawing/2014/chart" uri="{C3380CC4-5D6E-409C-BE32-E72D297353CC}">
                <c16:uniqueId val="{0000000D-8C3B-4BF1-804A-3C6AB91ABBC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C3B-4BF1-804A-3C6AB91ABBC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C3B-4BF1-804A-3C6AB91ABBC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C3B-4BF1-804A-3C6AB91ABBC5}"/>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C3B-4BF1-804A-3C6AB91ABBC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San Luis Potosí</c:v>
                  </c:pt>
                  <c:pt idx="2">
                    <c:v>Muy Alta y Alta</c:v>
                  </c:pt>
                  <c:pt idx="4">
                    <c:v>Media</c:v>
                  </c:pt>
                  <c:pt idx="6">
                    <c:v>Baja y Muy Baja</c:v>
                  </c:pt>
                </c:lvl>
              </c:multiLvlStrCache>
            </c:multiLvlStrRef>
          </c:cat>
          <c:val>
            <c:numRef>
              <c:f>_MARGINC_INT_!$F$2:$F$9</c:f>
              <c:numCache>
                <c:formatCode>General</c:formatCode>
                <c:ptCount val="8"/>
                <c:pt idx="0">
                  <c:v>504</c:v>
                </c:pt>
                <c:pt idx="1">
                  <c:v>493</c:v>
                </c:pt>
                <c:pt idx="2">
                  <c:v>473</c:v>
                </c:pt>
                <c:pt idx="3">
                  <c:v>465</c:v>
                </c:pt>
                <c:pt idx="4">
                  <c:v>509</c:v>
                </c:pt>
                <c:pt idx="5">
                  <c:v>505</c:v>
                </c:pt>
                <c:pt idx="6">
                  <c:v>550</c:v>
                </c:pt>
                <c:pt idx="7">
                  <c:v>528</c:v>
                </c:pt>
              </c:numCache>
            </c:numRef>
          </c:val>
          <c:smooth val="0"/>
          <c:extLst>
            <c:ext xmlns:c16="http://schemas.microsoft.com/office/drawing/2014/chart" uri="{C3380CC4-5D6E-409C-BE32-E72D297353CC}">
              <c16:uniqueId val="{0000000E-8C3B-4BF1-804A-3C6AB91ABBC5}"/>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F36E-4D07-9C77-5F0D5FBCF80B}"/>
              </c:ext>
            </c:extLst>
          </c:dPt>
          <c:dPt>
            <c:idx val="3"/>
            <c:marker>
              <c:spPr>
                <a:solidFill>
                  <a:srgbClr val="002060"/>
                </a:solidFill>
                <a:ln>
                  <a:noFill/>
                </a:ln>
              </c:spPr>
            </c:marker>
            <c:bubble3D val="0"/>
            <c:extLst>
              <c:ext xmlns:c16="http://schemas.microsoft.com/office/drawing/2014/chart" uri="{C3380CC4-5D6E-409C-BE32-E72D297353CC}">
                <c16:uniqueId val="{00000001-F36E-4D07-9C77-5F0D5FBCF80B}"/>
              </c:ext>
            </c:extLst>
          </c:dPt>
          <c:dPt>
            <c:idx val="5"/>
            <c:marker>
              <c:spPr>
                <a:solidFill>
                  <a:srgbClr val="002060"/>
                </a:solidFill>
                <a:ln>
                  <a:noFill/>
                </a:ln>
              </c:spPr>
            </c:marker>
            <c:bubble3D val="0"/>
            <c:extLst>
              <c:ext xmlns:c16="http://schemas.microsoft.com/office/drawing/2014/chart" uri="{C3380CC4-5D6E-409C-BE32-E72D297353CC}">
                <c16:uniqueId val="{00000002-F36E-4D07-9C77-5F0D5FBCF80B}"/>
              </c:ext>
            </c:extLst>
          </c:dPt>
          <c:dPt>
            <c:idx val="7"/>
            <c:marker>
              <c:spPr>
                <a:solidFill>
                  <a:srgbClr val="002060"/>
                </a:solidFill>
                <a:ln>
                  <a:noFill/>
                </a:ln>
              </c:spPr>
            </c:marker>
            <c:bubble3D val="0"/>
            <c:extLst>
              <c:ext xmlns:c16="http://schemas.microsoft.com/office/drawing/2014/chart" uri="{C3380CC4-5D6E-409C-BE32-E72D297353CC}">
                <c16:uniqueId val="{00000003-F36E-4D07-9C77-5F0D5FBCF80B}"/>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San Luis Potosí</c:v>
                  </c:pt>
                  <c:pt idx="2">
                    <c:v>Muy Alta y Alta</c:v>
                  </c:pt>
                  <c:pt idx="4">
                    <c:v>Media</c:v>
                  </c:pt>
                  <c:pt idx="6">
                    <c:v>Baja y Muy Baja</c:v>
                  </c:pt>
                </c:lvl>
              </c:multiLvlStrCache>
            </c:multiLvlStrRef>
          </c:cat>
          <c:val>
            <c:numRef>
              <c:f>_MARGINC_INT_!$D$27:$D$34</c:f>
              <c:numCache>
                <c:formatCode>General</c:formatCode>
                <c:ptCount val="8"/>
                <c:pt idx="0">
                  <c:v>499.65199999999999</c:v>
                </c:pt>
                <c:pt idx="1">
                  <c:v>493.642</c:v>
                </c:pt>
                <c:pt idx="2">
                  <c:v>473.47800000000001</c:v>
                </c:pt>
                <c:pt idx="3">
                  <c:v>474.44799999999998</c:v>
                </c:pt>
                <c:pt idx="4">
                  <c:v>488.32900000000001</c:v>
                </c:pt>
                <c:pt idx="5">
                  <c:v>480.339</c:v>
                </c:pt>
                <c:pt idx="6">
                  <c:v>526.46299999999997</c:v>
                </c:pt>
                <c:pt idx="7">
                  <c:v>515.05499999999995</c:v>
                </c:pt>
              </c:numCache>
            </c:numRef>
          </c:val>
          <c:smooth val="0"/>
          <c:extLst>
            <c:ext xmlns:c16="http://schemas.microsoft.com/office/drawing/2014/chart" uri="{C3380CC4-5D6E-409C-BE32-E72D297353CC}">
              <c16:uniqueId val="{00000004-F36E-4D07-9C77-5F0D5FBCF80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F36E-4D07-9C77-5F0D5FBCF80B}"/>
              </c:ext>
            </c:extLst>
          </c:dPt>
          <c:dPt>
            <c:idx val="3"/>
            <c:marker>
              <c:spPr>
                <a:solidFill>
                  <a:srgbClr val="002060"/>
                </a:solidFill>
                <a:ln>
                  <a:noFill/>
                </a:ln>
              </c:spPr>
            </c:marker>
            <c:bubble3D val="0"/>
            <c:extLst>
              <c:ext xmlns:c16="http://schemas.microsoft.com/office/drawing/2014/chart" uri="{C3380CC4-5D6E-409C-BE32-E72D297353CC}">
                <c16:uniqueId val="{00000006-F36E-4D07-9C77-5F0D5FBCF80B}"/>
              </c:ext>
            </c:extLst>
          </c:dPt>
          <c:dPt>
            <c:idx val="5"/>
            <c:marker>
              <c:spPr>
                <a:solidFill>
                  <a:srgbClr val="002060"/>
                </a:solidFill>
                <a:ln>
                  <a:noFill/>
                </a:ln>
              </c:spPr>
            </c:marker>
            <c:bubble3D val="0"/>
            <c:extLst>
              <c:ext xmlns:c16="http://schemas.microsoft.com/office/drawing/2014/chart" uri="{C3380CC4-5D6E-409C-BE32-E72D297353CC}">
                <c16:uniqueId val="{00000007-F36E-4D07-9C77-5F0D5FBCF80B}"/>
              </c:ext>
            </c:extLst>
          </c:dPt>
          <c:dPt>
            <c:idx val="7"/>
            <c:marker>
              <c:spPr>
                <a:solidFill>
                  <a:srgbClr val="002060"/>
                </a:solidFill>
                <a:ln>
                  <a:noFill/>
                </a:ln>
              </c:spPr>
            </c:marker>
            <c:bubble3D val="0"/>
            <c:extLst>
              <c:ext xmlns:c16="http://schemas.microsoft.com/office/drawing/2014/chart" uri="{C3380CC4-5D6E-409C-BE32-E72D297353CC}">
                <c16:uniqueId val="{00000008-F36E-4D07-9C77-5F0D5FBCF80B}"/>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San Luis Potosí</c:v>
                  </c:pt>
                  <c:pt idx="2">
                    <c:v>Muy Alta y Alta</c:v>
                  </c:pt>
                  <c:pt idx="4">
                    <c:v>Media</c:v>
                  </c:pt>
                  <c:pt idx="6">
                    <c:v>Baja y Muy Baja</c:v>
                  </c:pt>
                </c:lvl>
              </c:multiLvlStrCache>
            </c:multiLvlStrRef>
          </c:cat>
          <c:val>
            <c:numRef>
              <c:f>_MARGINC_INT_!$E$27:$E$34</c:f>
              <c:numCache>
                <c:formatCode>General</c:formatCode>
                <c:ptCount val="8"/>
                <c:pt idx="0">
                  <c:v>520.34799999999996</c:v>
                </c:pt>
                <c:pt idx="1">
                  <c:v>510.358</c:v>
                </c:pt>
                <c:pt idx="2">
                  <c:v>504.52199999999999</c:v>
                </c:pt>
                <c:pt idx="3">
                  <c:v>493.55200000000002</c:v>
                </c:pt>
                <c:pt idx="4">
                  <c:v>539.67100000000005</c:v>
                </c:pt>
                <c:pt idx="5">
                  <c:v>535.66100000000006</c:v>
                </c:pt>
                <c:pt idx="6">
                  <c:v>551.53700000000003</c:v>
                </c:pt>
                <c:pt idx="7">
                  <c:v>536.94500000000005</c:v>
                </c:pt>
              </c:numCache>
            </c:numRef>
          </c:val>
          <c:smooth val="0"/>
          <c:extLst>
            <c:ext xmlns:c16="http://schemas.microsoft.com/office/drawing/2014/chart" uri="{C3380CC4-5D6E-409C-BE32-E72D297353CC}">
              <c16:uniqueId val="{00000009-F36E-4D07-9C77-5F0D5FBCF80B}"/>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F36E-4D07-9C77-5F0D5FBCF80B}"/>
              </c:ext>
            </c:extLst>
          </c:dPt>
          <c:dPt>
            <c:idx val="3"/>
            <c:marker>
              <c:spPr>
                <a:solidFill>
                  <a:srgbClr val="002060"/>
                </a:solidFill>
                <a:ln>
                  <a:noFill/>
                </a:ln>
              </c:spPr>
            </c:marker>
            <c:bubble3D val="0"/>
            <c:extLst>
              <c:ext xmlns:c16="http://schemas.microsoft.com/office/drawing/2014/chart" uri="{C3380CC4-5D6E-409C-BE32-E72D297353CC}">
                <c16:uniqueId val="{0000000B-F36E-4D07-9C77-5F0D5FBCF80B}"/>
              </c:ext>
            </c:extLst>
          </c:dPt>
          <c:dPt>
            <c:idx val="5"/>
            <c:marker>
              <c:spPr>
                <a:solidFill>
                  <a:srgbClr val="002060"/>
                </a:solidFill>
                <a:ln>
                  <a:noFill/>
                </a:ln>
              </c:spPr>
            </c:marker>
            <c:bubble3D val="0"/>
            <c:extLst>
              <c:ext xmlns:c16="http://schemas.microsoft.com/office/drawing/2014/chart" uri="{C3380CC4-5D6E-409C-BE32-E72D297353CC}">
                <c16:uniqueId val="{0000000C-F36E-4D07-9C77-5F0D5FBCF80B}"/>
              </c:ext>
            </c:extLst>
          </c:dPt>
          <c:dPt>
            <c:idx val="7"/>
            <c:marker>
              <c:spPr>
                <a:solidFill>
                  <a:srgbClr val="002060"/>
                </a:solidFill>
                <a:ln>
                  <a:noFill/>
                </a:ln>
              </c:spPr>
            </c:marker>
            <c:bubble3D val="0"/>
            <c:extLst>
              <c:ext xmlns:c16="http://schemas.microsoft.com/office/drawing/2014/chart" uri="{C3380CC4-5D6E-409C-BE32-E72D297353CC}">
                <c16:uniqueId val="{0000000D-F36E-4D07-9C77-5F0D5FBCF80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36E-4D07-9C77-5F0D5FBCF80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36E-4D07-9C77-5F0D5FBCF80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36E-4D07-9C77-5F0D5FBCF80B}"/>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36E-4D07-9C77-5F0D5FBCF80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San Luis Potosí</c:v>
                  </c:pt>
                  <c:pt idx="2">
                    <c:v>Muy Alta y Alta</c:v>
                  </c:pt>
                  <c:pt idx="4">
                    <c:v>Media</c:v>
                  </c:pt>
                  <c:pt idx="6">
                    <c:v>Baja y Muy Baja</c:v>
                  </c:pt>
                </c:lvl>
              </c:multiLvlStrCache>
            </c:multiLvlStrRef>
          </c:cat>
          <c:val>
            <c:numRef>
              <c:f>_MARGINC_INT_!$F$27:$F$34</c:f>
              <c:numCache>
                <c:formatCode>General</c:formatCode>
                <c:ptCount val="8"/>
                <c:pt idx="0">
                  <c:v>510</c:v>
                </c:pt>
                <c:pt idx="1">
                  <c:v>502</c:v>
                </c:pt>
                <c:pt idx="2">
                  <c:v>489</c:v>
                </c:pt>
                <c:pt idx="3">
                  <c:v>484</c:v>
                </c:pt>
                <c:pt idx="4">
                  <c:v>514</c:v>
                </c:pt>
                <c:pt idx="5">
                  <c:v>508</c:v>
                </c:pt>
                <c:pt idx="6">
                  <c:v>539</c:v>
                </c:pt>
                <c:pt idx="7">
                  <c:v>526</c:v>
                </c:pt>
              </c:numCache>
            </c:numRef>
          </c:val>
          <c:smooth val="0"/>
          <c:extLst>
            <c:ext xmlns:c16="http://schemas.microsoft.com/office/drawing/2014/chart" uri="{C3380CC4-5D6E-409C-BE32-E72D297353CC}">
              <c16:uniqueId val="{0000000E-F36E-4D07-9C77-5F0D5FBCF80B}"/>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E74889F-EA00-4F81-A182-5E5F304C1F5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602-4B4F-A525-18DD4F77AAF2}"/>
                </c:ext>
              </c:extLst>
            </c:dLbl>
            <c:dLbl>
              <c:idx val="1"/>
              <c:tx>
                <c:rich>
                  <a:bodyPr/>
                  <a:lstStyle/>
                  <a:p>
                    <a:fld id="{60E6A8C8-E168-4FD4-8CEC-235DE11790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602-4B4F-A525-18DD4F77AAF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02-4B4F-A525-18DD4F77AAF2}"/>
                </c:ext>
              </c:extLst>
            </c:dLbl>
            <c:dLbl>
              <c:idx val="3"/>
              <c:tx>
                <c:rich>
                  <a:bodyPr/>
                  <a:lstStyle/>
                  <a:p>
                    <a:fld id="{C77962B8-5E4F-4247-B3F9-91CDA70B1E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602-4B4F-A525-18DD4F77AAF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San Luis Potosí</c:v>
                </c:pt>
              </c:strCache>
            </c:strRef>
          </c:cat>
          <c:val>
            <c:numRef>
              <c:f>_RURALIDAD_!$C$2:$C$5</c:f>
              <c:numCache>
                <c:formatCode>General</c:formatCode>
                <c:ptCount val="4"/>
                <c:pt idx="0">
                  <c:v>-65.2</c:v>
                </c:pt>
                <c:pt idx="1">
                  <c:v>-45.5</c:v>
                </c:pt>
                <c:pt idx="3">
                  <c:v>-52.9</c:v>
                </c:pt>
              </c:numCache>
            </c:numRef>
          </c:val>
          <c:extLst>
            <c:ext xmlns:c15="http://schemas.microsoft.com/office/drawing/2012/chart" uri="{02D57815-91ED-43cb-92C2-25804820EDAC}">
              <c15:datalabelsRange>
                <c15:f>_RURALIDAD_!$G$2:$G$5</c15:f>
                <c15:dlblRangeCache>
                  <c:ptCount val="4"/>
                  <c:pt idx="0">
                    <c:v>65.2</c:v>
                  </c:pt>
                  <c:pt idx="1">
                    <c:v>45.5</c:v>
                  </c:pt>
                  <c:pt idx="3">
                    <c:v>52.9</c:v>
                  </c:pt>
                </c15:dlblRangeCache>
              </c15:datalabelsRange>
            </c:ext>
            <c:ext xmlns:c16="http://schemas.microsoft.com/office/drawing/2014/chart" uri="{C3380CC4-5D6E-409C-BE32-E72D297353CC}">
              <c16:uniqueId val="{00000004-A602-4B4F-A525-18DD4F77AAF2}"/>
            </c:ext>
          </c:extLst>
        </c:ser>
        <c:ser>
          <c:idx val="1"/>
          <c:order val="1"/>
          <c:tx>
            <c:v>NII</c:v>
          </c:tx>
          <c:spPr>
            <a:solidFill>
              <a:srgbClr val="B07CAA"/>
            </a:solidFill>
          </c:spPr>
          <c:invertIfNegative val="0"/>
          <c:dLbls>
            <c:dLbl>
              <c:idx val="0"/>
              <c:tx>
                <c:rich>
                  <a:bodyPr/>
                  <a:lstStyle/>
                  <a:p>
                    <a:fld id="{820EC193-1550-4906-AA22-68B626C72D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602-4B4F-A525-18DD4F77AAF2}"/>
                </c:ext>
              </c:extLst>
            </c:dLbl>
            <c:dLbl>
              <c:idx val="1"/>
              <c:tx>
                <c:rich>
                  <a:bodyPr/>
                  <a:lstStyle/>
                  <a:p>
                    <a:fld id="{F9C02F4F-1DE4-4BBF-88C5-941B0F43A4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602-4B4F-A525-18DD4F77AAF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02-4B4F-A525-18DD4F77AAF2}"/>
                </c:ext>
              </c:extLst>
            </c:dLbl>
            <c:dLbl>
              <c:idx val="3"/>
              <c:tx>
                <c:rich>
                  <a:bodyPr/>
                  <a:lstStyle/>
                  <a:p>
                    <a:fld id="{875387C6-27CD-4F6F-A3E1-CA20ECB846D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602-4B4F-A525-18DD4F77AAF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San Luis Potosí</c:v>
                </c:pt>
              </c:strCache>
            </c:strRef>
          </c:cat>
          <c:val>
            <c:numRef>
              <c:f>_RURALIDAD_!$D$2:$D$5</c:f>
              <c:numCache>
                <c:formatCode>General</c:formatCode>
                <c:ptCount val="4"/>
                <c:pt idx="0">
                  <c:v>28.5</c:v>
                </c:pt>
                <c:pt idx="1">
                  <c:v>33.700000000000003</c:v>
                </c:pt>
                <c:pt idx="3">
                  <c:v>31.7</c:v>
                </c:pt>
              </c:numCache>
            </c:numRef>
          </c:val>
          <c:extLst>
            <c:ext xmlns:c15="http://schemas.microsoft.com/office/drawing/2012/chart" uri="{02D57815-91ED-43cb-92C2-25804820EDAC}">
              <c15:datalabelsRange>
                <c15:f>_RURALIDAD_!$H$2:$H$5</c15:f>
                <c15:dlblRangeCache>
                  <c:ptCount val="4"/>
                  <c:pt idx="0">
                    <c:v>28.5</c:v>
                  </c:pt>
                  <c:pt idx="1">
                    <c:v>33.7</c:v>
                  </c:pt>
                  <c:pt idx="3">
                    <c:v>31.7</c:v>
                  </c:pt>
                </c15:dlblRangeCache>
              </c15:datalabelsRange>
            </c:ext>
            <c:ext xmlns:c16="http://schemas.microsoft.com/office/drawing/2014/chart" uri="{C3380CC4-5D6E-409C-BE32-E72D297353CC}">
              <c16:uniqueId val="{00000009-A602-4B4F-A525-18DD4F77AAF2}"/>
            </c:ext>
          </c:extLst>
        </c:ser>
        <c:ser>
          <c:idx val="2"/>
          <c:order val="2"/>
          <c:tx>
            <c:v>NIII</c:v>
          </c:tx>
          <c:spPr>
            <a:solidFill>
              <a:srgbClr val="9A528E"/>
            </a:solidFill>
          </c:spPr>
          <c:invertIfNegative val="0"/>
          <c:dLbls>
            <c:dLbl>
              <c:idx val="0"/>
              <c:layout>
                <c:manualLayout>
                  <c:x val="3.9393939393939391E-2"/>
                  <c:y val="0.13225806451612904"/>
                </c:manualLayout>
              </c:layout>
              <c:tx>
                <c:rich>
                  <a:bodyPr/>
                  <a:lstStyle/>
                  <a:p>
                    <a:pPr>
                      <a:defRPr sz="1400" b="1" baseline="0">
                        <a:solidFill>
                          <a:srgbClr val="862A77"/>
                        </a:solidFill>
                        <a:latin typeface="Calibri"/>
                      </a:defRPr>
                    </a:pPr>
                    <a:fld id="{1D9ACABE-19A9-49C9-95E9-799B145E725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602-4B4F-A525-18DD4F77AAF2}"/>
                </c:ext>
              </c:extLst>
            </c:dLbl>
            <c:dLbl>
              <c:idx val="1"/>
              <c:tx>
                <c:rich>
                  <a:bodyPr/>
                  <a:lstStyle/>
                  <a:p>
                    <a:fld id="{22D2934D-1383-4519-9C47-C4E50DD6F2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602-4B4F-A525-18DD4F77AAF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02-4B4F-A525-18DD4F77AAF2}"/>
                </c:ext>
              </c:extLst>
            </c:dLbl>
            <c:dLbl>
              <c:idx val="3"/>
              <c:tx>
                <c:rich>
                  <a:bodyPr/>
                  <a:lstStyle/>
                  <a:p>
                    <a:fld id="{5CCAA318-7545-41E1-B4E2-6EB4EBCE03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602-4B4F-A525-18DD4F77AAF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San Luis Potosí</c:v>
                </c:pt>
              </c:strCache>
            </c:strRef>
          </c:cat>
          <c:val>
            <c:numRef>
              <c:f>_RURALIDAD_!$E$2:$E$5</c:f>
              <c:numCache>
                <c:formatCode>General</c:formatCode>
                <c:ptCount val="4"/>
                <c:pt idx="0">
                  <c:v>5.9</c:v>
                </c:pt>
                <c:pt idx="1">
                  <c:v>16.7</c:v>
                </c:pt>
                <c:pt idx="3">
                  <c:v>12.7</c:v>
                </c:pt>
              </c:numCache>
            </c:numRef>
          </c:val>
          <c:extLst>
            <c:ext xmlns:c15="http://schemas.microsoft.com/office/drawing/2012/chart" uri="{02D57815-91ED-43cb-92C2-25804820EDAC}">
              <c15:datalabelsRange>
                <c15:f>_RURALIDAD_!$I$2:$I$5</c15:f>
                <c15:dlblRangeCache>
                  <c:ptCount val="4"/>
                  <c:pt idx="0">
                    <c:v>5.9˟</c:v>
                  </c:pt>
                  <c:pt idx="1">
                    <c:v>16.7</c:v>
                  </c:pt>
                  <c:pt idx="3">
                    <c:v>12.7</c:v>
                  </c:pt>
                </c15:dlblRangeCache>
              </c15:datalabelsRange>
            </c:ext>
            <c:ext xmlns:c16="http://schemas.microsoft.com/office/drawing/2014/chart" uri="{C3380CC4-5D6E-409C-BE32-E72D297353CC}">
              <c16:uniqueId val="{0000000E-A602-4B4F-A525-18DD4F77AAF2}"/>
            </c:ext>
          </c:extLst>
        </c:ser>
        <c:ser>
          <c:idx val="3"/>
          <c:order val="3"/>
          <c:tx>
            <c:v>NIV</c:v>
          </c:tx>
          <c:spPr>
            <a:solidFill>
              <a:srgbClr val="862A77"/>
            </a:solidFill>
          </c:spPr>
          <c:invertIfNegative val="0"/>
          <c:dLbls>
            <c:dLbl>
              <c:idx val="0"/>
              <c:layout>
                <c:manualLayout>
                  <c:x val="2.2727272727272728E-2"/>
                  <c:y val="0"/>
                </c:manualLayout>
              </c:layout>
              <c:tx>
                <c:rich>
                  <a:bodyPr/>
                  <a:lstStyle/>
                  <a:p>
                    <a:fld id="{D4222854-79B7-4D89-B875-3E9F220A4D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602-4B4F-A525-18DD4F77AAF2}"/>
                </c:ext>
              </c:extLst>
            </c:dLbl>
            <c:dLbl>
              <c:idx val="1"/>
              <c:layout>
                <c:manualLayout>
                  <c:x val="2.7272727272727271E-2"/>
                  <c:y val="0"/>
                </c:manualLayout>
              </c:layout>
              <c:tx>
                <c:rich>
                  <a:bodyPr/>
                  <a:lstStyle/>
                  <a:p>
                    <a:fld id="{22F26208-72A4-485E-A813-6D3B1D3FD91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602-4B4F-A525-18DD4F77AAF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602-4B4F-A525-18DD4F77AAF2}"/>
                </c:ext>
              </c:extLst>
            </c:dLbl>
            <c:dLbl>
              <c:idx val="3"/>
              <c:layout>
                <c:manualLayout>
                  <c:x val="2.4242424242424242E-2"/>
                  <c:y val="0"/>
                </c:manualLayout>
              </c:layout>
              <c:tx>
                <c:rich>
                  <a:bodyPr/>
                  <a:lstStyle/>
                  <a:p>
                    <a:fld id="{828365BB-51A2-4B04-A221-D7BD823E06D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602-4B4F-A525-18DD4F77AAF2}"/>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San Luis Potosí</c:v>
                </c:pt>
              </c:strCache>
            </c:strRef>
          </c:cat>
          <c:val>
            <c:numRef>
              <c:f>_RURALIDAD_!$F$2:$F$5</c:f>
              <c:numCache>
                <c:formatCode>General</c:formatCode>
                <c:ptCount val="4"/>
                <c:pt idx="0">
                  <c:v>0.3</c:v>
                </c:pt>
                <c:pt idx="1">
                  <c:v>4.0999999999999996</c:v>
                </c:pt>
                <c:pt idx="3">
                  <c:v>2.7</c:v>
                </c:pt>
              </c:numCache>
            </c:numRef>
          </c:val>
          <c:extLst>
            <c:ext xmlns:c15="http://schemas.microsoft.com/office/drawing/2012/chart" uri="{02D57815-91ED-43cb-92C2-25804820EDAC}">
              <c15:datalabelsRange>
                <c15:f>_RURALIDAD_!$J$2:$J$5</c15:f>
                <c15:dlblRangeCache>
                  <c:ptCount val="4"/>
                  <c:pt idx="0">
                    <c:v>0.3˟</c:v>
                  </c:pt>
                  <c:pt idx="1">
                    <c:v>4.1</c:v>
                  </c:pt>
                  <c:pt idx="3">
                    <c:v>2.7</c:v>
                  </c:pt>
                </c15:dlblRangeCache>
              </c15:datalabelsRange>
            </c:ext>
            <c:ext xmlns:c16="http://schemas.microsoft.com/office/drawing/2014/chart" uri="{C3380CC4-5D6E-409C-BE32-E72D297353CC}">
              <c16:uniqueId val="{00000013-A602-4B4F-A525-18DD4F77AAF2}"/>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D8DE6A5-C4E3-4D33-BF72-83BF0FA5A37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CCE-4585-951B-4B0CB0DF3237}"/>
                </c:ext>
              </c:extLst>
            </c:dLbl>
            <c:dLbl>
              <c:idx val="1"/>
              <c:tx>
                <c:rich>
                  <a:bodyPr/>
                  <a:lstStyle/>
                  <a:p>
                    <a:fld id="{D6B28D26-68E5-4641-93A8-0B577B9AF0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CCE-4585-951B-4B0CB0DF323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CE-4585-951B-4B0CB0DF3237}"/>
                </c:ext>
              </c:extLst>
            </c:dLbl>
            <c:dLbl>
              <c:idx val="3"/>
              <c:tx>
                <c:rich>
                  <a:bodyPr/>
                  <a:lstStyle/>
                  <a:p>
                    <a:fld id="{D7B01E8B-B7DD-49A9-A4E1-2244D2CAF9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CCE-4585-951B-4B0CB0DF323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San Luis Potosí</c:v>
                </c:pt>
              </c:strCache>
            </c:strRef>
          </c:cat>
          <c:val>
            <c:numRef>
              <c:f>_RURALIDAD_!$C$28:$C$31</c:f>
              <c:numCache>
                <c:formatCode>General</c:formatCode>
                <c:ptCount val="4"/>
                <c:pt idx="0">
                  <c:v>-67.2</c:v>
                </c:pt>
                <c:pt idx="1">
                  <c:v>-56.1</c:v>
                </c:pt>
                <c:pt idx="3">
                  <c:v>-60.3</c:v>
                </c:pt>
              </c:numCache>
            </c:numRef>
          </c:val>
          <c:extLst>
            <c:ext xmlns:c15="http://schemas.microsoft.com/office/drawing/2012/chart" uri="{02D57815-91ED-43cb-92C2-25804820EDAC}">
              <c15:datalabelsRange>
                <c15:f>_RURALIDAD_!$G$28:$G$31</c15:f>
                <c15:dlblRangeCache>
                  <c:ptCount val="4"/>
                  <c:pt idx="0">
                    <c:v>67.2</c:v>
                  </c:pt>
                  <c:pt idx="1">
                    <c:v>56.1</c:v>
                  </c:pt>
                  <c:pt idx="3">
                    <c:v>60.3</c:v>
                  </c:pt>
                </c15:dlblRangeCache>
              </c15:datalabelsRange>
            </c:ext>
            <c:ext xmlns:c16="http://schemas.microsoft.com/office/drawing/2014/chart" uri="{C3380CC4-5D6E-409C-BE32-E72D297353CC}">
              <c16:uniqueId val="{00000004-7CCE-4585-951B-4B0CB0DF3237}"/>
            </c:ext>
          </c:extLst>
        </c:ser>
        <c:ser>
          <c:idx val="1"/>
          <c:order val="1"/>
          <c:tx>
            <c:v>NII</c:v>
          </c:tx>
          <c:spPr>
            <a:solidFill>
              <a:srgbClr val="B07CAA"/>
            </a:solidFill>
          </c:spPr>
          <c:invertIfNegative val="0"/>
          <c:dLbls>
            <c:dLbl>
              <c:idx val="0"/>
              <c:tx>
                <c:rich>
                  <a:bodyPr/>
                  <a:lstStyle/>
                  <a:p>
                    <a:fld id="{0C822052-DA77-491B-A4BD-1515BFD174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CCE-4585-951B-4B0CB0DF3237}"/>
                </c:ext>
              </c:extLst>
            </c:dLbl>
            <c:dLbl>
              <c:idx val="1"/>
              <c:tx>
                <c:rich>
                  <a:bodyPr/>
                  <a:lstStyle/>
                  <a:p>
                    <a:fld id="{3A6D5DE8-3FF5-410C-B61A-4E11150F00D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CCE-4585-951B-4B0CB0DF323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CE-4585-951B-4B0CB0DF3237}"/>
                </c:ext>
              </c:extLst>
            </c:dLbl>
            <c:dLbl>
              <c:idx val="3"/>
              <c:tx>
                <c:rich>
                  <a:bodyPr/>
                  <a:lstStyle/>
                  <a:p>
                    <a:fld id="{CB1358D9-384B-449A-B2CC-B76342AEB6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CCE-4585-951B-4B0CB0DF323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San Luis Potosí</c:v>
                </c:pt>
              </c:strCache>
            </c:strRef>
          </c:cat>
          <c:val>
            <c:numRef>
              <c:f>_RURALIDAD_!$D$28:$D$31</c:f>
              <c:numCache>
                <c:formatCode>General</c:formatCode>
                <c:ptCount val="4"/>
                <c:pt idx="0">
                  <c:v>17.8</c:v>
                </c:pt>
                <c:pt idx="1">
                  <c:v>18.399999999999999</c:v>
                </c:pt>
                <c:pt idx="3">
                  <c:v>18.100000000000001</c:v>
                </c:pt>
              </c:numCache>
            </c:numRef>
          </c:val>
          <c:extLst>
            <c:ext xmlns:c15="http://schemas.microsoft.com/office/drawing/2012/chart" uri="{02D57815-91ED-43cb-92C2-25804820EDAC}">
              <c15:datalabelsRange>
                <c15:f>_RURALIDAD_!$H$28:$H$31</c15:f>
                <c15:dlblRangeCache>
                  <c:ptCount val="4"/>
                  <c:pt idx="0">
                    <c:v>17.8</c:v>
                  </c:pt>
                  <c:pt idx="1">
                    <c:v>18.4</c:v>
                  </c:pt>
                  <c:pt idx="3">
                    <c:v>18.1</c:v>
                  </c:pt>
                </c15:dlblRangeCache>
              </c15:datalabelsRange>
            </c:ext>
            <c:ext xmlns:c16="http://schemas.microsoft.com/office/drawing/2014/chart" uri="{C3380CC4-5D6E-409C-BE32-E72D297353CC}">
              <c16:uniqueId val="{00000009-7CCE-4585-951B-4B0CB0DF3237}"/>
            </c:ext>
          </c:extLst>
        </c:ser>
        <c:ser>
          <c:idx val="2"/>
          <c:order val="2"/>
          <c:tx>
            <c:v>NIII</c:v>
          </c:tx>
          <c:spPr>
            <a:solidFill>
              <a:srgbClr val="9A528E"/>
            </a:solidFill>
          </c:spPr>
          <c:invertIfNegative val="0"/>
          <c:dLbls>
            <c:dLbl>
              <c:idx val="0"/>
              <c:tx>
                <c:rich>
                  <a:bodyPr/>
                  <a:lstStyle/>
                  <a:p>
                    <a:fld id="{BE01B991-53BD-43F1-8ADB-C3F5BC4B73B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CCE-4585-951B-4B0CB0DF3237}"/>
                </c:ext>
              </c:extLst>
            </c:dLbl>
            <c:dLbl>
              <c:idx val="1"/>
              <c:tx>
                <c:rich>
                  <a:bodyPr/>
                  <a:lstStyle/>
                  <a:p>
                    <a:fld id="{53333DAD-56F1-498C-A1E7-10A4ED1C3A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CCE-4585-951B-4B0CB0DF323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CCE-4585-951B-4B0CB0DF3237}"/>
                </c:ext>
              </c:extLst>
            </c:dLbl>
            <c:dLbl>
              <c:idx val="3"/>
              <c:tx>
                <c:rich>
                  <a:bodyPr/>
                  <a:lstStyle/>
                  <a:p>
                    <a:fld id="{2E2CEE48-2A59-4B7B-9205-2322DA8DF0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CCE-4585-951B-4B0CB0DF323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San Luis Potosí</c:v>
                </c:pt>
              </c:strCache>
            </c:strRef>
          </c:cat>
          <c:val>
            <c:numRef>
              <c:f>_RURALIDAD_!$E$28:$E$31</c:f>
              <c:numCache>
                <c:formatCode>General</c:formatCode>
                <c:ptCount val="4"/>
                <c:pt idx="0">
                  <c:v>11.1</c:v>
                </c:pt>
                <c:pt idx="1">
                  <c:v>15.6</c:v>
                </c:pt>
                <c:pt idx="3">
                  <c:v>13.9</c:v>
                </c:pt>
              </c:numCache>
            </c:numRef>
          </c:val>
          <c:extLst>
            <c:ext xmlns:c15="http://schemas.microsoft.com/office/drawing/2012/chart" uri="{02D57815-91ED-43cb-92C2-25804820EDAC}">
              <c15:datalabelsRange>
                <c15:f>_RURALIDAD_!$I$28:$I$31</c15:f>
                <c15:dlblRangeCache>
                  <c:ptCount val="4"/>
                  <c:pt idx="0">
                    <c:v>11.1</c:v>
                  </c:pt>
                  <c:pt idx="1">
                    <c:v>15.6</c:v>
                  </c:pt>
                  <c:pt idx="3">
                    <c:v>13.9</c:v>
                  </c:pt>
                </c15:dlblRangeCache>
              </c15:datalabelsRange>
            </c:ext>
            <c:ext xmlns:c16="http://schemas.microsoft.com/office/drawing/2014/chart" uri="{C3380CC4-5D6E-409C-BE32-E72D297353CC}">
              <c16:uniqueId val="{0000000E-7CCE-4585-951B-4B0CB0DF3237}"/>
            </c:ext>
          </c:extLst>
        </c:ser>
        <c:ser>
          <c:idx val="3"/>
          <c:order val="3"/>
          <c:tx>
            <c:v>NIV</c:v>
          </c:tx>
          <c:spPr>
            <a:solidFill>
              <a:srgbClr val="862A77"/>
            </a:solidFill>
          </c:spPr>
          <c:invertIfNegative val="0"/>
          <c:dLbls>
            <c:dLbl>
              <c:idx val="0"/>
              <c:layout>
                <c:manualLayout>
                  <c:x val="3.3333333333333333E-2"/>
                  <c:y val="0"/>
                </c:manualLayout>
              </c:layout>
              <c:tx>
                <c:rich>
                  <a:bodyPr/>
                  <a:lstStyle/>
                  <a:p>
                    <a:pPr>
                      <a:defRPr sz="1400" b="1" baseline="0">
                        <a:solidFill>
                          <a:srgbClr val="862A77"/>
                        </a:solidFill>
                        <a:latin typeface="Calibri"/>
                      </a:defRPr>
                    </a:pPr>
                    <a:fld id="{AF892BF3-9FA8-49E1-82AC-8C2B8133F89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CCE-4585-951B-4B0CB0DF3237}"/>
                </c:ext>
              </c:extLst>
            </c:dLbl>
            <c:dLbl>
              <c:idx val="1"/>
              <c:tx>
                <c:rich>
                  <a:bodyPr/>
                  <a:lstStyle/>
                  <a:p>
                    <a:fld id="{B14905D2-8B2A-44BB-8D5F-B56C0AE017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CCE-4585-951B-4B0CB0DF323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CCE-4585-951B-4B0CB0DF3237}"/>
                </c:ext>
              </c:extLst>
            </c:dLbl>
            <c:dLbl>
              <c:idx val="3"/>
              <c:tx>
                <c:rich>
                  <a:bodyPr/>
                  <a:lstStyle/>
                  <a:p>
                    <a:fld id="{DB2B826E-BB53-4615-9B55-D366E0082CB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7CCE-4585-951B-4B0CB0DF323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San Luis Potosí</c:v>
                </c:pt>
              </c:strCache>
            </c:strRef>
          </c:cat>
          <c:val>
            <c:numRef>
              <c:f>_RURALIDAD_!$F$28:$F$31</c:f>
              <c:numCache>
                <c:formatCode>General</c:formatCode>
                <c:ptCount val="4"/>
                <c:pt idx="0">
                  <c:v>3.9</c:v>
                </c:pt>
                <c:pt idx="1">
                  <c:v>9.9</c:v>
                </c:pt>
                <c:pt idx="3">
                  <c:v>7.7</c:v>
                </c:pt>
              </c:numCache>
            </c:numRef>
          </c:val>
          <c:extLst>
            <c:ext xmlns:c15="http://schemas.microsoft.com/office/drawing/2012/chart" uri="{02D57815-91ED-43cb-92C2-25804820EDAC}">
              <c15:datalabelsRange>
                <c15:f>_RURALIDAD_!$J$28:$J$31</c15:f>
                <c15:dlblRangeCache>
                  <c:ptCount val="4"/>
                  <c:pt idx="0">
                    <c:v>3.9˟</c:v>
                  </c:pt>
                  <c:pt idx="1">
                    <c:v>9.9</c:v>
                  </c:pt>
                  <c:pt idx="3">
                    <c:v>7.7</c:v>
                  </c:pt>
                </c15:dlblRangeCache>
              </c15:datalabelsRange>
            </c:ext>
            <c:ext xmlns:c16="http://schemas.microsoft.com/office/drawing/2014/chart" uri="{C3380CC4-5D6E-409C-BE32-E72D297353CC}">
              <c16:uniqueId val="{00000013-7CCE-4585-951B-4B0CB0DF3237}"/>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FAE-412D-8A24-9B0C621F0E94}"/>
              </c:ext>
            </c:extLst>
          </c:dPt>
          <c:dPt>
            <c:idx val="3"/>
            <c:marker>
              <c:spPr>
                <a:solidFill>
                  <a:srgbClr val="002060"/>
                </a:solidFill>
                <a:ln>
                  <a:noFill/>
                </a:ln>
              </c:spPr>
            </c:marker>
            <c:bubble3D val="0"/>
            <c:extLst>
              <c:ext xmlns:c16="http://schemas.microsoft.com/office/drawing/2014/chart" uri="{C3380CC4-5D6E-409C-BE32-E72D297353CC}">
                <c16:uniqueId val="{00000001-BFAE-412D-8A24-9B0C621F0E94}"/>
              </c:ext>
            </c:extLst>
          </c:dPt>
          <c:dPt>
            <c:idx val="5"/>
            <c:marker>
              <c:spPr>
                <a:solidFill>
                  <a:srgbClr val="002060"/>
                </a:solidFill>
                <a:ln>
                  <a:noFill/>
                </a:ln>
              </c:spPr>
            </c:marker>
            <c:bubble3D val="0"/>
            <c:extLst>
              <c:ext xmlns:c16="http://schemas.microsoft.com/office/drawing/2014/chart" uri="{C3380CC4-5D6E-409C-BE32-E72D297353CC}">
                <c16:uniqueId val="{00000002-BFAE-412D-8A24-9B0C621F0E94}"/>
              </c:ext>
            </c:extLst>
          </c:dPt>
          <c:cat>
            <c:multiLvlStrRef>
              <c:f>_RURALIDAD_INT_!$B$2:$C$7</c:f>
              <c:multiLvlStrCache>
                <c:ptCount val="6"/>
                <c:lvl>
                  <c:pt idx="0">
                    <c:v>2015</c:v>
                  </c:pt>
                  <c:pt idx="1">
                    <c:v>2018</c:v>
                  </c:pt>
                  <c:pt idx="2">
                    <c:v>2015</c:v>
                  </c:pt>
                  <c:pt idx="3">
                    <c:v>2018</c:v>
                  </c:pt>
                  <c:pt idx="4">
                    <c:v>2015</c:v>
                  </c:pt>
                  <c:pt idx="5">
                    <c:v>2018</c:v>
                  </c:pt>
                </c:lvl>
                <c:lvl>
                  <c:pt idx="0">
                    <c:v>San Luis Potosí</c:v>
                  </c:pt>
                  <c:pt idx="2">
                    <c:v>Urbana</c:v>
                  </c:pt>
                  <c:pt idx="4">
                    <c:v>Rural</c:v>
                  </c:pt>
                </c:lvl>
              </c:multiLvlStrCache>
            </c:multiLvlStrRef>
          </c:cat>
          <c:val>
            <c:numRef>
              <c:f>_RURALIDAD_INT_!$D$2:$D$7</c:f>
              <c:numCache>
                <c:formatCode>General</c:formatCode>
                <c:ptCount val="6"/>
                <c:pt idx="0">
                  <c:v>495.04500000000002</c:v>
                </c:pt>
                <c:pt idx="1">
                  <c:v>485.43799999999999</c:v>
                </c:pt>
                <c:pt idx="2">
                  <c:v>514.45299999999997</c:v>
                </c:pt>
                <c:pt idx="3">
                  <c:v>502.05500000000001</c:v>
                </c:pt>
                <c:pt idx="4">
                  <c:v>457.46800000000002</c:v>
                </c:pt>
                <c:pt idx="5">
                  <c:v>451.846</c:v>
                </c:pt>
              </c:numCache>
            </c:numRef>
          </c:val>
          <c:smooth val="0"/>
          <c:extLst>
            <c:ext xmlns:c16="http://schemas.microsoft.com/office/drawing/2014/chart" uri="{C3380CC4-5D6E-409C-BE32-E72D297353CC}">
              <c16:uniqueId val="{00000003-BFAE-412D-8A24-9B0C621F0E9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BFAE-412D-8A24-9B0C621F0E94}"/>
              </c:ext>
            </c:extLst>
          </c:dPt>
          <c:dPt>
            <c:idx val="3"/>
            <c:marker>
              <c:spPr>
                <a:solidFill>
                  <a:srgbClr val="002060"/>
                </a:solidFill>
                <a:ln>
                  <a:noFill/>
                </a:ln>
              </c:spPr>
            </c:marker>
            <c:bubble3D val="0"/>
            <c:extLst>
              <c:ext xmlns:c16="http://schemas.microsoft.com/office/drawing/2014/chart" uri="{C3380CC4-5D6E-409C-BE32-E72D297353CC}">
                <c16:uniqueId val="{00000005-BFAE-412D-8A24-9B0C621F0E94}"/>
              </c:ext>
            </c:extLst>
          </c:dPt>
          <c:dPt>
            <c:idx val="5"/>
            <c:marker>
              <c:spPr>
                <a:solidFill>
                  <a:srgbClr val="002060"/>
                </a:solidFill>
                <a:ln>
                  <a:noFill/>
                </a:ln>
              </c:spPr>
            </c:marker>
            <c:bubble3D val="0"/>
            <c:extLst>
              <c:ext xmlns:c16="http://schemas.microsoft.com/office/drawing/2014/chart" uri="{C3380CC4-5D6E-409C-BE32-E72D297353CC}">
                <c16:uniqueId val="{00000006-BFAE-412D-8A24-9B0C621F0E94}"/>
              </c:ext>
            </c:extLst>
          </c:dPt>
          <c:cat>
            <c:multiLvlStrRef>
              <c:f>_RURALIDAD_INT_!$B$2:$C$7</c:f>
              <c:multiLvlStrCache>
                <c:ptCount val="6"/>
                <c:lvl>
                  <c:pt idx="0">
                    <c:v>2015</c:v>
                  </c:pt>
                  <c:pt idx="1">
                    <c:v>2018</c:v>
                  </c:pt>
                  <c:pt idx="2">
                    <c:v>2015</c:v>
                  </c:pt>
                  <c:pt idx="3">
                    <c:v>2018</c:v>
                  </c:pt>
                  <c:pt idx="4">
                    <c:v>2015</c:v>
                  </c:pt>
                  <c:pt idx="5">
                    <c:v>2018</c:v>
                  </c:pt>
                </c:lvl>
                <c:lvl>
                  <c:pt idx="0">
                    <c:v>San Luis Potosí</c:v>
                  </c:pt>
                  <c:pt idx="2">
                    <c:v>Urbana</c:v>
                  </c:pt>
                  <c:pt idx="4">
                    <c:v>Rural</c:v>
                  </c:pt>
                </c:lvl>
              </c:multiLvlStrCache>
            </c:multiLvlStrRef>
          </c:cat>
          <c:val>
            <c:numRef>
              <c:f>_RURALIDAD_INT_!$E$2:$E$7</c:f>
              <c:numCache>
                <c:formatCode>General</c:formatCode>
                <c:ptCount val="6"/>
                <c:pt idx="0">
                  <c:v>512.95500000000004</c:v>
                </c:pt>
                <c:pt idx="1">
                  <c:v>500.56200000000001</c:v>
                </c:pt>
                <c:pt idx="2">
                  <c:v>535.54700000000003</c:v>
                </c:pt>
                <c:pt idx="3">
                  <c:v>523.94500000000005</c:v>
                </c:pt>
                <c:pt idx="4">
                  <c:v>484.53199999999998</c:v>
                </c:pt>
                <c:pt idx="5">
                  <c:v>470.154</c:v>
                </c:pt>
              </c:numCache>
            </c:numRef>
          </c:val>
          <c:smooth val="0"/>
          <c:extLst>
            <c:ext xmlns:c16="http://schemas.microsoft.com/office/drawing/2014/chart" uri="{C3380CC4-5D6E-409C-BE32-E72D297353CC}">
              <c16:uniqueId val="{00000007-BFAE-412D-8A24-9B0C621F0E94}"/>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BFAE-412D-8A24-9B0C621F0E94}"/>
              </c:ext>
            </c:extLst>
          </c:dPt>
          <c:dPt>
            <c:idx val="3"/>
            <c:marker>
              <c:spPr>
                <a:solidFill>
                  <a:srgbClr val="002060"/>
                </a:solidFill>
                <a:ln>
                  <a:noFill/>
                </a:ln>
              </c:spPr>
            </c:marker>
            <c:bubble3D val="0"/>
            <c:extLst>
              <c:ext xmlns:c16="http://schemas.microsoft.com/office/drawing/2014/chart" uri="{C3380CC4-5D6E-409C-BE32-E72D297353CC}">
                <c16:uniqueId val="{00000009-BFAE-412D-8A24-9B0C621F0E94}"/>
              </c:ext>
            </c:extLst>
          </c:dPt>
          <c:dPt>
            <c:idx val="5"/>
            <c:marker>
              <c:spPr>
                <a:solidFill>
                  <a:srgbClr val="002060"/>
                </a:solidFill>
                <a:ln>
                  <a:noFill/>
                </a:ln>
              </c:spPr>
            </c:marker>
            <c:bubble3D val="0"/>
            <c:extLst>
              <c:ext xmlns:c16="http://schemas.microsoft.com/office/drawing/2014/chart" uri="{C3380CC4-5D6E-409C-BE32-E72D297353CC}">
                <c16:uniqueId val="{0000000A-BFAE-412D-8A24-9B0C621F0E9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FAE-412D-8A24-9B0C621F0E9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FAE-412D-8A24-9B0C621F0E94}"/>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FAE-412D-8A24-9B0C621F0E9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San Luis Potosí</c:v>
                  </c:pt>
                  <c:pt idx="2">
                    <c:v>Urbana</c:v>
                  </c:pt>
                  <c:pt idx="4">
                    <c:v>Rural</c:v>
                  </c:pt>
                </c:lvl>
              </c:multiLvlStrCache>
            </c:multiLvlStrRef>
          </c:cat>
          <c:val>
            <c:numRef>
              <c:f>_RURALIDAD_INT_!$F$2:$F$7</c:f>
              <c:numCache>
                <c:formatCode>General</c:formatCode>
                <c:ptCount val="6"/>
                <c:pt idx="0">
                  <c:v>504</c:v>
                </c:pt>
                <c:pt idx="1">
                  <c:v>493</c:v>
                </c:pt>
                <c:pt idx="2">
                  <c:v>525</c:v>
                </c:pt>
                <c:pt idx="3">
                  <c:v>513</c:v>
                </c:pt>
                <c:pt idx="4">
                  <c:v>471</c:v>
                </c:pt>
                <c:pt idx="5">
                  <c:v>461</c:v>
                </c:pt>
              </c:numCache>
            </c:numRef>
          </c:val>
          <c:smooth val="0"/>
          <c:extLst>
            <c:ext xmlns:c16="http://schemas.microsoft.com/office/drawing/2014/chart" uri="{C3380CC4-5D6E-409C-BE32-E72D297353CC}">
              <c16:uniqueId val="{0000000B-BFAE-412D-8A24-9B0C621F0E94}"/>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17D-43DE-BCEA-49584B9C21C2}"/>
              </c:ext>
            </c:extLst>
          </c:dPt>
          <c:dPt>
            <c:idx val="3"/>
            <c:marker>
              <c:spPr>
                <a:solidFill>
                  <a:srgbClr val="002060"/>
                </a:solidFill>
                <a:ln>
                  <a:noFill/>
                </a:ln>
              </c:spPr>
            </c:marker>
            <c:bubble3D val="0"/>
            <c:extLst>
              <c:ext xmlns:c16="http://schemas.microsoft.com/office/drawing/2014/chart" uri="{C3380CC4-5D6E-409C-BE32-E72D297353CC}">
                <c16:uniqueId val="{00000001-E17D-43DE-BCEA-49584B9C21C2}"/>
              </c:ext>
            </c:extLst>
          </c:dPt>
          <c:dPt>
            <c:idx val="5"/>
            <c:marker>
              <c:spPr>
                <a:solidFill>
                  <a:srgbClr val="002060"/>
                </a:solidFill>
                <a:ln>
                  <a:noFill/>
                </a:ln>
              </c:spPr>
            </c:marker>
            <c:bubble3D val="0"/>
            <c:extLst>
              <c:ext xmlns:c16="http://schemas.microsoft.com/office/drawing/2014/chart" uri="{C3380CC4-5D6E-409C-BE32-E72D297353CC}">
                <c16:uniqueId val="{00000002-E17D-43DE-BCEA-49584B9C21C2}"/>
              </c:ext>
            </c:extLst>
          </c:dPt>
          <c:cat>
            <c:multiLvlStrRef>
              <c:f>_RURALIDAD_INT_!$B$27:$C$32</c:f>
              <c:multiLvlStrCache>
                <c:ptCount val="6"/>
                <c:lvl>
                  <c:pt idx="0">
                    <c:v>2015</c:v>
                  </c:pt>
                  <c:pt idx="1">
                    <c:v>2018</c:v>
                  </c:pt>
                  <c:pt idx="2">
                    <c:v>2015</c:v>
                  </c:pt>
                  <c:pt idx="3">
                    <c:v>2018</c:v>
                  </c:pt>
                  <c:pt idx="4">
                    <c:v>2015</c:v>
                  </c:pt>
                  <c:pt idx="5">
                    <c:v>2018</c:v>
                  </c:pt>
                </c:lvl>
                <c:lvl>
                  <c:pt idx="0">
                    <c:v>San Luis Potosí</c:v>
                  </c:pt>
                  <c:pt idx="2">
                    <c:v>Urbana</c:v>
                  </c:pt>
                  <c:pt idx="4">
                    <c:v>Rural</c:v>
                  </c:pt>
                </c:lvl>
              </c:multiLvlStrCache>
            </c:multiLvlStrRef>
          </c:cat>
          <c:val>
            <c:numRef>
              <c:f>_RURALIDAD_INT_!$D$27:$D$32</c:f>
              <c:numCache>
                <c:formatCode>General</c:formatCode>
                <c:ptCount val="6"/>
                <c:pt idx="0">
                  <c:v>499.65199999999999</c:v>
                </c:pt>
                <c:pt idx="1">
                  <c:v>493.642</c:v>
                </c:pt>
                <c:pt idx="2">
                  <c:v>511.86599999999999</c:v>
                </c:pt>
                <c:pt idx="3">
                  <c:v>501.86099999999999</c:v>
                </c:pt>
                <c:pt idx="4">
                  <c:v>470.47800000000001</c:v>
                </c:pt>
                <c:pt idx="5">
                  <c:v>471.24900000000002</c:v>
                </c:pt>
              </c:numCache>
            </c:numRef>
          </c:val>
          <c:smooth val="0"/>
          <c:extLst>
            <c:ext xmlns:c16="http://schemas.microsoft.com/office/drawing/2014/chart" uri="{C3380CC4-5D6E-409C-BE32-E72D297353CC}">
              <c16:uniqueId val="{00000003-E17D-43DE-BCEA-49584B9C21C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17D-43DE-BCEA-49584B9C21C2}"/>
              </c:ext>
            </c:extLst>
          </c:dPt>
          <c:dPt>
            <c:idx val="3"/>
            <c:marker>
              <c:spPr>
                <a:solidFill>
                  <a:srgbClr val="002060"/>
                </a:solidFill>
                <a:ln>
                  <a:noFill/>
                </a:ln>
              </c:spPr>
            </c:marker>
            <c:bubble3D val="0"/>
            <c:extLst>
              <c:ext xmlns:c16="http://schemas.microsoft.com/office/drawing/2014/chart" uri="{C3380CC4-5D6E-409C-BE32-E72D297353CC}">
                <c16:uniqueId val="{00000005-E17D-43DE-BCEA-49584B9C21C2}"/>
              </c:ext>
            </c:extLst>
          </c:dPt>
          <c:dPt>
            <c:idx val="5"/>
            <c:marker>
              <c:spPr>
                <a:solidFill>
                  <a:srgbClr val="002060"/>
                </a:solidFill>
                <a:ln>
                  <a:noFill/>
                </a:ln>
              </c:spPr>
            </c:marker>
            <c:bubble3D val="0"/>
            <c:extLst>
              <c:ext xmlns:c16="http://schemas.microsoft.com/office/drawing/2014/chart" uri="{C3380CC4-5D6E-409C-BE32-E72D297353CC}">
                <c16:uniqueId val="{00000006-E17D-43DE-BCEA-49584B9C21C2}"/>
              </c:ext>
            </c:extLst>
          </c:dPt>
          <c:cat>
            <c:multiLvlStrRef>
              <c:f>_RURALIDAD_INT_!$B$27:$C$32</c:f>
              <c:multiLvlStrCache>
                <c:ptCount val="6"/>
                <c:lvl>
                  <c:pt idx="0">
                    <c:v>2015</c:v>
                  </c:pt>
                  <c:pt idx="1">
                    <c:v>2018</c:v>
                  </c:pt>
                  <c:pt idx="2">
                    <c:v>2015</c:v>
                  </c:pt>
                  <c:pt idx="3">
                    <c:v>2018</c:v>
                  </c:pt>
                  <c:pt idx="4">
                    <c:v>2015</c:v>
                  </c:pt>
                  <c:pt idx="5">
                    <c:v>2018</c:v>
                  </c:pt>
                </c:lvl>
                <c:lvl>
                  <c:pt idx="0">
                    <c:v>San Luis Potosí</c:v>
                  </c:pt>
                  <c:pt idx="2">
                    <c:v>Urbana</c:v>
                  </c:pt>
                  <c:pt idx="4">
                    <c:v>Rural</c:v>
                  </c:pt>
                </c:lvl>
              </c:multiLvlStrCache>
            </c:multiLvlStrRef>
          </c:cat>
          <c:val>
            <c:numRef>
              <c:f>_RURALIDAD_INT_!$E$27:$E$32</c:f>
              <c:numCache>
                <c:formatCode>General</c:formatCode>
                <c:ptCount val="6"/>
                <c:pt idx="0">
                  <c:v>520.34799999999996</c:v>
                </c:pt>
                <c:pt idx="1">
                  <c:v>510.358</c:v>
                </c:pt>
                <c:pt idx="2">
                  <c:v>538.13400000000001</c:v>
                </c:pt>
                <c:pt idx="3">
                  <c:v>526.13900000000001</c:v>
                </c:pt>
                <c:pt idx="4">
                  <c:v>501.52199999999999</c:v>
                </c:pt>
                <c:pt idx="5">
                  <c:v>490.75099999999998</c:v>
                </c:pt>
              </c:numCache>
            </c:numRef>
          </c:val>
          <c:smooth val="0"/>
          <c:extLst>
            <c:ext xmlns:c16="http://schemas.microsoft.com/office/drawing/2014/chart" uri="{C3380CC4-5D6E-409C-BE32-E72D297353CC}">
              <c16:uniqueId val="{00000007-E17D-43DE-BCEA-49584B9C21C2}"/>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E17D-43DE-BCEA-49584B9C21C2}"/>
              </c:ext>
            </c:extLst>
          </c:dPt>
          <c:dPt>
            <c:idx val="3"/>
            <c:marker>
              <c:spPr>
                <a:solidFill>
                  <a:srgbClr val="002060"/>
                </a:solidFill>
                <a:ln>
                  <a:noFill/>
                </a:ln>
              </c:spPr>
            </c:marker>
            <c:bubble3D val="0"/>
            <c:extLst>
              <c:ext xmlns:c16="http://schemas.microsoft.com/office/drawing/2014/chart" uri="{C3380CC4-5D6E-409C-BE32-E72D297353CC}">
                <c16:uniqueId val="{00000009-E17D-43DE-BCEA-49584B9C21C2}"/>
              </c:ext>
            </c:extLst>
          </c:dPt>
          <c:dPt>
            <c:idx val="5"/>
            <c:marker>
              <c:spPr>
                <a:solidFill>
                  <a:srgbClr val="002060"/>
                </a:solidFill>
                <a:ln>
                  <a:noFill/>
                </a:ln>
              </c:spPr>
            </c:marker>
            <c:bubble3D val="0"/>
            <c:extLst>
              <c:ext xmlns:c16="http://schemas.microsoft.com/office/drawing/2014/chart" uri="{C3380CC4-5D6E-409C-BE32-E72D297353CC}">
                <c16:uniqueId val="{0000000A-E17D-43DE-BCEA-49584B9C21C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17D-43DE-BCEA-49584B9C21C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17D-43DE-BCEA-49584B9C21C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17D-43DE-BCEA-49584B9C21C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San Luis Potosí</c:v>
                  </c:pt>
                  <c:pt idx="2">
                    <c:v>Urbana</c:v>
                  </c:pt>
                  <c:pt idx="4">
                    <c:v>Rural</c:v>
                  </c:pt>
                </c:lvl>
              </c:multiLvlStrCache>
            </c:multiLvlStrRef>
          </c:cat>
          <c:val>
            <c:numRef>
              <c:f>_RURALIDAD_INT_!$F$27:$F$32</c:f>
              <c:numCache>
                <c:formatCode>General</c:formatCode>
                <c:ptCount val="6"/>
                <c:pt idx="0">
                  <c:v>510</c:v>
                </c:pt>
                <c:pt idx="1">
                  <c:v>502</c:v>
                </c:pt>
                <c:pt idx="2">
                  <c:v>525</c:v>
                </c:pt>
                <c:pt idx="3">
                  <c:v>514</c:v>
                </c:pt>
                <c:pt idx="4">
                  <c:v>486</c:v>
                </c:pt>
                <c:pt idx="5">
                  <c:v>481</c:v>
                </c:pt>
              </c:numCache>
            </c:numRef>
          </c:val>
          <c:smooth val="0"/>
          <c:extLst>
            <c:ext xmlns:c16="http://schemas.microsoft.com/office/drawing/2014/chart" uri="{C3380CC4-5D6E-409C-BE32-E72D297353CC}">
              <c16:uniqueId val="{0000000B-E17D-43DE-BCEA-49584B9C21C2}"/>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0034AED-3828-44DB-9A72-159F019424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BD5-451C-B584-7BB769F17031}"/>
                </c:ext>
              </c:extLst>
            </c:dLbl>
            <c:dLbl>
              <c:idx val="1"/>
              <c:tx>
                <c:rich>
                  <a:bodyPr/>
                  <a:lstStyle/>
                  <a:p>
                    <a:fld id="{754E1ADE-880B-47E4-8639-16BDE228DFA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BD5-451C-B584-7BB769F17031}"/>
                </c:ext>
              </c:extLst>
            </c:dLbl>
            <c:dLbl>
              <c:idx val="2"/>
              <c:tx>
                <c:rich>
                  <a:bodyPr/>
                  <a:lstStyle/>
                  <a:p>
                    <a:fld id="{A337FDCD-393F-4533-B55B-723ED85B00C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BD5-451C-B584-7BB769F17031}"/>
                </c:ext>
              </c:extLst>
            </c:dLbl>
            <c:dLbl>
              <c:idx val="3"/>
              <c:tx>
                <c:rich>
                  <a:bodyPr/>
                  <a:lstStyle/>
                  <a:p>
                    <a:fld id="{89EB9C37-CE05-404B-ABDD-4F60ED0023E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BD5-451C-B584-7BB769F17031}"/>
                </c:ext>
              </c:extLst>
            </c:dLbl>
            <c:dLbl>
              <c:idx val="4"/>
              <c:tx>
                <c:rich>
                  <a:bodyPr/>
                  <a:lstStyle/>
                  <a:p>
                    <a:fld id="{D2CD90CD-0EFF-4CF7-A8D4-63CED55AA2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D5-451C-B584-7BB769F17031}"/>
                </c:ext>
              </c:extLst>
            </c:dLbl>
            <c:dLbl>
              <c:idx val="6"/>
              <c:tx>
                <c:rich>
                  <a:bodyPr/>
                  <a:lstStyle/>
                  <a:p>
                    <a:fld id="{A82DCF32-9ECD-4643-9FC6-E8D2474BE1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_REGION_NORESTE_!$E$2:$E$8</c:f>
              <c:numCache>
                <c:formatCode>General</c:formatCode>
                <c:ptCount val="7"/>
                <c:pt idx="0">
                  <c:v>-53.2</c:v>
                </c:pt>
                <c:pt idx="1">
                  <c:v>-52.9</c:v>
                </c:pt>
                <c:pt idx="2">
                  <c:v>-51.2</c:v>
                </c:pt>
                <c:pt idx="3">
                  <c:v>-43</c:v>
                </c:pt>
                <c:pt idx="4">
                  <c:v>-43</c:v>
                </c:pt>
                <c:pt idx="6">
                  <c:v>-49.1</c:v>
                </c:pt>
              </c:numCache>
            </c:numRef>
          </c:val>
          <c:extLst>
            <c:ext xmlns:c15="http://schemas.microsoft.com/office/drawing/2012/chart" uri="{02D57815-91ED-43cb-92C2-25804820EDAC}">
              <c15:datalabelsRange>
                <c15:f>_REGION_NORESTE_!$I$2:$I$8</c15:f>
                <c15:dlblRangeCache>
                  <c:ptCount val="7"/>
                  <c:pt idx="0">
                    <c:v>53.2</c:v>
                  </c:pt>
                  <c:pt idx="1">
                    <c:v>52.9</c:v>
                  </c:pt>
                  <c:pt idx="2">
                    <c:v>51.2</c:v>
                  </c:pt>
                  <c:pt idx="3">
                    <c:v>43.0</c:v>
                  </c:pt>
                  <c:pt idx="4">
                    <c:v>43.0</c:v>
                  </c:pt>
                  <c:pt idx="6">
                    <c:v>49.1</c:v>
                  </c:pt>
                </c15:dlblRangeCache>
              </c15:datalabelsRange>
            </c:ext>
            <c:ext xmlns:c16="http://schemas.microsoft.com/office/drawing/2014/chart" uri="{C3380CC4-5D6E-409C-BE32-E72D297353CC}">
              <c16:uniqueId val="{00000007-2BD5-451C-B584-7BB769F17031}"/>
            </c:ext>
          </c:extLst>
        </c:ser>
        <c:ser>
          <c:idx val="1"/>
          <c:order val="1"/>
          <c:tx>
            <c:v>NII</c:v>
          </c:tx>
          <c:spPr>
            <a:solidFill>
              <a:srgbClr val="B07CAA"/>
            </a:solidFill>
          </c:spPr>
          <c:invertIfNegative val="0"/>
          <c:dLbls>
            <c:dLbl>
              <c:idx val="0"/>
              <c:tx>
                <c:rich>
                  <a:bodyPr/>
                  <a:lstStyle/>
                  <a:p>
                    <a:fld id="{5EBD6F2C-ED6D-4D56-83EF-A7E62A4F58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BD5-451C-B584-7BB769F17031}"/>
                </c:ext>
              </c:extLst>
            </c:dLbl>
            <c:dLbl>
              <c:idx val="1"/>
              <c:tx>
                <c:rich>
                  <a:bodyPr/>
                  <a:lstStyle/>
                  <a:p>
                    <a:fld id="{D83AE8A0-0F96-46A5-89EE-3EB99809784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BD5-451C-B584-7BB769F17031}"/>
                </c:ext>
              </c:extLst>
            </c:dLbl>
            <c:dLbl>
              <c:idx val="2"/>
              <c:tx>
                <c:rich>
                  <a:bodyPr/>
                  <a:lstStyle/>
                  <a:p>
                    <a:fld id="{7FB03399-B0F0-48CB-A832-CCB77331634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BD5-451C-B584-7BB769F17031}"/>
                </c:ext>
              </c:extLst>
            </c:dLbl>
            <c:dLbl>
              <c:idx val="3"/>
              <c:tx>
                <c:rich>
                  <a:bodyPr/>
                  <a:lstStyle/>
                  <a:p>
                    <a:fld id="{353C481E-0FE2-4E9A-A9BB-7F02CB7C40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BD5-451C-B584-7BB769F17031}"/>
                </c:ext>
              </c:extLst>
            </c:dLbl>
            <c:dLbl>
              <c:idx val="4"/>
              <c:tx>
                <c:rich>
                  <a:bodyPr/>
                  <a:lstStyle/>
                  <a:p>
                    <a:fld id="{D2C82680-1A08-414E-8EFF-59D0433672B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D5-451C-B584-7BB769F17031}"/>
                </c:ext>
              </c:extLst>
            </c:dLbl>
            <c:dLbl>
              <c:idx val="6"/>
              <c:tx>
                <c:rich>
                  <a:bodyPr/>
                  <a:lstStyle/>
                  <a:p>
                    <a:fld id="{246AE50F-DD5E-467A-A169-FD53EAF60C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_REGION_NORESTE_!$F$2:$F$8</c:f>
              <c:numCache>
                <c:formatCode>General</c:formatCode>
                <c:ptCount val="7"/>
                <c:pt idx="0">
                  <c:v>32.299999999999997</c:v>
                </c:pt>
                <c:pt idx="1">
                  <c:v>31.7</c:v>
                </c:pt>
                <c:pt idx="2">
                  <c:v>31.2</c:v>
                </c:pt>
                <c:pt idx="3">
                  <c:v>35.6</c:v>
                </c:pt>
                <c:pt idx="4">
                  <c:v>35.1</c:v>
                </c:pt>
                <c:pt idx="6">
                  <c:v>32.9</c:v>
                </c:pt>
              </c:numCache>
            </c:numRef>
          </c:val>
          <c:extLst>
            <c:ext xmlns:c15="http://schemas.microsoft.com/office/drawing/2012/chart" uri="{02D57815-91ED-43cb-92C2-25804820EDAC}">
              <c15:datalabelsRange>
                <c15:f>_REGION_NORESTE_!$J$2:$J$8</c15:f>
                <c15:dlblRangeCache>
                  <c:ptCount val="7"/>
                  <c:pt idx="0">
                    <c:v>32.3</c:v>
                  </c:pt>
                  <c:pt idx="1">
                    <c:v>31.7</c:v>
                  </c:pt>
                  <c:pt idx="2">
                    <c:v>31.2</c:v>
                  </c:pt>
                  <c:pt idx="3">
                    <c:v>35.6</c:v>
                  </c:pt>
                  <c:pt idx="4">
                    <c:v>35.1</c:v>
                  </c:pt>
                  <c:pt idx="6">
                    <c:v>32.9</c:v>
                  </c:pt>
                </c15:dlblRangeCache>
              </c15:datalabelsRange>
            </c:ext>
            <c:ext xmlns:c16="http://schemas.microsoft.com/office/drawing/2014/chart" uri="{C3380CC4-5D6E-409C-BE32-E72D297353CC}">
              <c16:uniqueId val="{0000000F-2BD5-451C-B584-7BB769F17031}"/>
            </c:ext>
          </c:extLst>
        </c:ser>
        <c:ser>
          <c:idx val="2"/>
          <c:order val="2"/>
          <c:tx>
            <c:v>NIII</c:v>
          </c:tx>
          <c:spPr>
            <a:solidFill>
              <a:srgbClr val="9A528E"/>
            </a:solidFill>
          </c:spPr>
          <c:invertIfNegative val="0"/>
          <c:dLbls>
            <c:dLbl>
              <c:idx val="0"/>
              <c:tx>
                <c:rich>
                  <a:bodyPr/>
                  <a:lstStyle/>
                  <a:p>
                    <a:fld id="{3237DA9F-2605-4CEB-8CB7-82821EAD17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BD5-451C-B584-7BB769F17031}"/>
                </c:ext>
              </c:extLst>
            </c:dLbl>
            <c:dLbl>
              <c:idx val="1"/>
              <c:tx>
                <c:rich>
                  <a:bodyPr/>
                  <a:lstStyle/>
                  <a:p>
                    <a:fld id="{08C45E41-88AC-4252-A38E-6A98DFA844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BD5-451C-B584-7BB769F17031}"/>
                </c:ext>
              </c:extLst>
            </c:dLbl>
            <c:dLbl>
              <c:idx val="2"/>
              <c:tx>
                <c:rich>
                  <a:bodyPr/>
                  <a:lstStyle/>
                  <a:p>
                    <a:fld id="{51D33B3D-00F5-47E9-88F0-FCF43D7A503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BD5-451C-B584-7BB769F17031}"/>
                </c:ext>
              </c:extLst>
            </c:dLbl>
            <c:dLbl>
              <c:idx val="3"/>
              <c:tx>
                <c:rich>
                  <a:bodyPr/>
                  <a:lstStyle/>
                  <a:p>
                    <a:fld id="{0FABE122-C45A-45CE-ADD1-1D3AF99C04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BD5-451C-B584-7BB769F17031}"/>
                </c:ext>
              </c:extLst>
            </c:dLbl>
            <c:dLbl>
              <c:idx val="4"/>
              <c:tx>
                <c:rich>
                  <a:bodyPr/>
                  <a:lstStyle/>
                  <a:p>
                    <a:fld id="{7BE3FAF9-575E-4794-998D-E11E957612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D5-451C-B584-7BB769F17031}"/>
                </c:ext>
              </c:extLst>
            </c:dLbl>
            <c:dLbl>
              <c:idx val="6"/>
              <c:tx>
                <c:rich>
                  <a:bodyPr/>
                  <a:lstStyle/>
                  <a:p>
                    <a:fld id="{10AC953A-85B3-4591-A27F-3123DB38AB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_REGION_NORESTE_!$G$2:$G$8</c:f>
              <c:numCache>
                <c:formatCode>General</c:formatCode>
                <c:ptCount val="7"/>
                <c:pt idx="0">
                  <c:v>12.5</c:v>
                </c:pt>
                <c:pt idx="1">
                  <c:v>12.7</c:v>
                </c:pt>
                <c:pt idx="2">
                  <c:v>14.7</c:v>
                </c:pt>
                <c:pt idx="3">
                  <c:v>17.5</c:v>
                </c:pt>
                <c:pt idx="4">
                  <c:v>18</c:v>
                </c:pt>
                <c:pt idx="6">
                  <c:v>15.1</c:v>
                </c:pt>
              </c:numCache>
            </c:numRef>
          </c:val>
          <c:extLst>
            <c:ext xmlns:c15="http://schemas.microsoft.com/office/drawing/2012/chart" uri="{02D57815-91ED-43cb-92C2-25804820EDAC}">
              <c15:datalabelsRange>
                <c15:f>_REGION_NORESTE_!$K$2:$K$8</c15:f>
                <c15:dlblRangeCache>
                  <c:ptCount val="7"/>
                  <c:pt idx="0">
                    <c:v>12.5</c:v>
                  </c:pt>
                  <c:pt idx="1">
                    <c:v>12.7</c:v>
                  </c:pt>
                  <c:pt idx="2">
                    <c:v>14.7</c:v>
                  </c:pt>
                  <c:pt idx="3">
                    <c:v>17.5</c:v>
                  </c:pt>
                  <c:pt idx="4">
                    <c:v>18.0</c:v>
                  </c:pt>
                  <c:pt idx="6">
                    <c:v>15.1</c:v>
                  </c:pt>
                </c15:dlblRangeCache>
              </c15:datalabelsRange>
            </c:ext>
            <c:ext xmlns:c16="http://schemas.microsoft.com/office/drawing/2014/chart" uri="{C3380CC4-5D6E-409C-BE32-E72D297353CC}">
              <c16:uniqueId val="{00000017-2BD5-451C-B584-7BB769F17031}"/>
            </c:ext>
          </c:extLst>
        </c:ser>
        <c:ser>
          <c:idx val="3"/>
          <c:order val="3"/>
          <c:tx>
            <c:v>NIV</c:v>
          </c:tx>
          <c:spPr>
            <a:solidFill>
              <a:srgbClr val="862A77"/>
            </a:solidFill>
          </c:spPr>
          <c:invertIfNegative val="0"/>
          <c:dLbls>
            <c:dLbl>
              <c:idx val="0"/>
              <c:layout>
                <c:manualLayout>
                  <c:x val="4.4467787114845829E-2"/>
                  <c:y val="0"/>
                </c:manualLayout>
              </c:layout>
              <c:tx>
                <c:rich>
                  <a:bodyPr/>
                  <a:lstStyle/>
                  <a:p>
                    <a:fld id="{74185E7D-97C6-411A-9942-2A986B8789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2BD5-451C-B584-7BB769F17031}"/>
                </c:ext>
              </c:extLst>
            </c:dLbl>
            <c:dLbl>
              <c:idx val="1"/>
              <c:layout>
                <c:manualLayout>
                  <c:x val="3.5574229691876749E-2"/>
                  <c:y val="0"/>
                </c:manualLayout>
              </c:layout>
              <c:tx>
                <c:rich>
                  <a:bodyPr/>
                  <a:lstStyle/>
                  <a:p>
                    <a:fld id="{CE32AB2F-33B3-45DC-83DA-485F9107150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2BD5-451C-B584-7BB769F17031}"/>
                </c:ext>
              </c:extLst>
            </c:dLbl>
            <c:dLbl>
              <c:idx val="2"/>
              <c:layout>
                <c:manualLayout>
                  <c:x val="3.5574229691876645E-2"/>
                  <c:y val="0"/>
                </c:manualLayout>
              </c:layout>
              <c:tx>
                <c:rich>
                  <a:bodyPr/>
                  <a:lstStyle/>
                  <a:p>
                    <a:fld id="{133C21FC-4D42-4E96-97FC-67A116C06E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2BD5-451C-B584-7BB769F17031}"/>
                </c:ext>
              </c:extLst>
            </c:dLbl>
            <c:dLbl>
              <c:idx val="3"/>
              <c:layout>
                <c:manualLayout>
                  <c:x val="3.5574229691876645E-2"/>
                  <c:y val="0"/>
                </c:manualLayout>
              </c:layout>
              <c:tx>
                <c:rich>
                  <a:bodyPr/>
                  <a:lstStyle/>
                  <a:p>
                    <a:fld id="{D0B2A9F1-D513-43C6-A343-AAB37A1AAF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2BD5-451C-B584-7BB769F17031}"/>
                </c:ext>
              </c:extLst>
            </c:dLbl>
            <c:dLbl>
              <c:idx val="4"/>
              <c:layout>
                <c:manualLayout>
                  <c:x val="3.2609710550887024E-2"/>
                  <c:y val="-5.9118079335229948E-17"/>
                </c:manualLayout>
              </c:layout>
              <c:tx>
                <c:rich>
                  <a:bodyPr/>
                  <a:lstStyle/>
                  <a:p>
                    <a:fld id="{187A8A58-80E7-42F1-97D9-FA2C8BC44F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BD5-451C-B584-7BB769F17031}"/>
                </c:ext>
              </c:extLst>
            </c:dLbl>
            <c:dLbl>
              <c:idx val="6"/>
              <c:layout>
                <c:manualLayout>
                  <c:x val="2.6680672268907562E-2"/>
                  <c:y val="-2.9559039667614974E-17"/>
                </c:manualLayout>
              </c:layout>
              <c:tx>
                <c:rich>
                  <a:bodyPr/>
                  <a:lstStyle/>
                  <a:p>
                    <a:fld id="{4956244F-AF59-462D-8AF6-7071D5882B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2BD5-451C-B584-7BB769F17031}"/>
                </c:ext>
              </c:extLst>
            </c:dLbl>
            <c:dLbl>
              <c:idx val="7"/>
              <c:layout>
                <c:manualLayout>
                  <c:x val="2.9645191409897183E-2"/>
                  <c:y val="0"/>
                </c:manualLayout>
              </c:layout>
              <c:tx>
                <c:rich>
                  <a:bodyPr/>
                  <a:lstStyle/>
                  <a:p>
                    <a:fld id="{EFB685A0-B16A-4810-8D9C-0065A46614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2BD5-451C-B584-7BB769F17031}"/>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_REGION_NORESTE_!$H$2:$H$8</c:f>
              <c:numCache>
                <c:formatCode>General</c:formatCode>
                <c:ptCount val="7"/>
                <c:pt idx="0">
                  <c:v>2</c:v>
                </c:pt>
                <c:pt idx="1">
                  <c:v>2.7</c:v>
                </c:pt>
                <c:pt idx="2">
                  <c:v>3</c:v>
                </c:pt>
                <c:pt idx="3">
                  <c:v>3.9</c:v>
                </c:pt>
                <c:pt idx="4">
                  <c:v>3.9</c:v>
                </c:pt>
                <c:pt idx="6">
                  <c:v>2.8</c:v>
                </c:pt>
              </c:numCache>
            </c:numRef>
          </c:val>
          <c:extLst>
            <c:ext xmlns:c15="http://schemas.microsoft.com/office/drawing/2012/chart" uri="{02D57815-91ED-43cb-92C2-25804820EDAC}">
              <c15:datalabelsRange>
                <c15:f>_REGION_NORESTE_!$L$2:$L$8</c15:f>
                <c15:dlblRangeCache>
                  <c:ptCount val="7"/>
                  <c:pt idx="0">
                    <c:v>2.0˟</c:v>
                  </c:pt>
                  <c:pt idx="1">
                    <c:v>2.7</c:v>
                  </c:pt>
                  <c:pt idx="2">
                    <c:v>3.0</c:v>
                  </c:pt>
                  <c:pt idx="3">
                    <c:v>3.9</c:v>
                  </c:pt>
                  <c:pt idx="4">
                    <c:v>3.9</c:v>
                  </c:pt>
                  <c:pt idx="6">
                    <c:v>2.8</c:v>
                  </c:pt>
                </c15:dlblRangeCache>
              </c15:datalabelsRange>
            </c:ext>
            <c:ext xmlns:c16="http://schemas.microsoft.com/office/drawing/2014/chart" uri="{C3380CC4-5D6E-409C-BE32-E72D297353CC}">
              <c16:uniqueId val="{00000020-2BD5-451C-B584-7BB769F1703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_REGION_NORESTE_!$E$24</c:f>
              <c:strCache>
                <c:ptCount val="1"/>
                <c:pt idx="0">
                  <c:v>NI</c:v>
                </c:pt>
              </c:strCache>
            </c:strRef>
          </c:tx>
          <c:spPr>
            <a:solidFill>
              <a:srgbClr val="C8A8C8"/>
            </a:solidFill>
          </c:spPr>
          <c:invertIfNegative val="0"/>
          <c:dLbls>
            <c:dLbl>
              <c:idx val="0"/>
              <c:tx>
                <c:rich>
                  <a:bodyPr/>
                  <a:lstStyle/>
                  <a:p>
                    <a:fld id="{8D138490-6626-467B-A578-F10EDBBA44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31A-45EA-A14D-5C8D70A96F95}"/>
                </c:ext>
              </c:extLst>
            </c:dLbl>
            <c:dLbl>
              <c:idx val="1"/>
              <c:tx>
                <c:rich>
                  <a:bodyPr/>
                  <a:lstStyle/>
                  <a:p>
                    <a:fld id="{00E83CA2-F9FA-4B09-B56F-7311EEB37D8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31A-45EA-A14D-5C8D70A96F95}"/>
                </c:ext>
              </c:extLst>
            </c:dLbl>
            <c:dLbl>
              <c:idx val="2"/>
              <c:tx>
                <c:rich>
                  <a:bodyPr/>
                  <a:lstStyle/>
                  <a:p>
                    <a:fld id="{604B6E9D-5372-422B-8BBC-984AFD52C8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31A-45EA-A14D-5C8D70A96F95}"/>
                </c:ext>
              </c:extLst>
            </c:dLbl>
            <c:dLbl>
              <c:idx val="3"/>
              <c:tx>
                <c:rich>
                  <a:bodyPr/>
                  <a:lstStyle/>
                  <a:p>
                    <a:fld id="{87283500-17AF-4356-AC9C-446300D5262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31A-45EA-A14D-5C8D70A96F95}"/>
                </c:ext>
              </c:extLst>
            </c:dLbl>
            <c:dLbl>
              <c:idx val="4"/>
              <c:tx>
                <c:rich>
                  <a:bodyPr/>
                  <a:lstStyle/>
                  <a:p>
                    <a:fld id="{7B22644F-C145-48F5-8353-21B2E28518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1A-45EA-A14D-5C8D70A96F95}"/>
                </c:ext>
              </c:extLst>
            </c:dLbl>
            <c:dLbl>
              <c:idx val="6"/>
              <c:tx>
                <c:rich>
                  <a:bodyPr/>
                  <a:lstStyle/>
                  <a:p>
                    <a:fld id="{21FE671F-6C0E-420A-BFCD-3FDDB356CEA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_REGION_NORESTE_!$E$25:$E$31</c:f>
              <c:numCache>
                <c:formatCode>General</c:formatCode>
                <c:ptCount val="7"/>
                <c:pt idx="0">
                  <c:v>-62.5</c:v>
                </c:pt>
                <c:pt idx="1">
                  <c:v>-60.3</c:v>
                </c:pt>
                <c:pt idx="2">
                  <c:v>-59.7</c:v>
                </c:pt>
                <c:pt idx="3">
                  <c:v>-56</c:v>
                </c:pt>
                <c:pt idx="4">
                  <c:v>-51.1</c:v>
                </c:pt>
                <c:pt idx="6">
                  <c:v>-59.1</c:v>
                </c:pt>
              </c:numCache>
            </c:numRef>
          </c:val>
          <c:extLst>
            <c:ext xmlns:c15="http://schemas.microsoft.com/office/drawing/2012/chart" uri="{02D57815-91ED-43cb-92C2-25804820EDAC}">
              <c15:datalabelsRange>
                <c15:f>_REGION_NORESTE_!$I$25:$I$31</c15:f>
                <c15:dlblRangeCache>
                  <c:ptCount val="7"/>
                  <c:pt idx="0">
                    <c:v>62.5</c:v>
                  </c:pt>
                  <c:pt idx="1">
                    <c:v>60.3</c:v>
                  </c:pt>
                  <c:pt idx="2">
                    <c:v>59.7</c:v>
                  </c:pt>
                  <c:pt idx="3">
                    <c:v>56.0</c:v>
                  </c:pt>
                  <c:pt idx="4">
                    <c:v>51.1</c:v>
                  </c:pt>
                  <c:pt idx="6">
                    <c:v>59.1</c:v>
                  </c:pt>
                </c15:dlblRangeCache>
              </c15:datalabelsRange>
            </c:ext>
            <c:ext xmlns:c16="http://schemas.microsoft.com/office/drawing/2014/chart" uri="{C3380CC4-5D6E-409C-BE32-E72D297353CC}">
              <c16:uniqueId val="{00000007-131A-45EA-A14D-5C8D70A96F95}"/>
            </c:ext>
          </c:extLst>
        </c:ser>
        <c:ser>
          <c:idx val="1"/>
          <c:order val="1"/>
          <c:tx>
            <c:strRef>
              <c:f>_REGION_NORESTE_!$F$24</c:f>
              <c:strCache>
                <c:ptCount val="1"/>
                <c:pt idx="0">
                  <c:v>NII</c:v>
                </c:pt>
              </c:strCache>
            </c:strRef>
          </c:tx>
          <c:spPr>
            <a:solidFill>
              <a:srgbClr val="B07CAA"/>
            </a:solidFill>
          </c:spPr>
          <c:invertIfNegative val="0"/>
          <c:dLbls>
            <c:dLbl>
              <c:idx val="0"/>
              <c:tx>
                <c:rich>
                  <a:bodyPr/>
                  <a:lstStyle/>
                  <a:p>
                    <a:fld id="{98E715FE-A6C6-4E24-A3A8-FFA3C6CFD1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31A-45EA-A14D-5C8D70A96F95}"/>
                </c:ext>
              </c:extLst>
            </c:dLbl>
            <c:dLbl>
              <c:idx val="1"/>
              <c:tx>
                <c:rich>
                  <a:bodyPr/>
                  <a:lstStyle/>
                  <a:p>
                    <a:fld id="{7EE53BCA-8AC1-4B50-A46D-EF26B4C4C7B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31A-45EA-A14D-5C8D70A96F95}"/>
                </c:ext>
              </c:extLst>
            </c:dLbl>
            <c:dLbl>
              <c:idx val="2"/>
              <c:tx>
                <c:rich>
                  <a:bodyPr/>
                  <a:lstStyle/>
                  <a:p>
                    <a:fld id="{7342BBD3-36AF-401D-B4C5-F672C73B4B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31A-45EA-A14D-5C8D70A96F95}"/>
                </c:ext>
              </c:extLst>
            </c:dLbl>
            <c:dLbl>
              <c:idx val="3"/>
              <c:tx>
                <c:rich>
                  <a:bodyPr/>
                  <a:lstStyle/>
                  <a:p>
                    <a:fld id="{3D2D233F-C504-4275-976D-08BDA04AB21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31A-45EA-A14D-5C8D70A96F95}"/>
                </c:ext>
              </c:extLst>
            </c:dLbl>
            <c:dLbl>
              <c:idx val="4"/>
              <c:tx>
                <c:rich>
                  <a:bodyPr/>
                  <a:lstStyle/>
                  <a:p>
                    <a:fld id="{1321E2D1-5561-4F90-96A1-B7B975778CA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31A-45EA-A14D-5C8D70A96F95}"/>
                </c:ext>
              </c:extLst>
            </c:dLbl>
            <c:dLbl>
              <c:idx val="6"/>
              <c:tx>
                <c:rich>
                  <a:bodyPr/>
                  <a:lstStyle/>
                  <a:p>
                    <a:fld id="{0F15A42C-DBC8-46D3-9A4B-4845A4F7BAB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_REGION_NORESTE_!$F$25:$F$31</c:f>
              <c:numCache>
                <c:formatCode>General</c:formatCode>
                <c:ptCount val="7"/>
                <c:pt idx="0">
                  <c:v>18.100000000000001</c:v>
                </c:pt>
                <c:pt idx="1">
                  <c:v>18.100000000000001</c:v>
                </c:pt>
                <c:pt idx="2">
                  <c:v>17.2</c:v>
                </c:pt>
                <c:pt idx="3">
                  <c:v>18.8</c:v>
                </c:pt>
                <c:pt idx="4">
                  <c:v>19.7</c:v>
                </c:pt>
                <c:pt idx="6">
                  <c:v>17.899999999999999</c:v>
                </c:pt>
              </c:numCache>
            </c:numRef>
          </c:val>
          <c:extLst>
            <c:ext xmlns:c15="http://schemas.microsoft.com/office/drawing/2012/chart" uri="{02D57815-91ED-43cb-92C2-25804820EDAC}">
              <c15:datalabelsRange>
                <c15:f>_REGION_NORESTE_!$J$25:$J$31</c15:f>
                <c15:dlblRangeCache>
                  <c:ptCount val="7"/>
                  <c:pt idx="0">
                    <c:v>18.1</c:v>
                  </c:pt>
                  <c:pt idx="1">
                    <c:v>18.1</c:v>
                  </c:pt>
                  <c:pt idx="2">
                    <c:v>17.2</c:v>
                  </c:pt>
                  <c:pt idx="3">
                    <c:v>18.8</c:v>
                  </c:pt>
                  <c:pt idx="4">
                    <c:v>19.7</c:v>
                  </c:pt>
                  <c:pt idx="6">
                    <c:v>17.9</c:v>
                  </c:pt>
                </c15:dlblRangeCache>
              </c15:datalabelsRange>
            </c:ext>
            <c:ext xmlns:c16="http://schemas.microsoft.com/office/drawing/2014/chart" uri="{C3380CC4-5D6E-409C-BE32-E72D297353CC}">
              <c16:uniqueId val="{0000000F-131A-45EA-A14D-5C8D70A96F95}"/>
            </c:ext>
          </c:extLst>
        </c:ser>
        <c:ser>
          <c:idx val="2"/>
          <c:order val="2"/>
          <c:tx>
            <c:strRef>
              <c:f>_REGION_NORESTE_!$G$24</c:f>
              <c:strCache>
                <c:ptCount val="1"/>
                <c:pt idx="0">
                  <c:v>NIII</c:v>
                </c:pt>
              </c:strCache>
            </c:strRef>
          </c:tx>
          <c:spPr>
            <a:solidFill>
              <a:srgbClr val="9A528E"/>
            </a:solidFill>
          </c:spPr>
          <c:invertIfNegative val="0"/>
          <c:dLbls>
            <c:dLbl>
              <c:idx val="0"/>
              <c:tx>
                <c:rich>
                  <a:bodyPr/>
                  <a:lstStyle/>
                  <a:p>
                    <a:fld id="{2296CAD9-BC8C-4741-B9E8-E3E23BFE7A1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31A-45EA-A14D-5C8D70A96F95}"/>
                </c:ext>
              </c:extLst>
            </c:dLbl>
            <c:dLbl>
              <c:idx val="1"/>
              <c:tx>
                <c:rich>
                  <a:bodyPr/>
                  <a:lstStyle/>
                  <a:p>
                    <a:fld id="{A644EB86-A5CE-4C40-B95A-2ABF57B1339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31A-45EA-A14D-5C8D70A96F95}"/>
                </c:ext>
              </c:extLst>
            </c:dLbl>
            <c:dLbl>
              <c:idx val="2"/>
              <c:tx>
                <c:rich>
                  <a:bodyPr/>
                  <a:lstStyle/>
                  <a:p>
                    <a:fld id="{DE46FAC9-80F3-48F9-BFFB-25C9D58589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31A-45EA-A14D-5C8D70A96F95}"/>
                </c:ext>
              </c:extLst>
            </c:dLbl>
            <c:dLbl>
              <c:idx val="3"/>
              <c:tx>
                <c:rich>
                  <a:bodyPr/>
                  <a:lstStyle/>
                  <a:p>
                    <a:fld id="{30C24FC0-5DF1-461A-91F0-FA60AB10808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31A-45EA-A14D-5C8D70A96F95}"/>
                </c:ext>
              </c:extLst>
            </c:dLbl>
            <c:dLbl>
              <c:idx val="4"/>
              <c:tx>
                <c:rich>
                  <a:bodyPr/>
                  <a:lstStyle/>
                  <a:p>
                    <a:fld id="{933B08DF-F001-4A57-8D53-60DA5FE3BF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31A-45EA-A14D-5C8D70A96F95}"/>
                </c:ext>
              </c:extLst>
            </c:dLbl>
            <c:dLbl>
              <c:idx val="6"/>
              <c:tx>
                <c:rich>
                  <a:bodyPr/>
                  <a:lstStyle/>
                  <a:p>
                    <a:fld id="{E0339537-6191-495E-BADD-7DCAA869C6D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_REGION_NORESTE_!$G$25:$G$31</c:f>
              <c:numCache>
                <c:formatCode>General</c:formatCode>
                <c:ptCount val="7"/>
                <c:pt idx="0">
                  <c:v>12.9</c:v>
                </c:pt>
                <c:pt idx="1">
                  <c:v>13.9</c:v>
                </c:pt>
                <c:pt idx="2">
                  <c:v>14.2</c:v>
                </c:pt>
                <c:pt idx="3">
                  <c:v>14.9</c:v>
                </c:pt>
                <c:pt idx="4">
                  <c:v>17</c:v>
                </c:pt>
                <c:pt idx="6">
                  <c:v>14.8</c:v>
                </c:pt>
              </c:numCache>
            </c:numRef>
          </c:val>
          <c:extLst>
            <c:ext xmlns:c15="http://schemas.microsoft.com/office/drawing/2012/chart" uri="{02D57815-91ED-43cb-92C2-25804820EDAC}">
              <c15:datalabelsRange>
                <c15:f>_REGION_NORESTE_!$K$25:$K$31</c15:f>
                <c15:dlblRangeCache>
                  <c:ptCount val="7"/>
                  <c:pt idx="0">
                    <c:v>12.9</c:v>
                  </c:pt>
                  <c:pt idx="1">
                    <c:v>13.9</c:v>
                  </c:pt>
                  <c:pt idx="2">
                    <c:v>14.2</c:v>
                  </c:pt>
                  <c:pt idx="3">
                    <c:v>14.9</c:v>
                  </c:pt>
                  <c:pt idx="4">
                    <c:v>17.0</c:v>
                  </c:pt>
                  <c:pt idx="6">
                    <c:v>14.8</c:v>
                  </c:pt>
                </c15:dlblRangeCache>
              </c15:datalabelsRange>
            </c:ext>
            <c:ext xmlns:c16="http://schemas.microsoft.com/office/drawing/2014/chart" uri="{C3380CC4-5D6E-409C-BE32-E72D297353CC}">
              <c16:uniqueId val="{00000017-131A-45EA-A14D-5C8D70A96F95}"/>
            </c:ext>
          </c:extLst>
        </c:ser>
        <c:ser>
          <c:idx val="3"/>
          <c:order val="3"/>
          <c:tx>
            <c:strRef>
              <c:f>_REGION_NORESTE_!$H$24</c:f>
              <c:strCache>
                <c:ptCount val="1"/>
                <c:pt idx="0">
                  <c:v>NIV</c:v>
                </c:pt>
              </c:strCache>
            </c:strRef>
          </c:tx>
          <c:spPr>
            <a:solidFill>
              <a:srgbClr val="862A77"/>
            </a:solidFill>
          </c:spPr>
          <c:invertIfNegative val="0"/>
          <c:dLbls>
            <c:dLbl>
              <c:idx val="0"/>
              <c:tx>
                <c:rich>
                  <a:bodyPr/>
                  <a:lstStyle/>
                  <a:p>
                    <a:fld id="{26C7CA79-6A16-44C9-AD37-7BC22D7829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31A-45EA-A14D-5C8D70A96F95}"/>
                </c:ext>
              </c:extLst>
            </c:dLbl>
            <c:dLbl>
              <c:idx val="1"/>
              <c:tx>
                <c:rich>
                  <a:bodyPr/>
                  <a:lstStyle/>
                  <a:p>
                    <a:fld id="{DBD148F8-F737-4150-8A39-FDF83748EFB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31A-45EA-A14D-5C8D70A96F95}"/>
                </c:ext>
              </c:extLst>
            </c:dLbl>
            <c:dLbl>
              <c:idx val="2"/>
              <c:tx>
                <c:rich>
                  <a:bodyPr/>
                  <a:lstStyle/>
                  <a:p>
                    <a:fld id="{575D5233-1150-4023-AE71-F95F9688B1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131A-45EA-A14D-5C8D70A96F95}"/>
                </c:ext>
              </c:extLst>
            </c:dLbl>
            <c:dLbl>
              <c:idx val="3"/>
              <c:tx>
                <c:rich>
                  <a:bodyPr/>
                  <a:lstStyle/>
                  <a:p>
                    <a:fld id="{8A91DEFA-4892-43B6-950A-19C8E10DF17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31A-45EA-A14D-5C8D70A96F95}"/>
                </c:ext>
              </c:extLst>
            </c:dLbl>
            <c:dLbl>
              <c:idx val="4"/>
              <c:tx>
                <c:rich>
                  <a:bodyPr/>
                  <a:lstStyle/>
                  <a:p>
                    <a:fld id="{1DFDD5E9-8F3E-4BA7-8934-1973512E2C5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31A-45EA-A14D-5C8D70A96F95}"/>
                </c:ext>
              </c:extLst>
            </c:dLbl>
            <c:dLbl>
              <c:idx val="6"/>
              <c:tx>
                <c:rich>
                  <a:bodyPr/>
                  <a:lstStyle/>
                  <a:p>
                    <a:fld id="{A0768DF9-C542-4412-9DC2-3C06F97A19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_REGION_NORESTE_!$H$25:$H$31</c:f>
              <c:numCache>
                <c:formatCode>General</c:formatCode>
                <c:ptCount val="7"/>
                <c:pt idx="0">
                  <c:v>6.6</c:v>
                </c:pt>
                <c:pt idx="1">
                  <c:v>7.7</c:v>
                </c:pt>
                <c:pt idx="2">
                  <c:v>8.9</c:v>
                </c:pt>
                <c:pt idx="3">
                  <c:v>10.199999999999999</c:v>
                </c:pt>
                <c:pt idx="4">
                  <c:v>12.2</c:v>
                </c:pt>
                <c:pt idx="6">
                  <c:v>8.1999999999999993</c:v>
                </c:pt>
              </c:numCache>
            </c:numRef>
          </c:val>
          <c:extLst>
            <c:ext xmlns:c15="http://schemas.microsoft.com/office/drawing/2012/chart" uri="{02D57815-91ED-43cb-92C2-25804820EDAC}">
              <c15:datalabelsRange>
                <c15:f>_REGION_NORESTE_!$L$25:$L$31</c15:f>
                <c15:dlblRangeCache>
                  <c:ptCount val="7"/>
                  <c:pt idx="0">
                    <c:v>6.6</c:v>
                  </c:pt>
                  <c:pt idx="1">
                    <c:v>7.7</c:v>
                  </c:pt>
                  <c:pt idx="2">
                    <c:v>8.9</c:v>
                  </c:pt>
                  <c:pt idx="3">
                    <c:v>10.2</c:v>
                  </c:pt>
                  <c:pt idx="4">
                    <c:v>12.2</c:v>
                  </c:pt>
                  <c:pt idx="6">
                    <c:v>8.2</c:v>
                  </c:pt>
                </c15:dlblRangeCache>
              </c15:datalabelsRange>
            </c:ext>
            <c:ext xmlns:c16="http://schemas.microsoft.com/office/drawing/2014/chart" uri="{C3380CC4-5D6E-409C-BE32-E72D297353CC}">
              <c16:uniqueId val="{0000001F-131A-45EA-A14D-5C8D70A96F95}"/>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447</c:v>
                </c:pt>
                <c:pt idx="1">
                  <c:v>473</c:v>
                </c:pt>
                <c:pt idx="2">
                  <c:v>517</c:v>
                </c:pt>
                <c:pt idx="3">
                  <c:v>540</c:v>
                </c:pt>
              </c:numCache>
            </c:numRef>
          </c:val>
          <c:smooth val="0"/>
          <c:extLst>
            <c:ext xmlns:c16="http://schemas.microsoft.com/office/drawing/2014/chart" uri="{C3380CC4-5D6E-409C-BE32-E72D297353CC}">
              <c16:uniqueId val="{00000000-6C62-4207-84D0-D0BAA241FE7B}"/>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457</c:v>
                </c:pt>
                <c:pt idx="1">
                  <c:v>486</c:v>
                </c:pt>
                <c:pt idx="2">
                  <c:v>525</c:v>
                </c:pt>
                <c:pt idx="3">
                  <c:v>543</c:v>
                </c:pt>
              </c:numCache>
            </c:numRef>
          </c:val>
          <c:smooth val="0"/>
          <c:extLst>
            <c:ext xmlns:c16="http://schemas.microsoft.com/office/drawing/2014/chart" uri="{C3380CC4-5D6E-409C-BE32-E72D297353CC}">
              <c16:uniqueId val="{00000000-113B-4731-848C-C77BA18905CB}"/>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428</c:v>
                </c:pt>
                <c:pt idx="1">
                  <c:v>464</c:v>
                </c:pt>
                <c:pt idx="2">
                  <c:v>493</c:v>
                </c:pt>
                <c:pt idx="3">
                  <c:v>540</c:v>
                </c:pt>
              </c:numCache>
            </c:numRef>
          </c:val>
          <c:smooth val="0"/>
          <c:extLst>
            <c:ext xmlns:c16="http://schemas.microsoft.com/office/drawing/2014/chart" uri="{C3380CC4-5D6E-409C-BE32-E72D297353CC}">
              <c16:uniqueId val="{00000000-0830-4400-A043-DAFEFFF98C48}"/>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444</c:v>
                </c:pt>
                <c:pt idx="1">
                  <c:v>476</c:v>
                </c:pt>
                <c:pt idx="2">
                  <c:v>503</c:v>
                </c:pt>
                <c:pt idx="3">
                  <c:v>542</c:v>
                </c:pt>
              </c:numCache>
            </c:numRef>
          </c:val>
          <c:smooth val="0"/>
          <c:extLst>
            <c:ext xmlns:c16="http://schemas.microsoft.com/office/drawing/2014/chart" uri="{C3380CC4-5D6E-409C-BE32-E72D297353CC}">
              <c16:uniqueId val="{00000000-BD5C-4386-A1F7-C284C9BFC231}"/>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451</c:v>
                </c:pt>
                <c:pt idx="1">
                  <c:v>472</c:v>
                </c:pt>
                <c:pt idx="2">
                  <c:v>508</c:v>
                </c:pt>
                <c:pt idx="3">
                  <c:v>530</c:v>
                </c:pt>
              </c:numCache>
            </c:numRef>
          </c:val>
          <c:smooth val="0"/>
          <c:extLst>
            <c:ext xmlns:c16="http://schemas.microsoft.com/office/drawing/2014/chart" uri="{C3380CC4-5D6E-409C-BE32-E72D297353CC}">
              <c16:uniqueId val="{00000000-95B4-46AE-A529-3433E9DFCFDC}"/>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461</c:v>
                </c:pt>
                <c:pt idx="1">
                  <c:v>483</c:v>
                </c:pt>
                <c:pt idx="2">
                  <c:v>512</c:v>
                </c:pt>
                <c:pt idx="3">
                  <c:v>539</c:v>
                </c:pt>
              </c:numCache>
            </c:numRef>
          </c:val>
          <c:smooth val="0"/>
          <c:extLst>
            <c:ext xmlns:c16="http://schemas.microsoft.com/office/drawing/2014/chart" uri="{C3380CC4-5D6E-409C-BE32-E72D297353CC}">
              <c16:uniqueId val="{00000000-1948-464E-9E73-C13FA3090327}"/>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4B6E623-BFC0-4850-896F-58BB1CDC99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811-40F5-8C37-030976C3DD93}"/>
                </c:ext>
              </c:extLst>
            </c:dLbl>
            <c:dLbl>
              <c:idx val="1"/>
              <c:tx>
                <c:rich>
                  <a:bodyPr/>
                  <a:lstStyle/>
                  <a:p>
                    <a:fld id="{921F02C6-6DD3-411D-9CFA-3D01919E5B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811-40F5-8C37-030976C3DD9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11-40F5-8C37-030976C3DD93}"/>
                </c:ext>
              </c:extLst>
            </c:dLbl>
            <c:dLbl>
              <c:idx val="3"/>
              <c:tx>
                <c:rich>
                  <a:bodyPr/>
                  <a:lstStyle/>
                  <a:p>
                    <a:fld id="{D1ACB338-7B86-49EE-90F5-361839F29B9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811-40F5-8C37-030976C3DD9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San Luis Potosí</c:v>
                </c:pt>
              </c:strCache>
            </c:strRef>
          </c:cat>
          <c:val>
            <c:numRef>
              <c:f>_SEXO_!$C$2:$C$5</c:f>
              <c:numCache>
                <c:formatCode>General</c:formatCode>
                <c:ptCount val="4"/>
                <c:pt idx="0">
                  <c:v>-60.7</c:v>
                </c:pt>
                <c:pt idx="1">
                  <c:v>-44.4</c:v>
                </c:pt>
                <c:pt idx="3">
                  <c:v>-52.9</c:v>
                </c:pt>
              </c:numCache>
            </c:numRef>
          </c:val>
          <c:extLst>
            <c:ext xmlns:c15="http://schemas.microsoft.com/office/drawing/2012/chart" uri="{02D57815-91ED-43cb-92C2-25804820EDAC}">
              <c15:datalabelsRange>
                <c15:f>_SEXO_!$G$2:$G$5</c15:f>
                <c15:dlblRangeCache>
                  <c:ptCount val="4"/>
                  <c:pt idx="0">
                    <c:v>60.7</c:v>
                  </c:pt>
                  <c:pt idx="1">
                    <c:v>44.4</c:v>
                  </c:pt>
                  <c:pt idx="3">
                    <c:v>52.9</c:v>
                  </c:pt>
                </c15:dlblRangeCache>
              </c15:datalabelsRange>
            </c:ext>
            <c:ext xmlns:c16="http://schemas.microsoft.com/office/drawing/2014/chart" uri="{C3380CC4-5D6E-409C-BE32-E72D297353CC}">
              <c16:uniqueId val="{00000004-E811-40F5-8C37-030976C3DD93}"/>
            </c:ext>
          </c:extLst>
        </c:ser>
        <c:ser>
          <c:idx val="1"/>
          <c:order val="1"/>
          <c:tx>
            <c:v>NII</c:v>
          </c:tx>
          <c:spPr>
            <a:solidFill>
              <a:srgbClr val="B07CAA"/>
            </a:solidFill>
          </c:spPr>
          <c:invertIfNegative val="0"/>
          <c:dLbls>
            <c:dLbl>
              <c:idx val="0"/>
              <c:tx>
                <c:rich>
                  <a:bodyPr/>
                  <a:lstStyle/>
                  <a:p>
                    <a:fld id="{2D667D93-E5A5-432C-9019-B2EDD4B845E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811-40F5-8C37-030976C3DD93}"/>
                </c:ext>
              </c:extLst>
            </c:dLbl>
            <c:dLbl>
              <c:idx val="1"/>
              <c:tx>
                <c:rich>
                  <a:bodyPr/>
                  <a:lstStyle/>
                  <a:p>
                    <a:fld id="{F5FC48A7-5C9C-4626-9324-9B8985BB683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811-40F5-8C37-030976C3DD9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11-40F5-8C37-030976C3DD93}"/>
                </c:ext>
              </c:extLst>
            </c:dLbl>
            <c:dLbl>
              <c:idx val="3"/>
              <c:tx>
                <c:rich>
                  <a:bodyPr/>
                  <a:lstStyle/>
                  <a:p>
                    <a:fld id="{294E8226-B24E-4892-8603-FCFAE53D34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811-40F5-8C37-030976C3DD9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San Luis Potosí</c:v>
                </c:pt>
              </c:strCache>
            </c:strRef>
          </c:cat>
          <c:val>
            <c:numRef>
              <c:f>_SEXO_!$D$2:$D$5</c:f>
              <c:numCache>
                <c:formatCode>General</c:formatCode>
                <c:ptCount val="4"/>
                <c:pt idx="0">
                  <c:v>26.7</c:v>
                </c:pt>
                <c:pt idx="1">
                  <c:v>37.200000000000003</c:v>
                </c:pt>
                <c:pt idx="3">
                  <c:v>31.7</c:v>
                </c:pt>
              </c:numCache>
            </c:numRef>
          </c:val>
          <c:extLst>
            <c:ext xmlns:c15="http://schemas.microsoft.com/office/drawing/2012/chart" uri="{02D57815-91ED-43cb-92C2-25804820EDAC}">
              <c15:datalabelsRange>
                <c15:f>_SEXO_!$H$2:$H$5</c15:f>
                <c15:dlblRangeCache>
                  <c:ptCount val="4"/>
                  <c:pt idx="0">
                    <c:v>26.7</c:v>
                  </c:pt>
                  <c:pt idx="1">
                    <c:v>37.2</c:v>
                  </c:pt>
                  <c:pt idx="3">
                    <c:v>31.7</c:v>
                  </c:pt>
                </c15:dlblRangeCache>
              </c15:datalabelsRange>
            </c:ext>
            <c:ext xmlns:c16="http://schemas.microsoft.com/office/drawing/2014/chart" uri="{C3380CC4-5D6E-409C-BE32-E72D297353CC}">
              <c16:uniqueId val="{00000009-E811-40F5-8C37-030976C3DD93}"/>
            </c:ext>
          </c:extLst>
        </c:ser>
        <c:ser>
          <c:idx val="2"/>
          <c:order val="2"/>
          <c:tx>
            <c:v>NIII</c:v>
          </c:tx>
          <c:spPr>
            <a:solidFill>
              <a:srgbClr val="9A528E"/>
            </a:solidFill>
          </c:spPr>
          <c:invertIfNegative val="0"/>
          <c:dLbls>
            <c:dLbl>
              <c:idx val="0"/>
              <c:tx>
                <c:rich>
                  <a:bodyPr/>
                  <a:lstStyle/>
                  <a:p>
                    <a:fld id="{F70A2D95-0BE3-4DBF-857F-9FA8B37EA87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811-40F5-8C37-030976C3DD93}"/>
                </c:ext>
              </c:extLst>
            </c:dLbl>
            <c:dLbl>
              <c:idx val="1"/>
              <c:tx>
                <c:rich>
                  <a:bodyPr/>
                  <a:lstStyle/>
                  <a:p>
                    <a:fld id="{79548B09-BEF5-4D76-A9E1-3C7ADBAFBD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811-40F5-8C37-030976C3DD9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811-40F5-8C37-030976C3DD93}"/>
                </c:ext>
              </c:extLst>
            </c:dLbl>
            <c:dLbl>
              <c:idx val="3"/>
              <c:tx>
                <c:rich>
                  <a:bodyPr/>
                  <a:lstStyle/>
                  <a:p>
                    <a:fld id="{BF53B8AB-B43E-45E8-A161-29FEAC0299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811-40F5-8C37-030976C3DD9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San Luis Potosí</c:v>
                </c:pt>
              </c:strCache>
            </c:strRef>
          </c:cat>
          <c:val>
            <c:numRef>
              <c:f>_SEXO_!$E$2:$E$5</c:f>
              <c:numCache>
                <c:formatCode>General</c:formatCode>
                <c:ptCount val="4"/>
                <c:pt idx="0">
                  <c:v>10.5</c:v>
                </c:pt>
                <c:pt idx="1">
                  <c:v>15</c:v>
                </c:pt>
                <c:pt idx="3">
                  <c:v>12.7</c:v>
                </c:pt>
              </c:numCache>
            </c:numRef>
          </c:val>
          <c:extLst>
            <c:ext xmlns:c15="http://schemas.microsoft.com/office/drawing/2012/chart" uri="{02D57815-91ED-43cb-92C2-25804820EDAC}">
              <c15:datalabelsRange>
                <c15:f>_SEXO_!$I$2:$I$5</c15:f>
                <c15:dlblRangeCache>
                  <c:ptCount val="4"/>
                  <c:pt idx="0">
                    <c:v>10.5</c:v>
                  </c:pt>
                  <c:pt idx="1">
                    <c:v>15.0</c:v>
                  </c:pt>
                  <c:pt idx="3">
                    <c:v>12.7</c:v>
                  </c:pt>
                </c15:dlblRangeCache>
              </c15:datalabelsRange>
            </c:ext>
            <c:ext xmlns:c16="http://schemas.microsoft.com/office/drawing/2014/chart" uri="{C3380CC4-5D6E-409C-BE32-E72D297353CC}">
              <c16:uniqueId val="{0000000E-E811-40F5-8C37-030976C3DD93}"/>
            </c:ext>
          </c:extLst>
        </c:ser>
        <c:ser>
          <c:idx val="3"/>
          <c:order val="3"/>
          <c:tx>
            <c:v>NIV</c:v>
          </c:tx>
          <c:spPr>
            <a:solidFill>
              <a:srgbClr val="862A77"/>
            </a:solidFill>
          </c:spPr>
          <c:invertIfNegative val="0"/>
          <c:dLbls>
            <c:dLbl>
              <c:idx val="0"/>
              <c:layout>
                <c:manualLayout>
                  <c:x val="2.5757575757575757E-2"/>
                  <c:y val="0"/>
                </c:manualLayout>
              </c:layout>
              <c:tx>
                <c:rich>
                  <a:bodyPr/>
                  <a:lstStyle/>
                  <a:p>
                    <a:fld id="{823D0289-443F-4F09-A7DB-7334C5F2FB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811-40F5-8C37-030976C3DD93}"/>
                </c:ext>
              </c:extLst>
            </c:dLbl>
            <c:dLbl>
              <c:idx val="1"/>
              <c:layout>
                <c:manualLayout>
                  <c:x val="2.8787878787878789E-2"/>
                  <c:y val="0"/>
                </c:manualLayout>
              </c:layout>
              <c:tx>
                <c:rich>
                  <a:bodyPr/>
                  <a:lstStyle/>
                  <a:p>
                    <a:fld id="{A7C7F774-751F-408B-9BF0-A987F000D1C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811-40F5-8C37-030976C3DD9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11-40F5-8C37-030976C3DD93}"/>
                </c:ext>
              </c:extLst>
            </c:dLbl>
            <c:dLbl>
              <c:idx val="3"/>
              <c:layout>
                <c:manualLayout>
                  <c:x val="2.2727272727272728E-2"/>
                  <c:y val="0"/>
                </c:manualLayout>
              </c:layout>
              <c:tx>
                <c:rich>
                  <a:bodyPr/>
                  <a:lstStyle/>
                  <a:p>
                    <a:fld id="{C6636FC4-49D6-4B1F-85B3-4C4376F461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811-40F5-8C37-030976C3DD93}"/>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San Luis Potosí</c:v>
                </c:pt>
              </c:strCache>
            </c:strRef>
          </c:cat>
          <c:val>
            <c:numRef>
              <c:f>_SEXO_!$F$2:$F$5</c:f>
              <c:numCache>
                <c:formatCode>General</c:formatCode>
                <c:ptCount val="4"/>
                <c:pt idx="0">
                  <c:v>2.1</c:v>
                </c:pt>
                <c:pt idx="1">
                  <c:v>3.3</c:v>
                </c:pt>
                <c:pt idx="3">
                  <c:v>2.7</c:v>
                </c:pt>
              </c:numCache>
            </c:numRef>
          </c:val>
          <c:extLst>
            <c:ext xmlns:c15="http://schemas.microsoft.com/office/drawing/2012/chart" uri="{02D57815-91ED-43cb-92C2-25804820EDAC}">
              <c15:datalabelsRange>
                <c15:f>_SEXO_!$J$2:$J$5</c15:f>
                <c15:dlblRangeCache>
                  <c:ptCount val="4"/>
                  <c:pt idx="0">
                    <c:v>2.1˟</c:v>
                  </c:pt>
                  <c:pt idx="1">
                    <c:v>3.3˟</c:v>
                  </c:pt>
                  <c:pt idx="3">
                    <c:v>2.7</c:v>
                  </c:pt>
                </c15:dlblRangeCache>
              </c15:datalabelsRange>
            </c:ext>
            <c:ext xmlns:c16="http://schemas.microsoft.com/office/drawing/2014/chart" uri="{C3380CC4-5D6E-409C-BE32-E72D297353CC}">
              <c16:uniqueId val="{00000013-E811-40F5-8C37-030976C3DD93}"/>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F7ECA4D-4FA7-42EC-A3BC-15A6BF3673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AF8-40B4-96B8-6D5FD76D82E3}"/>
                </c:ext>
              </c:extLst>
            </c:dLbl>
            <c:dLbl>
              <c:idx val="1"/>
              <c:tx>
                <c:rich>
                  <a:bodyPr/>
                  <a:lstStyle/>
                  <a:p>
                    <a:fld id="{0C8B6F87-8094-4939-804C-1595637D520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AF8-40B4-96B8-6D5FD76D82E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F8-40B4-96B8-6D5FD76D82E3}"/>
                </c:ext>
              </c:extLst>
            </c:dLbl>
            <c:dLbl>
              <c:idx val="3"/>
              <c:tx>
                <c:rich>
                  <a:bodyPr/>
                  <a:lstStyle/>
                  <a:p>
                    <a:fld id="{0F8AE028-C2DB-435B-8541-F9E79C2E16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AF8-40B4-96B8-6D5FD76D82E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San Luis Potosí</c:v>
                </c:pt>
              </c:strCache>
            </c:strRef>
          </c:cat>
          <c:val>
            <c:numRef>
              <c:f>_SEXO_!$C$28:$C$31</c:f>
              <c:numCache>
                <c:formatCode>General</c:formatCode>
                <c:ptCount val="4"/>
                <c:pt idx="0">
                  <c:v>-62.2</c:v>
                </c:pt>
                <c:pt idx="1">
                  <c:v>-58.3</c:v>
                </c:pt>
                <c:pt idx="3">
                  <c:v>-60.3</c:v>
                </c:pt>
              </c:numCache>
            </c:numRef>
          </c:val>
          <c:extLst>
            <c:ext xmlns:c15="http://schemas.microsoft.com/office/drawing/2012/chart" uri="{02D57815-91ED-43cb-92C2-25804820EDAC}">
              <c15:datalabelsRange>
                <c15:f>_SEXO_!$G$28:$G$31</c15:f>
                <c15:dlblRangeCache>
                  <c:ptCount val="4"/>
                  <c:pt idx="0">
                    <c:v>62.2</c:v>
                  </c:pt>
                  <c:pt idx="1">
                    <c:v>58.3</c:v>
                  </c:pt>
                  <c:pt idx="3">
                    <c:v>60.3</c:v>
                  </c:pt>
                </c15:dlblRangeCache>
              </c15:datalabelsRange>
            </c:ext>
            <c:ext xmlns:c16="http://schemas.microsoft.com/office/drawing/2014/chart" uri="{C3380CC4-5D6E-409C-BE32-E72D297353CC}">
              <c16:uniqueId val="{00000004-1AF8-40B4-96B8-6D5FD76D82E3}"/>
            </c:ext>
          </c:extLst>
        </c:ser>
        <c:ser>
          <c:idx val="1"/>
          <c:order val="1"/>
          <c:tx>
            <c:v>NII</c:v>
          </c:tx>
          <c:spPr>
            <a:solidFill>
              <a:srgbClr val="B07CAA"/>
            </a:solidFill>
          </c:spPr>
          <c:invertIfNegative val="0"/>
          <c:dLbls>
            <c:dLbl>
              <c:idx val="0"/>
              <c:tx>
                <c:rich>
                  <a:bodyPr/>
                  <a:lstStyle/>
                  <a:p>
                    <a:fld id="{EF9B4584-379C-4F59-BA2E-6ECEF0E7DC9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AF8-40B4-96B8-6D5FD76D82E3}"/>
                </c:ext>
              </c:extLst>
            </c:dLbl>
            <c:dLbl>
              <c:idx val="1"/>
              <c:tx>
                <c:rich>
                  <a:bodyPr/>
                  <a:lstStyle/>
                  <a:p>
                    <a:fld id="{9089FB99-C1F5-4064-968B-98CA84C587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AF8-40B4-96B8-6D5FD76D82E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F8-40B4-96B8-6D5FD76D82E3}"/>
                </c:ext>
              </c:extLst>
            </c:dLbl>
            <c:dLbl>
              <c:idx val="3"/>
              <c:tx>
                <c:rich>
                  <a:bodyPr/>
                  <a:lstStyle/>
                  <a:p>
                    <a:fld id="{158C4648-CA73-42D0-B802-35AE95DD893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AF8-40B4-96B8-6D5FD76D82E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San Luis Potosí</c:v>
                </c:pt>
              </c:strCache>
            </c:strRef>
          </c:cat>
          <c:val>
            <c:numRef>
              <c:f>_SEXO_!$D$28:$D$31</c:f>
              <c:numCache>
                <c:formatCode>General</c:formatCode>
                <c:ptCount val="4"/>
                <c:pt idx="0">
                  <c:v>17.5</c:v>
                </c:pt>
                <c:pt idx="1">
                  <c:v>18.8</c:v>
                </c:pt>
                <c:pt idx="3">
                  <c:v>18.100000000000001</c:v>
                </c:pt>
              </c:numCache>
            </c:numRef>
          </c:val>
          <c:extLst>
            <c:ext xmlns:c15="http://schemas.microsoft.com/office/drawing/2012/chart" uri="{02D57815-91ED-43cb-92C2-25804820EDAC}">
              <c15:datalabelsRange>
                <c15:f>_SEXO_!$H$28:$H$31</c15:f>
                <c15:dlblRangeCache>
                  <c:ptCount val="4"/>
                  <c:pt idx="0">
                    <c:v>17.5</c:v>
                  </c:pt>
                  <c:pt idx="1">
                    <c:v>18.8</c:v>
                  </c:pt>
                  <c:pt idx="3">
                    <c:v>18.1</c:v>
                  </c:pt>
                </c15:dlblRangeCache>
              </c15:datalabelsRange>
            </c:ext>
            <c:ext xmlns:c16="http://schemas.microsoft.com/office/drawing/2014/chart" uri="{C3380CC4-5D6E-409C-BE32-E72D297353CC}">
              <c16:uniqueId val="{00000009-1AF8-40B4-96B8-6D5FD76D82E3}"/>
            </c:ext>
          </c:extLst>
        </c:ser>
        <c:ser>
          <c:idx val="2"/>
          <c:order val="2"/>
          <c:tx>
            <c:v>NIII</c:v>
          </c:tx>
          <c:spPr>
            <a:solidFill>
              <a:srgbClr val="9A528E"/>
            </a:solidFill>
          </c:spPr>
          <c:invertIfNegative val="0"/>
          <c:dLbls>
            <c:dLbl>
              <c:idx val="0"/>
              <c:tx>
                <c:rich>
                  <a:bodyPr/>
                  <a:lstStyle/>
                  <a:p>
                    <a:fld id="{0D59F348-224D-4E78-997A-7FFA460098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AF8-40B4-96B8-6D5FD76D82E3}"/>
                </c:ext>
              </c:extLst>
            </c:dLbl>
            <c:dLbl>
              <c:idx val="1"/>
              <c:tx>
                <c:rich>
                  <a:bodyPr/>
                  <a:lstStyle/>
                  <a:p>
                    <a:fld id="{F96CE69D-DAD9-4D02-8ED5-44612C9DF3C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AF8-40B4-96B8-6D5FD76D82E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AF8-40B4-96B8-6D5FD76D82E3}"/>
                </c:ext>
              </c:extLst>
            </c:dLbl>
            <c:dLbl>
              <c:idx val="3"/>
              <c:tx>
                <c:rich>
                  <a:bodyPr/>
                  <a:lstStyle/>
                  <a:p>
                    <a:fld id="{B7275C0C-E077-44D7-9AE3-79A5CD068D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AF8-40B4-96B8-6D5FD76D82E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San Luis Potosí</c:v>
                </c:pt>
              </c:strCache>
            </c:strRef>
          </c:cat>
          <c:val>
            <c:numRef>
              <c:f>_SEXO_!$E$28:$E$31</c:f>
              <c:numCache>
                <c:formatCode>General</c:formatCode>
                <c:ptCount val="4"/>
                <c:pt idx="0">
                  <c:v>12.7</c:v>
                </c:pt>
                <c:pt idx="1">
                  <c:v>15.2</c:v>
                </c:pt>
                <c:pt idx="3">
                  <c:v>13.9</c:v>
                </c:pt>
              </c:numCache>
            </c:numRef>
          </c:val>
          <c:extLst>
            <c:ext xmlns:c15="http://schemas.microsoft.com/office/drawing/2012/chart" uri="{02D57815-91ED-43cb-92C2-25804820EDAC}">
              <c15:datalabelsRange>
                <c15:f>_SEXO_!$I$28:$I$31</c15:f>
                <c15:dlblRangeCache>
                  <c:ptCount val="4"/>
                  <c:pt idx="0">
                    <c:v>12.7</c:v>
                  </c:pt>
                  <c:pt idx="1">
                    <c:v>15.2</c:v>
                  </c:pt>
                  <c:pt idx="3">
                    <c:v>13.9</c:v>
                  </c:pt>
                </c15:dlblRangeCache>
              </c15:datalabelsRange>
            </c:ext>
            <c:ext xmlns:c16="http://schemas.microsoft.com/office/drawing/2014/chart" uri="{C3380CC4-5D6E-409C-BE32-E72D297353CC}">
              <c16:uniqueId val="{0000000E-1AF8-40B4-96B8-6D5FD76D82E3}"/>
            </c:ext>
          </c:extLst>
        </c:ser>
        <c:ser>
          <c:idx val="3"/>
          <c:order val="3"/>
          <c:tx>
            <c:v>NIV</c:v>
          </c:tx>
          <c:spPr>
            <a:solidFill>
              <a:srgbClr val="862A77"/>
            </a:solidFill>
          </c:spPr>
          <c:invertIfNegative val="0"/>
          <c:dLbls>
            <c:dLbl>
              <c:idx val="0"/>
              <c:tx>
                <c:rich>
                  <a:bodyPr/>
                  <a:lstStyle/>
                  <a:p>
                    <a:fld id="{0045977E-76B7-4146-8FDD-F0E9C651E2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1AF8-40B4-96B8-6D5FD76D82E3}"/>
                </c:ext>
              </c:extLst>
            </c:dLbl>
            <c:dLbl>
              <c:idx val="1"/>
              <c:tx>
                <c:rich>
                  <a:bodyPr/>
                  <a:lstStyle/>
                  <a:p>
                    <a:fld id="{0B9A2B6C-CB6C-4EED-AF57-9F48F7AAC7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AF8-40B4-96B8-6D5FD76D82E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AF8-40B4-96B8-6D5FD76D82E3}"/>
                </c:ext>
              </c:extLst>
            </c:dLbl>
            <c:dLbl>
              <c:idx val="3"/>
              <c:tx>
                <c:rich>
                  <a:bodyPr/>
                  <a:lstStyle/>
                  <a:p>
                    <a:fld id="{A9601C73-45F9-4870-AA67-1E5027057EA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AF8-40B4-96B8-6D5FD76D82E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San Luis Potosí</c:v>
                </c:pt>
              </c:strCache>
            </c:strRef>
          </c:cat>
          <c:val>
            <c:numRef>
              <c:f>_SEXO_!$F$28:$F$31</c:f>
              <c:numCache>
                <c:formatCode>General</c:formatCode>
                <c:ptCount val="4"/>
                <c:pt idx="0">
                  <c:v>7.6</c:v>
                </c:pt>
                <c:pt idx="1">
                  <c:v>7.7</c:v>
                </c:pt>
                <c:pt idx="3">
                  <c:v>7.7</c:v>
                </c:pt>
              </c:numCache>
            </c:numRef>
          </c:val>
          <c:extLst>
            <c:ext xmlns:c15="http://schemas.microsoft.com/office/drawing/2012/chart" uri="{02D57815-91ED-43cb-92C2-25804820EDAC}">
              <c15:datalabelsRange>
                <c15:f>_SEXO_!$J$28:$J$31</c15:f>
                <c15:dlblRangeCache>
                  <c:ptCount val="4"/>
                  <c:pt idx="0">
                    <c:v>7.6</c:v>
                  </c:pt>
                  <c:pt idx="1">
                    <c:v>7.7</c:v>
                  </c:pt>
                  <c:pt idx="3">
                    <c:v>7.7</c:v>
                  </c:pt>
                </c15:dlblRangeCache>
              </c15:datalabelsRange>
            </c:ext>
            <c:ext xmlns:c16="http://schemas.microsoft.com/office/drawing/2014/chart" uri="{C3380CC4-5D6E-409C-BE32-E72D297353CC}">
              <c16:uniqueId val="{00000013-1AF8-40B4-96B8-6D5FD76D82E3}"/>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9A8-481E-ADFA-626D3B3A041D}"/>
              </c:ext>
            </c:extLst>
          </c:dPt>
          <c:dPt>
            <c:idx val="3"/>
            <c:marker>
              <c:spPr>
                <a:solidFill>
                  <a:srgbClr val="002060"/>
                </a:solidFill>
                <a:ln>
                  <a:noFill/>
                </a:ln>
              </c:spPr>
            </c:marker>
            <c:bubble3D val="0"/>
            <c:extLst>
              <c:ext xmlns:c16="http://schemas.microsoft.com/office/drawing/2014/chart" uri="{C3380CC4-5D6E-409C-BE32-E72D297353CC}">
                <c16:uniqueId val="{00000001-A9A8-481E-ADFA-626D3B3A041D}"/>
              </c:ext>
            </c:extLst>
          </c:dPt>
          <c:dPt>
            <c:idx val="5"/>
            <c:marker>
              <c:spPr>
                <a:solidFill>
                  <a:srgbClr val="002060"/>
                </a:solidFill>
                <a:ln>
                  <a:noFill/>
                </a:ln>
              </c:spPr>
            </c:marker>
            <c:bubble3D val="0"/>
            <c:extLst>
              <c:ext xmlns:c16="http://schemas.microsoft.com/office/drawing/2014/chart" uri="{C3380CC4-5D6E-409C-BE32-E72D297353CC}">
                <c16:uniqueId val="{00000002-A9A8-481E-ADFA-626D3B3A041D}"/>
              </c:ext>
            </c:extLst>
          </c:dPt>
          <c:cat>
            <c:multiLvlStrRef>
              <c:f>_SEXO_INT_!$B$2:$C$7</c:f>
              <c:multiLvlStrCache>
                <c:ptCount val="6"/>
                <c:lvl>
                  <c:pt idx="0">
                    <c:v>2015</c:v>
                  </c:pt>
                  <c:pt idx="1">
                    <c:v>2018</c:v>
                  </c:pt>
                  <c:pt idx="2">
                    <c:v>2015</c:v>
                  </c:pt>
                  <c:pt idx="3">
                    <c:v>2018</c:v>
                  </c:pt>
                  <c:pt idx="4">
                    <c:v>2015</c:v>
                  </c:pt>
                  <c:pt idx="5">
                    <c:v>2018</c:v>
                  </c:pt>
                </c:lvl>
                <c:lvl>
                  <c:pt idx="0">
                    <c:v>San Luis Potosí</c:v>
                  </c:pt>
                  <c:pt idx="2">
                    <c:v>Hombre</c:v>
                  </c:pt>
                  <c:pt idx="4">
                    <c:v>Mujer</c:v>
                  </c:pt>
                </c:lvl>
              </c:multiLvlStrCache>
            </c:multiLvlStrRef>
          </c:cat>
          <c:val>
            <c:numRef>
              <c:f>_SEXO_INT_!$D$2:$D$7</c:f>
              <c:numCache>
                <c:formatCode>General</c:formatCode>
                <c:ptCount val="6"/>
                <c:pt idx="0">
                  <c:v>495.04500000000002</c:v>
                </c:pt>
                <c:pt idx="1">
                  <c:v>485.43799999999999</c:v>
                </c:pt>
                <c:pt idx="2">
                  <c:v>474.45800000000003</c:v>
                </c:pt>
                <c:pt idx="3">
                  <c:v>469.24400000000003</c:v>
                </c:pt>
                <c:pt idx="4">
                  <c:v>512.64700000000005</c:v>
                </c:pt>
                <c:pt idx="5">
                  <c:v>500.05</c:v>
                </c:pt>
              </c:numCache>
            </c:numRef>
          </c:val>
          <c:smooth val="0"/>
          <c:extLst>
            <c:ext xmlns:c16="http://schemas.microsoft.com/office/drawing/2014/chart" uri="{C3380CC4-5D6E-409C-BE32-E72D297353CC}">
              <c16:uniqueId val="{00000003-A9A8-481E-ADFA-626D3B3A041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A9A8-481E-ADFA-626D3B3A041D}"/>
              </c:ext>
            </c:extLst>
          </c:dPt>
          <c:dPt>
            <c:idx val="3"/>
            <c:marker>
              <c:spPr>
                <a:solidFill>
                  <a:srgbClr val="002060"/>
                </a:solidFill>
                <a:ln>
                  <a:noFill/>
                </a:ln>
              </c:spPr>
            </c:marker>
            <c:bubble3D val="0"/>
            <c:extLst>
              <c:ext xmlns:c16="http://schemas.microsoft.com/office/drawing/2014/chart" uri="{C3380CC4-5D6E-409C-BE32-E72D297353CC}">
                <c16:uniqueId val="{00000005-A9A8-481E-ADFA-626D3B3A041D}"/>
              </c:ext>
            </c:extLst>
          </c:dPt>
          <c:dPt>
            <c:idx val="5"/>
            <c:marker>
              <c:spPr>
                <a:solidFill>
                  <a:srgbClr val="002060"/>
                </a:solidFill>
                <a:ln>
                  <a:noFill/>
                </a:ln>
              </c:spPr>
            </c:marker>
            <c:bubble3D val="0"/>
            <c:extLst>
              <c:ext xmlns:c16="http://schemas.microsoft.com/office/drawing/2014/chart" uri="{C3380CC4-5D6E-409C-BE32-E72D297353CC}">
                <c16:uniqueId val="{00000006-A9A8-481E-ADFA-626D3B3A041D}"/>
              </c:ext>
            </c:extLst>
          </c:dPt>
          <c:cat>
            <c:multiLvlStrRef>
              <c:f>_SEXO_INT_!$B$2:$C$7</c:f>
              <c:multiLvlStrCache>
                <c:ptCount val="6"/>
                <c:lvl>
                  <c:pt idx="0">
                    <c:v>2015</c:v>
                  </c:pt>
                  <c:pt idx="1">
                    <c:v>2018</c:v>
                  </c:pt>
                  <c:pt idx="2">
                    <c:v>2015</c:v>
                  </c:pt>
                  <c:pt idx="3">
                    <c:v>2018</c:v>
                  </c:pt>
                  <c:pt idx="4">
                    <c:v>2015</c:v>
                  </c:pt>
                  <c:pt idx="5">
                    <c:v>2018</c:v>
                  </c:pt>
                </c:lvl>
                <c:lvl>
                  <c:pt idx="0">
                    <c:v>San Luis Potosí</c:v>
                  </c:pt>
                  <c:pt idx="2">
                    <c:v>Hombre</c:v>
                  </c:pt>
                  <c:pt idx="4">
                    <c:v>Mujer</c:v>
                  </c:pt>
                </c:lvl>
              </c:multiLvlStrCache>
            </c:multiLvlStrRef>
          </c:cat>
          <c:val>
            <c:numRef>
              <c:f>_SEXO_INT_!$E$2:$E$7</c:f>
              <c:numCache>
                <c:formatCode>General</c:formatCode>
                <c:ptCount val="6"/>
                <c:pt idx="0">
                  <c:v>512.95500000000004</c:v>
                </c:pt>
                <c:pt idx="1">
                  <c:v>500.56200000000001</c:v>
                </c:pt>
                <c:pt idx="2">
                  <c:v>497.54199999999997</c:v>
                </c:pt>
                <c:pt idx="3">
                  <c:v>486.75599999999997</c:v>
                </c:pt>
                <c:pt idx="4">
                  <c:v>531.35299999999995</c:v>
                </c:pt>
                <c:pt idx="5">
                  <c:v>519.95000000000005</c:v>
                </c:pt>
              </c:numCache>
            </c:numRef>
          </c:val>
          <c:smooth val="0"/>
          <c:extLst>
            <c:ext xmlns:c16="http://schemas.microsoft.com/office/drawing/2014/chart" uri="{C3380CC4-5D6E-409C-BE32-E72D297353CC}">
              <c16:uniqueId val="{00000007-A9A8-481E-ADFA-626D3B3A041D}"/>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A9A8-481E-ADFA-626D3B3A041D}"/>
              </c:ext>
            </c:extLst>
          </c:dPt>
          <c:dPt>
            <c:idx val="3"/>
            <c:marker>
              <c:spPr>
                <a:solidFill>
                  <a:srgbClr val="002060"/>
                </a:solidFill>
                <a:ln>
                  <a:noFill/>
                </a:ln>
              </c:spPr>
            </c:marker>
            <c:bubble3D val="0"/>
            <c:extLst>
              <c:ext xmlns:c16="http://schemas.microsoft.com/office/drawing/2014/chart" uri="{C3380CC4-5D6E-409C-BE32-E72D297353CC}">
                <c16:uniqueId val="{00000009-A9A8-481E-ADFA-626D3B3A041D}"/>
              </c:ext>
            </c:extLst>
          </c:dPt>
          <c:dPt>
            <c:idx val="5"/>
            <c:marker>
              <c:spPr>
                <a:solidFill>
                  <a:srgbClr val="002060"/>
                </a:solidFill>
                <a:ln>
                  <a:noFill/>
                </a:ln>
              </c:spPr>
            </c:marker>
            <c:bubble3D val="0"/>
            <c:extLst>
              <c:ext xmlns:c16="http://schemas.microsoft.com/office/drawing/2014/chart" uri="{C3380CC4-5D6E-409C-BE32-E72D297353CC}">
                <c16:uniqueId val="{0000000A-A9A8-481E-ADFA-626D3B3A041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9A8-481E-ADFA-626D3B3A041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9A8-481E-ADFA-626D3B3A041D}"/>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9A8-481E-ADFA-626D3B3A041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San Luis Potosí</c:v>
                  </c:pt>
                  <c:pt idx="2">
                    <c:v>Hombre</c:v>
                  </c:pt>
                  <c:pt idx="4">
                    <c:v>Mujer</c:v>
                  </c:pt>
                </c:lvl>
              </c:multiLvlStrCache>
            </c:multiLvlStrRef>
          </c:cat>
          <c:val>
            <c:numRef>
              <c:f>_SEXO_INT_!$F$2:$F$7</c:f>
              <c:numCache>
                <c:formatCode>General</c:formatCode>
                <c:ptCount val="6"/>
                <c:pt idx="0">
                  <c:v>504</c:v>
                </c:pt>
                <c:pt idx="1">
                  <c:v>493</c:v>
                </c:pt>
                <c:pt idx="2">
                  <c:v>486</c:v>
                </c:pt>
                <c:pt idx="3">
                  <c:v>478</c:v>
                </c:pt>
                <c:pt idx="4">
                  <c:v>522</c:v>
                </c:pt>
                <c:pt idx="5">
                  <c:v>510</c:v>
                </c:pt>
              </c:numCache>
            </c:numRef>
          </c:val>
          <c:smooth val="0"/>
          <c:extLst>
            <c:ext xmlns:c16="http://schemas.microsoft.com/office/drawing/2014/chart" uri="{C3380CC4-5D6E-409C-BE32-E72D297353CC}">
              <c16:uniqueId val="{0000000B-A9A8-481E-ADFA-626D3B3A041D}"/>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2BB-4C61-A3F2-E36994C3190B}"/>
              </c:ext>
            </c:extLst>
          </c:dPt>
          <c:dPt>
            <c:idx val="3"/>
            <c:marker>
              <c:spPr>
                <a:solidFill>
                  <a:srgbClr val="002060"/>
                </a:solidFill>
                <a:ln>
                  <a:noFill/>
                </a:ln>
              </c:spPr>
            </c:marker>
            <c:bubble3D val="0"/>
            <c:extLst>
              <c:ext xmlns:c16="http://schemas.microsoft.com/office/drawing/2014/chart" uri="{C3380CC4-5D6E-409C-BE32-E72D297353CC}">
                <c16:uniqueId val="{00000001-C2BB-4C61-A3F2-E36994C3190B}"/>
              </c:ext>
            </c:extLst>
          </c:dPt>
          <c:dPt>
            <c:idx val="5"/>
            <c:marker>
              <c:spPr>
                <a:solidFill>
                  <a:srgbClr val="002060"/>
                </a:solidFill>
                <a:ln>
                  <a:noFill/>
                </a:ln>
              </c:spPr>
            </c:marker>
            <c:bubble3D val="0"/>
            <c:extLst>
              <c:ext xmlns:c16="http://schemas.microsoft.com/office/drawing/2014/chart" uri="{C3380CC4-5D6E-409C-BE32-E72D297353CC}">
                <c16:uniqueId val="{00000002-C2BB-4C61-A3F2-E36994C3190B}"/>
              </c:ext>
            </c:extLst>
          </c:dPt>
          <c:cat>
            <c:multiLvlStrRef>
              <c:f>_SEXO_INT_!$B$27:$C$32</c:f>
              <c:multiLvlStrCache>
                <c:ptCount val="6"/>
                <c:lvl>
                  <c:pt idx="0">
                    <c:v>2015</c:v>
                  </c:pt>
                  <c:pt idx="1">
                    <c:v>2018</c:v>
                  </c:pt>
                  <c:pt idx="2">
                    <c:v>2015</c:v>
                  </c:pt>
                  <c:pt idx="3">
                    <c:v>2018</c:v>
                  </c:pt>
                  <c:pt idx="4">
                    <c:v>2015</c:v>
                  </c:pt>
                  <c:pt idx="5">
                    <c:v>2018</c:v>
                  </c:pt>
                </c:lvl>
                <c:lvl>
                  <c:pt idx="0">
                    <c:v>San Luis Potosí</c:v>
                  </c:pt>
                  <c:pt idx="2">
                    <c:v>Hombre</c:v>
                  </c:pt>
                  <c:pt idx="4">
                    <c:v>Mujer</c:v>
                  </c:pt>
                </c:lvl>
              </c:multiLvlStrCache>
            </c:multiLvlStrRef>
          </c:cat>
          <c:val>
            <c:numRef>
              <c:f>_SEXO_INT_!$D$27:$D$32</c:f>
              <c:numCache>
                <c:formatCode>General</c:formatCode>
                <c:ptCount val="6"/>
                <c:pt idx="0">
                  <c:v>499.65199999999999</c:v>
                </c:pt>
                <c:pt idx="1">
                  <c:v>493.642</c:v>
                </c:pt>
                <c:pt idx="2">
                  <c:v>492.065</c:v>
                </c:pt>
                <c:pt idx="3">
                  <c:v>488.64699999999999</c:v>
                </c:pt>
                <c:pt idx="4">
                  <c:v>504.25400000000002</c:v>
                </c:pt>
                <c:pt idx="5">
                  <c:v>495.05500000000001</c:v>
                </c:pt>
              </c:numCache>
            </c:numRef>
          </c:val>
          <c:smooth val="0"/>
          <c:extLst>
            <c:ext xmlns:c16="http://schemas.microsoft.com/office/drawing/2014/chart" uri="{C3380CC4-5D6E-409C-BE32-E72D297353CC}">
              <c16:uniqueId val="{00000003-C2BB-4C61-A3F2-E36994C3190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C2BB-4C61-A3F2-E36994C3190B}"/>
              </c:ext>
            </c:extLst>
          </c:dPt>
          <c:dPt>
            <c:idx val="3"/>
            <c:marker>
              <c:spPr>
                <a:solidFill>
                  <a:srgbClr val="002060"/>
                </a:solidFill>
                <a:ln>
                  <a:noFill/>
                </a:ln>
              </c:spPr>
            </c:marker>
            <c:bubble3D val="0"/>
            <c:extLst>
              <c:ext xmlns:c16="http://schemas.microsoft.com/office/drawing/2014/chart" uri="{C3380CC4-5D6E-409C-BE32-E72D297353CC}">
                <c16:uniqueId val="{00000005-C2BB-4C61-A3F2-E36994C3190B}"/>
              </c:ext>
            </c:extLst>
          </c:dPt>
          <c:dPt>
            <c:idx val="5"/>
            <c:marker>
              <c:spPr>
                <a:solidFill>
                  <a:srgbClr val="002060"/>
                </a:solidFill>
                <a:ln>
                  <a:noFill/>
                </a:ln>
              </c:spPr>
            </c:marker>
            <c:bubble3D val="0"/>
            <c:extLst>
              <c:ext xmlns:c16="http://schemas.microsoft.com/office/drawing/2014/chart" uri="{C3380CC4-5D6E-409C-BE32-E72D297353CC}">
                <c16:uniqueId val="{00000006-C2BB-4C61-A3F2-E36994C3190B}"/>
              </c:ext>
            </c:extLst>
          </c:dPt>
          <c:cat>
            <c:multiLvlStrRef>
              <c:f>_SEXO_INT_!$B$27:$C$32</c:f>
              <c:multiLvlStrCache>
                <c:ptCount val="6"/>
                <c:lvl>
                  <c:pt idx="0">
                    <c:v>2015</c:v>
                  </c:pt>
                  <c:pt idx="1">
                    <c:v>2018</c:v>
                  </c:pt>
                  <c:pt idx="2">
                    <c:v>2015</c:v>
                  </c:pt>
                  <c:pt idx="3">
                    <c:v>2018</c:v>
                  </c:pt>
                  <c:pt idx="4">
                    <c:v>2015</c:v>
                  </c:pt>
                  <c:pt idx="5">
                    <c:v>2018</c:v>
                  </c:pt>
                </c:lvl>
                <c:lvl>
                  <c:pt idx="0">
                    <c:v>San Luis Potosí</c:v>
                  </c:pt>
                  <c:pt idx="2">
                    <c:v>Hombre</c:v>
                  </c:pt>
                  <c:pt idx="4">
                    <c:v>Mujer</c:v>
                  </c:pt>
                </c:lvl>
              </c:multiLvlStrCache>
            </c:multiLvlStrRef>
          </c:cat>
          <c:val>
            <c:numRef>
              <c:f>_SEXO_INT_!$E$27:$E$32</c:f>
              <c:numCache>
                <c:formatCode>General</c:formatCode>
                <c:ptCount val="6"/>
                <c:pt idx="0">
                  <c:v>520.34799999999996</c:v>
                </c:pt>
                <c:pt idx="1">
                  <c:v>510.358</c:v>
                </c:pt>
                <c:pt idx="2">
                  <c:v>517.93499999999995</c:v>
                </c:pt>
                <c:pt idx="3">
                  <c:v>507.35300000000001</c:v>
                </c:pt>
                <c:pt idx="4">
                  <c:v>525.74599999999998</c:v>
                </c:pt>
                <c:pt idx="5">
                  <c:v>516.94500000000005</c:v>
                </c:pt>
              </c:numCache>
            </c:numRef>
          </c:val>
          <c:smooth val="0"/>
          <c:extLst>
            <c:ext xmlns:c16="http://schemas.microsoft.com/office/drawing/2014/chart" uri="{C3380CC4-5D6E-409C-BE32-E72D297353CC}">
              <c16:uniqueId val="{00000007-C2BB-4C61-A3F2-E36994C3190B}"/>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C2BB-4C61-A3F2-E36994C3190B}"/>
              </c:ext>
            </c:extLst>
          </c:dPt>
          <c:dPt>
            <c:idx val="3"/>
            <c:marker>
              <c:spPr>
                <a:solidFill>
                  <a:srgbClr val="002060"/>
                </a:solidFill>
                <a:ln>
                  <a:noFill/>
                </a:ln>
              </c:spPr>
            </c:marker>
            <c:bubble3D val="0"/>
            <c:extLst>
              <c:ext xmlns:c16="http://schemas.microsoft.com/office/drawing/2014/chart" uri="{C3380CC4-5D6E-409C-BE32-E72D297353CC}">
                <c16:uniqueId val="{00000009-C2BB-4C61-A3F2-E36994C3190B}"/>
              </c:ext>
            </c:extLst>
          </c:dPt>
          <c:dPt>
            <c:idx val="5"/>
            <c:marker>
              <c:spPr>
                <a:solidFill>
                  <a:srgbClr val="002060"/>
                </a:solidFill>
                <a:ln>
                  <a:noFill/>
                </a:ln>
              </c:spPr>
            </c:marker>
            <c:bubble3D val="0"/>
            <c:extLst>
              <c:ext xmlns:c16="http://schemas.microsoft.com/office/drawing/2014/chart" uri="{C3380CC4-5D6E-409C-BE32-E72D297353CC}">
                <c16:uniqueId val="{0000000A-C2BB-4C61-A3F2-E36994C3190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2BB-4C61-A3F2-E36994C3190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2BB-4C61-A3F2-E36994C3190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2BB-4C61-A3F2-E36994C3190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San Luis Potosí</c:v>
                  </c:pt>
                  <c:pt idx="2">
                    <c:v>Hombre</c:v>
                  </c:pt>
                  <c:pt idx="4">
                    <c:v>Mujer</c:v>
                  </c:pt>
                </c:lvl>
              </c:multiLvlStrCache>
            </c:multiLvlStrRef>
          </c:cat>
          <c:val>
            <c:numRef>
              <c:f>_SEXO_INT_!$F$27:$F$32</c:f>
              <c:numCache>
                <c:formatCode>General</c:formatCode>
                <c:ptCount val="6"/>
                <c:pt idx="0">
                  <c:v>510</c:v>
                </c:pt>
                <c:pt idx="1">
                  <c:v>502</c:v>
                </c:pt>
                <c:pt idx="2">
                  <c:v>505</c:v>
                </c:pt>
                <c:pt idx="3">
                  <c:v>498</c:v>
                </c:pt>
                <c:pt idx="4">
                  <c:v>515</c:v>
                </c:pt>
                <c:pt idx="5">
                  <c:v>506</c:v>
                </c:pt>
              </c:numCache>
            </c:numRef>
          </c:val>
          <c:smooth val="0"/>
          <c:extLst>
            <c:ext xmlns:c16="http://schemas.microsoft.com/office/drawing/2014/chart" uri="{C3380CC4-5D6E-409C-BE32-E72D297353CC}">
              <c16:uniqueId val="{0000000B-C2BB-4C61-A3F2-E36994C3190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3097082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2482053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4170295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177212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3684842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1476108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6162156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878663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2708270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98402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ES" sz="4400" b="0" smtClean="0">
                <a:latin typeface="Tahoma" charset="0"/>
                <a:ea typeface="Tahoma" charset="0"/>
                <a:cs typeface="Tahoma" charset="0"/>
              </a:rPr>
              <a:t>Resultados de San Luis Potosí</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3345745989"/>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4213656810"/>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2353839514"/>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63558812"/>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1584852038"/>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205600601"/>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540617050"/>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52710465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122907373"/>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124075" y="1123949"/>
              <a:ext cx="1008010" cy="1609723"/>
              <a:chOff x="212407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99977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12407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55182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23.8</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3266860596"/>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105024" y="1133473"/>
              <a:ext cx="639152" cy="1609722"/>
              <a:chOff x="2105024"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980720"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105026"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249918" y="1133475"/>
                <a:ext cx="152046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13.3</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9780" cy="5016500"/>
            <a:chOff x="0" y="0"/>
            <a:chExt cx="8819780" cy="5016500"/>
          </a:xfrm>
        </p:grpSpPr>
        <p:graphicFrame>
          <p:nvGraphicFramePr>
            <p:cNvPr id="7" name="Chart 1"/>
            <p:cNvGraphicFramePr/>
            <p:nvPr>
              <p:extLst>
                <p:ext uri="{D42A27DB-BD31-4B8C-83A1-F6EECF244321}">
                  <p14:modId xmlns:p14="http://schemas.microsoft.com/office/powerpoint/2010/main" val="2179069422"/>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43085" y="2295525"/>
              <a:ext cx="4372702" cy="952500"/>
              <a:chOff x="2343149" y="2295525"/>
              <a:chExt cx="7780287" cy="1907451"/>
            </a:xfrm>
          </p:grpSpPr>
          <p:sp>
            <p:nvSpPr>
              <p:cNvPr id="14" name="Cerrar llave 13"/>
              <p:cNvSpPr/>
              <p:nvPr/>
            </p:nvSpPr>
            <p:spPr>
              <a:xfrm>
                <a:off x="9556192" y="22955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64021" y="42029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49" y="2295525"/>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83921" y="3008535"/>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77</a:t>
                </a:r>
              </a:p>
            </p:txBody>
          </p:sp>
        </p:grpSp>
        <p:grpSp>
          <p:nvGrpSpPr>
            <p:cNvPr id="9" name="llave_lyc2"/>
            <p:cNvGrpSpPr/>
            <p:nvPr/>
          </p:nvGrpSpPr>
          <p:grpSpPr>
            <a:xfrm>
              <a:off x="4219557" y="2571750"/>
              <a:ext cx="4600223" cy="771525"/>
              <a:chOff x="4219576" y="2571750"/>
              <a:chExt cx="4892923" cy="1906508"/>
            </a:xfrm>
          </p:grpSpPr>
          <p:sp>
            <p:nvSpPr>
              <p:cNvPr id="10" name="Cerrar llave 9"/>
              <p:cNvSpPr/>
              <p:nvPr/>
            </p:nvSpPr>
            <p:spPr>
              <a:xfrm>
                <a:off x="8727603" y="25717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19576" y="447825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75301" y="25717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60198" y="3201752"/>
                <a:ext cx="352301" cy="32689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63</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0446" cy="5016500"/>
            <a:chOff x="0" y="0"/>
            <a:chExt cx="8830446" cy="5016500"/>
          </a:xfrm>
        </p:grpSpPr>
        <p:graphicFrame>
          <p:nvGraphicFramePr>
            <p:cNvPr id="7" name="Chart 2"/>
            <p:cNvGraphicFramePr/>
            <p:nvPr>
              <p:extLst>
                <p:ext uri="{D42A27DB-BD31-4B8C-83A1-F6EECF244321}">
                  <p14:modId xmlns:p14="http://schemas.microsoft.com/office/powerpoint/2010/main" val="2585632058"/>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43187" y="2438400"/>
              <a:ext cx="4379901" cy="606420"/>
              <a:chOff x="2343151" y="2438400"/>
              <a:chExt cx="7810359" cy="1907451"/>
            </a:xfrm>
          </p:grpSpPr>
          <p:sp>
            <p:nvSpPr>
              <p:cNvPr id="14" name="Cerrar llave 13"/>
              <p:cNvSpPr/>
              <p:nvPr/>
            </p:nvSpPr>
            <p:spPr>
              <a:xfrm>
                <a:off x="9583608" y="24384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91437" y="43458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1" y="243840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3995" y="3018744"/>
                <a:ext cx="639515" cy="47919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50</a:t>
                </a:r>
              </a:p>
            </p:txBody>
          </p:sp>
        </p:grpSp>
        <p:grpSp>
          <p:nvGrpSpPr>
            <p:cNvPr id="9" name="llave_mat2"/>
            <p:cNvGrpSpPr/>
            <p:nvPr/>
          </p:nvGrpSpPr>
          <p:grpSpPr>
            <a:xfrm>
              <a:off x="4238637" y="2609850"/>
              <a:ext cx="4591809" cy="514350"/>
              <a:chOff x="4238626" y="2609850"/>
              <a:chExt cx="4891700" cy="1906511"/>
            </a:xfrm>
          </p:grpSpPr>
          <p:sp>
            <p:nvSpPr>
              <p:cNvPr id="10" name="Cerrar llave 9"/>
              <p:cNvSpPr/>
              <p:nvPr/>
            </p:nvSpPr>
            <p:spPr>
              <a:xfrm>
                <a:off x="8743438" y="26098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51636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1136" y="26098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54279" y="3145626"/>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42</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4087131176"/>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990724" y="1533523"/>
              <a:ext cx="839747" cy="1152523"/>
              <a:chOff x="1990724"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866420"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990724"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488941" y="1533525"/>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19.7</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1870827411"/>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971675" y="1524000"/>
              <a:ext cx="550370" cy="1152524"/>
              <a:chOff x="1971675"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847371"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971679"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173599" y="1524000"/>
                <a:ext cx="1428782"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11.1</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95440" cy="5016500"/>
            <a:chOff x="0" y="0"/>
            <a:chExt cx="8695440" cy="5016500"/>
          </a:xfrm>
        </p:grpSpPr>
        <p:graphicFrame>
          <p:nvGraphicFramePr>
            <p:cNvPr id="7" name="Chart 1"/>
            <p:cNvGraphicFramePr/>
            <p:nvPr>
              <p:extLst>
                <p:ext uri="{D42A27DB-BD31-4B8C-83A1-F6EECF244321}">
                  <p14:modId xmlns:p14="http://schemas.microsoft.com/office/powerpoint/2010/main" val="3691538698"/>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43245" y="2609850"/>
              <a:ext cx="3093622" cy="638175"/>
              <a:chOff x="3143251" y="2609850"/>
              <a:chExt cx="5214052" cy="1907451"/>
            </a:xfrm>
          </p:grpSpPr>
          <p:sp>
            <p:nvSpPr>
              <p:cNvPr id="14" name="Cerrar llave 13"/>
              <p:cNvSpPr/>
              <p:nvPr/>
            </p:nvSpPr>
            <p:spPr>
              <a:xfrm>
                <a:off x="7795557" y="26098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1" y="451730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11696" y="260985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17788" y="3272880"/>
                <a:ext cx="639515" cy="58880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54</a:t>
                </a:r>
              </a:p>
            </p:txBody>
          </p:sp>
        </p:grpSp>
        <p:grpSp>
          <p:nvGrpSpPr>
            <p:cNvPr id="9" name="llave_lyc2"/>
            <p:cNvGrpSpPr/>
            <p:nvPr/>
          </p:nvGrpSpPr>
          <p:grpSpPr>
            <a:xfrm>
              <a:off x="5353036" y="2762251"/>
              <a:ext cx="3342404" cy="647700"/>
              <a:chOff x="5353051" y="2762251"/>
              <a:chExt cx="3364092" cy="1908255"/>
            </a:xfrm>
          </p:grpSpPr>
          <p:sp>
            <p:nvSpPr>
              <p:cNvPr id="10" name="Cerrar llave 9"/>
              <p:cNvSpPr/>
              <p:nvPr/>
            </p:nvSpPr>
            <p:spPr>
              <a:xfrm>
                <a:off x="8335195" y="2762251"/>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70543" y="4668759"/>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53051" y="2762251"/>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64842" y="3405012"/>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52</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39062" cy="5016500"/>
            <a:chOff x="0" y="0"/>
            <a:chExt cx="8639062" cy="5016500"/>
          </a:xfrm>
        </p:grpSpPr>
        <p:graphicFrame>
          <p:nvGraphicFramePr>
            <p:cNvPr id="7" name="Chart 2"/>
            <p:cNvGraphicFramePr/>
            <p:nvPr>
              <p:extLst>
                <p:ext uri="{D42A27DB-BD31-4B8C-83A1-F6EECF244321}">
                  <p14:modId xmlns:p14="http://schemas.microsoft.com/office/powerpoint/2010/main" val="3499278582"/>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33719" y="2609850"/>
              <a:ext cx="3125205" cy="466725"/>
              <a:chOff x="3133724" y="2609850"/>
              <a:chExt cx="5270348" cy="1907451"/>
            </a:xfrm>
          </p:grpSpPr>
          <p:sp>
            <p:nvSpPr>
              <p:cNvPr id="14" name="Cerrar llave 13"/>
              <p:cNvSpPr/>
              <p:nvPr/>
            </p:nvSpPr>
            <p:spPr>
              <a:xfrm>
                <a:off x="7832316" y="260985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4" y="451730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48418" y="260985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64558" y="3113894"/>
                <a:ext cx="639514" cy="772245"/>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39</a:t>
                </a:r>
              </a:p>
            </p:txBody>
          </p:sp>
        </p:grpSp>
        <p:grpSp>
          <p:nvGrpSpPr>
            <p:cNvPr id="9" name="llave_mat2"/>
            <p:cNvGrpSpPr/>
            <p:nvPr/>
          </p:nvGrpSpPr>
          <p:grpSpPr>
            <a:xfrm>
              <a:off x="5362605" y="2743200"/>
              <a:ext cx="3276457" cy="400050"/>
              <a:chOff x="5362576" y="2743200"/>
              <a:chExt cx="3297127" cy="1908019"/>
            </a:xfrm>
          </p:grpSpPr>
          <p:sp>
            <p:nvSpPr>
              <p:cNvPr id="10" name="Cerrar llave 9"/>
              <p:cNvSpPr/>
              <p:nvPr/>
            </p:nvSpPr>
            <p:spPr>
              <a:xfrm>
                <a:off x="8294839" y="27432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4649708"/>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743200"/>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07403" y="3108354"/>
                <a:ext cx="352300" cy="85228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33</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Noreste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2" name="Gráfico 11"/>
          <p:cNvGraphicFramePr>
            <a:graphicFrameLocks/>
          </p:cNvGraphicFramePr>
          <p:nvPr>
            <p:extLst>
              <p:ext uri="{D42A27DB-BD31-4B8C-83A1-F6EECF244321}">
                <p14:modId xmlns:p14="http://schemas.microsoft.com/office/powerpoint/2010/main" val="1189017333"/>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a:graphicFrameLocks/>
          </p:cNvGraphicFramePr>
          <p:nvPr>
            <p:extLst>
              <p:ext uri="{D42A27DB-BD31-4B8C-83A1-F6EECF244321}">
                <p14:modId xmlns:p14="http://schemas.microsoft.com/office/powerpoint/2010/main" val="1575803663"/>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San Luis Potosí</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659665876"/>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009847228"/>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716918222"/>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657480056"/>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1934796593"/>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90697852"/>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3787757026"/>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3673884303"/>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98886709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97539321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495437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2649674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16482239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3556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661717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3668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36700350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5248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3597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2669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29476</TotalTime>
  <Words>8805</Words>
  <Application>Microsoft Office PowerPoint</Application>
  <PresentationFormat>Carta (216 x 279 mm)</PresentationFormat>
  <Paragraphs>1289</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San Luis Potosí</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Noreste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1262</cp:revision>
  <cp:lastPrinted>2018-11-23T18:12:50Z</cp:lastPrinted>
  <dcterms:created xsi:type="dcterms:W3CDTF">2017-08-15T14:36:10Z</dcterms:created>
  <dcterms:modified xsi:type="dcterms:W3CDTF">2018-11-30T20:44:06Z</dcterms:modified>
</cp:coreProperties>
</file>