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maulip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8596D758-E7D5-4640-B28A-83D7D90E432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842B4884-18CD-4D52-AFAA-1B129EF9F0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581D3888-9205-4872-87E7-CEB14E1C53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8474980D-0A39-41E4-BB59-FBE0E64DD59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56B9BBD1-3353-40E9-8C25-CDE0EA39A13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55E66173-04BE-4738-B9D0-11D82FE2CE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3EFBCBE0-0F55-4A9C-83EF-5E73B505FF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883C2E6E-9047-4E74-BCFE-FB71A54649E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6329C35F-83E3-4751-99FC-8F14B4041A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617D816D-8928-4902-9CB3-3F1210D72E2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678DF6DD-8F47-44ED-8BF2-6B6EA1D840D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ADF152C1-A240-4DF4-AE7B-57E7A06D045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31AFCB58-1774-4F49-9692-89DA72A808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48C36B18-ED2D-462F-AE4C-F5E96C1EC81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D0ADB7B0-363D-45B2-9F84-6B6D45349F6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2CA141B5-1513-42FA-9C48-8B80FFD7730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4BB528C1-C266-4474-B640-54A0FB74396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BA276337-2038-477E-AEEF-C15DDC6E4B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D8CBB83B-50A4-4980-B2B6-988F08AB112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BD7463B7-AD15-44F5-82EA-A33BD6A4BF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D7FADE0D-2E45-4D6F-94EC-58DD3D0BF7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15D360F3-C6AB-43EB-AE4C-86CDFD51161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9115F935-9381-46FB-8642-8F140B13FDB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FA15B5FE-3E9A-48A9-9123-2DE35133432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C13C4758-1DC9-4054-A026-93D4F295E4E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8E68EBE8-9B25-430B-85B7-3C02108EAB3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59C79DA1-C6F4-4AC4-B95D-79ECC9A294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10AFF2C1-B98E-4D94-910E-A217D0DEA22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C31EC187-1894-41D3-9F6E-1C7EF8E4DA1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5E4154B2-6FF3-43BF-A1A1-D887735B180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F0F6509B-7CD0-4F60-825D-81C2777D58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91276BE2-7ACF-4746-B742-B297F3A7E6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B2B150B8-9C89-4687-AC43-982529A6E6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FE8DADBD-446A-4624-8DF6-540EEA0CC4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ED02419E-6910-49ED-9467-A0819C4A9F7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BC6DCB52-A7DA-4B93-B8EB-384A30551A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730ED00F-D46B-4790-A38B-4C1A7274E33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B1D0660E-0074-4591-A858-670CD7BE1A8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EEDD1158-02C4-4C8A-84FB-D7F677DD3E5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B6BD6AAF-CB91-4C52-B3A5-78BC714C06A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7CF963A0-8EC7-4C6D-BEA0-C197F832C56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DB5BB819-6311-4EBF-B8BF-0C7A64B9154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D854E247-CF8A-435D-8892-A316581E9CD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77F0E251-7340-4702-A6FF-ABFF278D84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DEC14260-FC26-49CD-94C6-B1A49B5DC6A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C1613D88-A20C-497F-B71E-15619167EC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146C3371-02C8-4BD4-90FA-C5D83801D0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06A5B5D-8DF4-4BA9-820B-42ACA674A4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D6F-486B-833C-31C389D98F2E}"/>
                </c:ext>
              </c:extLst>
            </c:dLbl>
            <c:dLbl>
              <c:idx val="1"/>
              <c:tx>
                <c:rich>
                  <a:bodyPr/>
                  <a:lstStyle/>
                  <a:p>
                    <a:fld id="{BA48AAAD-09E2-4E88-A80F-0486E889DE2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D6F-486B-833C-31C389D98F2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Tamaulipas</c:v>
                </c:pt>
                <c:pt idx="1">
                  <c:v>Nacional</c:v>
                </c:pt>
              </c:strCache>
            </c:strRef>
          </c:cat>
          <c:val>
            <c:numRef>
              <c:f>'_NACIONAL-ESTADO_'!$C$2:$C$3</c:f>
              <c:numCache>
                <c:formatCode>General</c:formatCode>
                <c:ptCount val="2"/>
                <c:pt idx="0">
                  <c:v>-51.2</c:v>
                </c:pt>
                <c:pt idx="1">
                  <c:v>-49.1</c:v>
                </c:pt>
              </c:numCache>
            </c:numRef>
          </c:val>
          <c:extLst>
            <c:ext xmlns:c15="http://schemas.microsoft.com/office/drawing/2012/chart" uri="{02D57815-91ED-43cb-92C2-25804820EDAC}">
              <c15:datalabelsRange>
                <c15:f>'_NACIONAL-ESTADO_'!$G$2:$G$3</c15:f>
                <c15:dlblRangeCache>
                  <c:ptCount val="2"/>
                  <c:pt idx="0">
                    <c:v>51.2</c:v>
                  </c:pt>
                  <c:pt idx="1">
                    <c:v>49.1</c:v>
                  </c:pt>
                </c15:dlblRangeCache>
              </c15:datalabelsRange>
            </c:ext>
            <c:ext xmlns:c16="http://schemas.microsoft.com/office/drawing/2014/chart" uri="{C3380CC4-5D6E-409C-BE32-E72D297353CC}">
              <c16:uniqueId val="{00000002-CD6F-486B-833C-31C389D98F2E}"/>
            </c:ext>
          </c:extLst>
        </c:ser>
        <c:ser>
          <c:idx val="1"/>
          <c:order val="1"/>
          <c:tx>
            <c:v>NII</c:v>
          </c:tx>
          <c:spPr>
            <a:solidFill>
              <a:srgbClr val="B07CAA"/>
            </a:solidFill>
          </c:spPr>
          <c:invertIfNegative val="0"/>
          <c:dLbls>
            <c:dLbl>
              <c:idx val="0"/>
              <c:tx>
                <c:rich>
                  <a:bodyPr/>
                  <a:lstStyle/>
                  <a:p>
                    <a:fld id="{0161EF6B-AB33-492D-B454-4944F722219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D6F-486B-833C-31C389D98F2E}"/>
                </c:ext>
              </c:extLst>
            </c:dLbl>
            <c:dLbl>
              <c:idx val="1"/>
              <c:tx>
                <c:rich>
                  <a:bodyPr/>
                  <a:lstStyle/>
                  <a:p>
                    <a:fld id="{F3B4CDA7-6811-4C65-B179-0D22DE452D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D6F-486B-833C-31C389D98F2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Tamaulipas</c:v>
                </c:pt>
                <c:pt idx="1">
                  <c:v>Nacional</c:v>
                </c:pt>
              </c:strCache>
            </c:strRef>
          </c:cat>
          <c:val>
            <c:numRef>
              <c:f>'_NACIONAL-ESTADO_'!$D$2:$D$3</c:f>
              <c:numCache>
                <c:formatCode>General</c:formatCode>
                <c:ptCount val="2"/>
                <c:pt idx="0">
                  <c:v>31.2</c:v>
                </c:pt>
                <c:pt idx="1">
                  <c:v>32.9</c:v>
                </c:pt>
              </c:numCache>
            </c:numRef>
          </c:val>
          <c:extLst>
            <c:ext xmlns:c15="http://schemas.microsoft.com/office/drawing/2012/chart" uri="{02D57815-91ED-43cb-92C2-25804820EDAC}">
              <c15:datalabelsRange>
                <c15:f>'_NACIONAL-ESTADO_'!$H$2:$H$3</c15:f>
                <c15:dlblRangeCache>
                  <c:ptCount val="2"/>
                  <c:pt idx="0">
                    <c:v>31.2</c:v>
                  </c:pt>
                  <c:pt idx="1">
                    <c:v>32.9</c:v>
                  </c:pt>
                </c15:dlblRangeCache>
              </c15:datalabelsRange>
            </c:ext>
            <c:ext xmlns:c16="http://schemas.microsoft.com/office/drawing/2014/chart" uri="{C3380CC4-5D6E-409C-BE32-E72D297353CC}">
              <c16:uniqueId val="{00000005-CD6F-486B-833C-31C389D98F2E}"/>
            </c:ext>
          </c:extLst>
        </c:ser>
        <c:ser>
          <c:idx val="2"/>
          <c:order val="2"/>
          <c:tx>
            <c:v>NIII</c:v>
          </c:tx>
          <c:spPr>
            <a:solidFill>
              <a:srgbClr val="9A528E"/>
            </a:solidFill>
          </c:spPr>
          <c:invertIfNegative val="0"/>
          <c:dLbls>
            <c:dLbl>
              <c:idx val="0"/>
              <c:tx>
                <c:rich>
                  <a:bodyPr/>
                  <a:lstStyle/>
                  <a:p>
                    <a:fld id="{5FCE92E9-C68D-4504-B4BC-8A33F65194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D6F-486B-833C-31C389D98F2E}"/>
                </c:ext>
              </c:extLst>
            </c:dLbl>
            <c:dLbl>
              <c:idx val="1"/>
              <c:tx>
                <c:rich>
                  <a:bodyPr/>
                  <a:lstStyle/>
                  <a:p>
                    <a:fld id="{9C7ED09B-59E0-45A0-B58F-B7107BFCB9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D6F-486B-833C-31C389D98F2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Tamaulipas</c:v>
                </c:pt>
                <c:pt idx="1">
                  <c:v>Nacional</c:v>
                </c:pt>
              </c:strCache>
            </c:strRef>
          </c:cat>
          <c:val>
            <c:numRef>
              <c:f>'_NACIONAL-ESTADO_'!$E$2:$E$3</c:f>
              <c:numCache>
                <c:formatCode>General</c:formatCode>
                <c:ptCount val="2"/>
                <c:pt idx="0">
                  <c:v>14.7</c:v>
                </c:pt>
                <c:pt idx="1">
                  <c:v>15.1</c:v>
                </c:pt>
              </c:numCache>
            </c:numRef>
          </c:val>
          <c:extLst>
            <c:ext xmlns:c15="http://schemas.microsoft.com/office/drawing/2012/chart" uri="{02D57815-91ED-43cb-92C2-25804820EDAC}">
              <c15:datalabelsRange>
                <c15:f>'_NACIONAL-ESTADO_'!$I$2:$I$3</c15:f>
                <c15:dlblRangeCache>
                  <c:ptCount val="2"/>
                  <c:pt idx="0">
                    <c:v>14.7</c:v>
                  </c:pt>
                  <c:pt idx="1">
                    <c:v>15.1</c:v>
                  </c:pt>
                </c15:dlblRangeCache>
              </c15:datalabelsRange>
            </c:ext>
            <c:ext xmlns:c16="http://schemas.microsoft.com/office/drawing/2014/chart" uri="{C3380CC4-5D6E-409C-BE32-E72D297353CC}">
              <c16:uniqueId val="{00000008-CD6F-486B-833C-31C389D98F2E}"/>
            </c:ext>
          </c:extLst>
        </c:ser>
        <c:ser>
          <c:idx val="3"/>
          <c:order val="3"/>
          <c:tx>
            <c:v>NIV</c:v>
          </c:tx>
          <c:spPr>
            <a:solidFill>
              <a:srgbClr val="862A77"/>
            </a:solidFill>
          </c:spPr>
          <c:invertIfNegative val="0"/>
          <c:dLbls>
            <c:dLbl>
              <c:idx val="0"/>
              <c:layout>
                <c:manualLayout>
                  <c:x val="2.727272727272716E-2"/>
                  <c:y val="0"/>
                </c:manualLayout>
              </c:layout>
              <c:tx>
                <c:rich>
                  <a:bodyPr/>
                  <a:lstStyle/>
                  <a:p>
                    <a:fld id="{E572C344-E7A2-40B7-B626-88E53A348F1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D6F-486B-833C-31C389D98F2E}"/>
                </c:ext>
              </c:extLst>
            </c:dLbl>
            <c:dLbl>
              <c:idx val="1"/>
              <c:layout>
                <c:manualLayout>
                  <c:x val="2.8787878787878789E-2"/>
                  <c:y val="0"/>
                </c:manualLayout>
              </c:layout>
              <c:tx>
                <c:rich>
                  <a:bodyPr/>
                  <a:lstStyle/>
                  <a:p>
                    <a:fld id="{27EC2CF7-9C8A-4620-8501-EAB91E5A897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D6F-486B-833C-31C389D98F2E}"/>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Tamaulipas</c:v>
                </c:pt>
                <c:pt idx="1">
                  <c:v>Nacional</c:v>
                </c:pt>
              </c:strCache>
            </c:strRef>
          </c:cat>
          <c:val>
            <c:numRef>
              <c:f>'_NACIONAL-ESTADO_'!$F$2:$F$3</c:f>
              <c:numCache>
                <c:formatCode>General</c:formatCode>
                <c:ptCount val="2"/>
                <c:pt idx="0">
                  <c:v>3</c:v>
                </c:pt>
                <c:pt idx="1">
                  <c:v>2.8</c:v>
                </c:pt>
              </c:numCache>
            </c:numRef>
          </c:val>
          <c:extLst>
            <c:ext xmlns:c15="http://schemas.microsoft.com/office/drawing/2012/chart" uri="{02D57815-91ED-43cb-92C2-25804820EDAC}">
              <c15:datalabelsRange>
                <c15:f>'_NACIONAL-ESTADO_'!$J$2:$J$3</c15:f>
                <c15:dlblRangeCache>
                  <c:ptCount val="2"/>
                  <c:pt idx="0">
                    <c:v>3.0</c:v>
                  </c:pt>
                  <c:pt idx="1">
                    <c:v>2.8</c:v>
                  </c:pt>
                </c15:dlblRangeCache>
              </c15:datalabelsRange>
            </c:ext>
            <c:ext xmlns:c16="http://schemas.microsoft.com/office/drawing/2014/chart" uri="{C3380CC4-5D6E-409C-BE32-E72D297353CC}">
              <c16:uniqueId val="{0000000B-CD6F-486B-833C-31C389D98F2E}"/>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BDE72CD-A959-4EA8-AB10-43444ACEBD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54A-4E23-9CCB-D2030D85F64D}"/>
                </c:ext>
              </c:extLst>
            </c:dLbl>
            <c:dLbl>
              <c:idx val="1"/>
              <c:tx>
                <c:rich>
                  <a:bodyPr/>
                  <a:lstStyle/>
                  <a:p>
                    <a:fld id="{25D386EE-C66E-4D9F-8C00-A4B90EB94ED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54A-4E23-9CCB-D2030D85F64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Tamaulipas</c:v>
                </c:pt>
                <c:pt idx="1">
                  <c:v>Nacional</c:v>
                </c:pt>
              </c:strCache>
            </c:strRef>
          </c:cat>
          <c:val>
            <c:numRef>
              <c:f>'_NACIONAL-ESTADO_'!$C$27:$C$28</c:f>
              <c:numCache>
                <c:formatCode>General</c:formatCode>
                <c:ptCount val="2"/>
                <c:pt idx="0">
                  <c:v>-59.7</c:v>
                </c:pt>
                <c:pt idx="1">
                  <c:v>-59.1</c:v>
                </c:pt>
              </c:numCache>
            </c:numRef>
          </c:val>
          <c:extLst>
            <c:ext xmlns:c15="http://schemas.microsoft.com/office/drawing/2012/chart" uri="{02D57815-91ED-43cb-92C2-25804820EDAC}">
              <c15:datalabelsRange>
                <c15:f>'_NACIONAL-ESTADO_'!$G$27:$G$28</c15:f>
                <c15:dlblRangeCache>
                  <c:ptCount val="2"/>
                  <c:pt idx="0">
                    <c:v>59.7</c:v>
                  </c:pt>
                  <c:pt idx="1">
                    <c:v>59.1</c:v>
                  </c:pt>
                </c15:dlblRangeCache>
              </c15:datalabelsRange>
            </c:ext>
            <c:ext xmlns:c16="http://schemas.microsoft.com/office/drawing/2014/chart" uri="{C3380CC4-5D6E-409C-BE32-E72D297353CC}">
              <c16:uniqueId val="{00000002-454A-4E23-9CCB-D2030D85F64D}"/>
            </c:ext>
          </c:extLst>
        </c:ser>
        <c:ser>
          <c:idx val="1"/>
          <c:order val="1"/>
          <c:tx>
            <c:v>NII</c:v>
          </c:tx>
          <c:spPr>
            <a:solidFill>
              <a:srgbClr val="B07CAA"/>
            </a:solidFill>
          </c:spPr>
          <c:invertIfNegative val="0"/>
          <c:dLbls>
            <c:dLbl>
              <c:idx val="0"/>
              <c:tx>
                <c:rich>
                  <a:bodyPr/>
                  <a:lstStyle/>
                  <a:p>
                    <a:fld id="{99637405-156C-49BC-9A9D-C5681F2FDFF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54A-4E23-9CCB-D2030D85F64D}"/>
                </c:ext>
              </c:extLst>
            </c:dLbl>
            <c:dLbl>
              <c:idx val="1"/>
              <c:tx>
                <c:rich>
                  <a:bodyPr/>
                  <a:lstStyle/>
                  <a:p>
                    <a:fld id="{40A19DE9-0BC0-4FF4-A7F7-82FEBB5C657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54A-4E23-9CCB-D2030D85F64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Tamaulipas</c:v>
                </c:pt>
                <c:pt idx="1">
                  <c:v>Nacional</c:v>
                </c:pt>
              </c:strCache>
            </c:strRef>
          </c:cat>
          <c:val>
            <c:numRef>
              <c:f>'_NACIONAL-ESTADO_'!$D$27:$D$28</c:f>
              <c:numCache>
                <c:formatCode>General</c:formatCode>
                <c:ptCount val="2"/>
                <c:pt idx="0">
                  <c:v>17.2</c:v>
                </c:pt>
                <c:pt idx="1">
                  <c:v>17.899999999999999</c:v>
                </c:pt>
              </c:numCache>
            </c:numRef>
          </c:val>
          <c:extLst>
            <c:ext xmlns:c15="http://schemas.microsoft.com/office/drawing/2012/chart" uri="{02D57815-91ED-43cb-92C2-25804820EDAC}">
              <c15:datalabelsRange>
                <c15:f>'_NACIONAL-ESTADO_'!$H$27:$H$28</c15:f>
                <c15:dlblRangeCache>
                  <c:ptCount val="2"/>
                  <c:pt idx="0">
                    <c:v>17.2</c:v>
                  </c:pt>
                  <c:pt idx="1">
                    <c:v>17.9</c:v>
                  </c:pt>
                </c15:dlblRangeCache>
              </c15:datalabelsRange>
            </c:ext>
            <c:ext xmlns:c16="http://schemas.microsoft.com/office/drawing/2014/chart" uri="{C3380CC4-5D6E-409C-BE32-E72D297353CC}">
              <c16:uniqueId val="{00000005-454A-4E23-9CCB-D2030D85F64D}"/>
            </c:ext>
          </c:extLst>
        </c:ser>
        <c:ser>
          <c:idx val="2"/>
          <c:order val="2"/>
          <c:tx>
            <c:v>NIII</c:v>
          </c:tx>
          <c:spPr>
            <a:solidFill>
              <a:srgbClr val="9A528E"/>
            </a:solidFill>
          </c:spPr>
          <c:invertIfNegative val="0"/>
          <c:dLbls>
            <c:dLbl>
              <c:idx val="0"/>
              <c:tx>
                <c:rich>
                  <a:bodyPr/>
                  <a:lstStyle/>
                  <a:p>
                    <a:fld id="{C39A34EA-0FE4-474A-9C80-A418188B658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54A-4E23-9CCB-D2030D85F64D}"/>
                </c:ext>
              </c:extLst>
            </c:dLbl>
            <c:dLbl>
              <c:idx val="1"/>
              <c:tx>
                <c:rich>
                  <a:bodyPr/>
                  <a:lstStyle/>
                  <a:p>
                    <a:fld id="{40D2559B-2515-4F15-A4B5-40C896798E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54A-4E23-9CCB-D2030D85F64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Tamaulipas</c:v>
                </c:pt>
                <c:pt idx="1">
                  <c:v>Nacional</c:v>
                </c:pt>
              </c:strCache>
            </c:strRef>
          </c:cat>
          <c:val>
            <c:numRef>
              <c:f>'_NACIONAL-ESTADO_'!$E$27:$E$28</c:f>
              <c:numCache>
                <c:formatCode>General</c:formatCode>
                <c:ptCount val="2"/>
                <c:pt idx="0">
                  <c:v>14.2</c:v>
                </c:pt>
                <c:pt idx="1">
                  <c:v>14.8</c:v>
                </c:pt>
              </c:numCache>
            </c:numRef>
          </c:val>
          <c:extLst>
            <c:ext xmlns:c15="http://schemas.microsoft.com/office/drawing/2012/chart" uri="{02D57815-91ED-43cb-92C2-25804820EDAC}">
              <c15:datalabelsRange>
                <c15:f>'_NACIONAL-ESTADO_'!$I$27:$I$28</c15:f>
                <c15:dlblRangeCache>
                  <c:ptCount val="2"/>
                  <c:pt idx="0">
                    <c:v>14.2</c:v>
                  </c:pt>
                  <c:pt idx="1">
                    <c:v>14.8</c:v>
                  </c:pt>
                </c15:dlblRangeCache>
              </c15:datalabelsRange>
            </c:ext>
            <c:ext xmlns:c16="http://schemas.microsoft.com/office/drawing/2014/chart" uri="{C3380CC4-5D6E-409C-BE32-E72D297353CC}">
              <c16:uniqueId val="{00000008-454A-4E23-9CCB-D2030D85F64D}"/>
            </c:ext>
          </c:extLst>
        </c:ser>
        <c:ser>
          <c:idx val="3"/>
          <c:order val="3"/>
          <c:tx>
            <c:v>NIV</c:v>
          </c:tx>
          <c:spPr>
            <a:solidFill>
              <a:srgbClr val="862A77"/>
            </a:solidFill>
          </c:spPr>
          <c:invertIfNegative val="0"/>
          <c:dLbls>
            <c:dLbl>
              <c:idx val="0"/>
              <c:tx>
                <c:rich>
                  <a:bodyPr/>
                  <a:lstStyle/>
                  <a:p>
                    <a:fld id="{EF26C815-7E2A-4B11-BCA7-CFB3F0DB4A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454A-4E23-9CCB-D2030D85F64D}"/>
                </c:ext>
              </c:extLst>
            </c:dLbl>
            <c:dLbl>
              <c:idx val="1"/>
              <c:tx>
                <c:rich>
                  <a:bodyPr/>
                  <a:lstStyle/>
                  <a:p>
                    <a:fld id="{DA7E3DB9-17E0-409F-88AD-387D945F772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54A-4E23-9CCB-D2030D85F64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Tamaulipas</c:v>
                </c:pt>
                <c:pt idx="1">
                  <c:v>Nacional</c:v>
                </c:pt>
              </c:strCache>
            </c:strRef>
          </c:cat>
          <c:val>
            <c:numRef>
              <c:f>'_NACIONAL-ESTADO_'!$F$27:$F$28</c:f>
              <c:numCache>
                <c:formatCode>General</c:formatCode>
                <c:ptCount val="2"/>
                <c:pt idx="0">
                  <c:v>8.9</c:v>
                </c:pt>
                <c:pt idx="1">
                  <c:v>8.1999999999999993</c:v>
                </c:pt>
              </c:numCache>
            </c:numRef>
          </c:val>
          <c:extLst>
            <c:ext xmlns:c15="http://schemas.microsoft.com/office/drawing/2012/chart" uri="{02D57815-91ED-43cb-92C2-25804820EDAC}">
              <c15:datalabelsRange>
                <c15:f>'_NACIONAL-ESTADO_'!$J$27:$J$28</c15:f>
                <c15:dlblRangeCache>
                  <c:ptCount val="2"/>
                  <c:pt idx="0">
                    <c:v>8.9</c:v>
                  </c:pt>
                  <c:pt idx="1">
                    <c:v>8.2</c:v>
                  </c:pt>
                </c15:dlblRangeCache>
              </c15:datalabelsRange>
            </c:ext>
            <c:ext xmlns:c16="http://schemas.microsoft.com/office/drawing/2014/chart" uri="{C3380CC4-5D6E-409C-BE32-E72D297353CC}">
              <c16:uniqueId val="{0000000B-454A-4E23-9CCB-D2030D85F64D}"/>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982-4DA3-9650-C9525264A84B}"/>
              </c:ext>
            </c:extLst>
          </c:dPt>
          <c:cat>
            <c:numRef>
              <c:f>_ANIO_INT_!$B$2:$B$3</c:f>
              <c:numCache>
                <c:formatCode>General</c:formatCode>
                <c:ptCount val="2"/>
                <c:pt idx="0">
                  <c:v>2015</c:v>
                </c:pt>
                <c:pt idx="1">
                  <c:v>2018</c:v>
                </c:pt>
              </c:numCache>
            </c:numRef>
          </c:cat>
          <c:val>
            <c:numRef>
              <c:f>_ANIO_INT_!$C$2:$C$3</c:f>
              <c:numCache>
                <c:formatCode>General</c:formatCode>
                <c:ptCount val="2"/>
                <c:pt idx="0">
                  <c:v>503.04500000000002</c:v>
                </c:pt>
                <c:pt idx="1">
                  <c:v>490.43799999999999</c:v>
                </c:pt>
              </c:numCache>
            </c:numRef>
          </c:val>
          <c:smooth val="0"/>
          <c:extLst>
            <c:ext xmlns:c16="http://schemas.microsoft.com/office/drawing/2014/chart" uri="{C3380CC4-5D6E-409C-BE32-E72D297353CC}">
              <c16:uniqueId val="{00000001-0982-4DA3-9650-C9525264A84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982-4DA3-9650-C9525264A84B}"/>
              </c:ext>
            </c:extLst>
          </c:dPt>
          <c:cat>
            <c:numRef>
              <c:f>_ANIO_INT_!$B$2:$B$3</c:f>
              <c:numCache>
                <c:formatCode>General</c:formatCode>
                <c:ptCount val="2"/>
                <c:pt idx="0">
                  <c:v>2015</c:v>
                </c:pt>
                <c:pt idx="1">
                  <c:v>2018</c:v>
                </c:pt>
              </c:numCache>
            </c:numRef>
          </c:cat>
          <c:val>
            <c:numRef>
              <c:f>_ANIO_INT_!$D$2:$D$3</c:f>
              <c:numCache>
                <c:formatCode>General</c:formatCode>
                <c:ptCount val="2"/>
                <c:pt idx="0">
                  <c:v>520.95500000000004</c:v>
                </c:pt>
                <c:pt idx="1">
                  <c:v>505.56200000000001</c:v>
                </c:pt>
              </c:numCache>
            </c:numRef>
          </c:val>
          <c:smooth val="0"/>
          <c:extLst>
            <c:ext xmlns:c16="http://schemas.microsoft.com/office/drawing/2014/chart" uri="{C3380CC4-5D6E-409C-BE32-E72D297353CC}">
              <c16:uniqueId val="{00000003-0982-4DA3-9650-C9525264A84B}"/>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982-4DA3-9650-C9525264A84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982-4DA3-9650-C9525264A84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512</c:v>
                </c:pt>
                <c:pt idx="1">
                  <c:v>498</c:v>
                </c:pt>
              </c:numCache>
            </c:numRef>
          </c:val>
          <c:smooth val="0"/>
          <c:extLst>
            <c:ext xmlns:c16="http://schemas.microsoft.com/office/drawing/2014/chart" uri="{C3380CC4-5D6E-409C-BE32-E72D297353CC}">
              <c16:uniqueId val="{00000005-0982-4DA3-9650-C9525264A84B}"/>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6C-4510-8A1B-0F9C7A500E7D}"/>
              </c:ext>
            </c:extLst>
          </c:dPt>
          <c:cat>
            <c:numRef>
              <c:f>_ANIO_INT_!$B$27:$B$28</c:f>
              <c:numCache>
                <c:formatCode>General</c:formatCode>
                <c:ptCount val="2"/>
                <c:pt idx="0">
                  <c:v>2015</c:v>
                </c:pt>
                <c:pt idx="1">
                  <c:v>2018</c:v>
                </c:pt>
              </c:numCache>
            </c:numRef>
          </c:cat>
          <c:val>
            <c:numRef>
              <c:f>_ANIO_INT_!$C$27:$C$28</c:f>
              <c:numCache>
                <c:formatCode>General</c:formatCode>
                <c:ptCount val="2"/>
                <c:pt idx="0">
                  <c:v>495.24900000000002</c:v>
                </c:pt>
                <c:pt idx="1">
                  <c:v>493.846</c:v>
                </c:pt>
              </c:numCache>
            </c:numRef>
          </c:val>
          <c:smooth val="0"/>
          <c:extLst>
            <c:ext xmlns:c16="http://schemas.microsoft.com/office/drawing/2014/chart" uri="{C3380CC4-5D6E-409C-BE32-E72D297353CC}">
              <c16:uniqueId val="{00000001-B36C-4510-8A1B-0F9C7A500E7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B36C-4510-8A1B-0F9C7A500E7D}"/>
              </c:ext>
            </c:extLst>
          </c:dPt>
          <c:cat>
            <c:numRef>
              <c:f>_ANIO_INT_!$B$27:$B$28</c:f>
              <c:numCache>
                <c:formatCode>General</c:formatCode>
                <c:ptCount val="2"/>
                <c:pt idx="0">
                  <c:v>2015</c:v>
                </c:pt>
                <c:pt idx="1">
                  <c:v>2018</c:v>
                </c:pt>
              </c:numCache>
            </c:numRef>
          </c:cat>
          <c:val>
            <c:numRef>
              <c:f>_ANIO_INT_!$D$27:$D$28</c:f>
              <c:numCache>
                <c:formatCode>General</c:formatCode>
                <c:ptCount val="2"/>
                <c:pt idx="0">
                  <c:v>514.75099999999998</c:v>
                </c:pt>
                <c:pt idx="1">
                  <c:v>512.154</c:v>
                </c:pt>
              </c:numCache>
            </c:numRef>
          </c:val>
          <c:smooth val="0"/>
          <c:extLst>
            <c:ext xmlns:c16="http://schemas.microsoft.com/office/drawing/2014/chart" uri="{C3380CC4-5D6E-409C-BE32-E72D297353CC}">
              <c16:uniqueId val="{00000003-B36C-4510-8A1B-0F9C7A500E7D}"/>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B36C-4510-8A1B-0F9C7A500E7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36C-4510-8A1B-0F9C7A500E7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505</c:v>
                </c:pt>
                <c:pt idx="1">
                  <c:v>503</c:v>
                </c:pt>
              </c:numCache>
            </c:numRef>
          </c:val>
          <c:smooth val="0"/>
          <c:extLst>
            <c:ext xmlns:c16="http://schemas.microsoft.com/office/drawing/2014/chart" uri="{C3380CC4-5D6E-409C-BE32-E72D297353CC}">
              <c16:uniqueId val="{00000005-B36C-4510-8A1B-0F9C7A500E7D}"/>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1433B18-6416-4BED-9683-32105202FC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85D-40B4-BB50-7E7C2EFB8309}"/>
                </c:ext>
              </c:extLst>
            </c:dLbl>
            <c:dLbl>
              <c:idx val="1"/>
              <c:tx>
                <c:rich>
                  <a:bodyPr/>
                  <a:lstStyle/>
                  <a:p>
                    <a:fld id="{3FD0F34B-5C65-4408-8763-16FA598724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85D-40B4-BB50-7E7C2EFB830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5D-40B4-BB50-7E7C2EFB8309}"/>
                </c:ext>
              </c:extLst>
            </c:dLbl>
            <c:dLbl>
              <c:idx val="3"/>
              <c:tx>
                <c:rich>
                  <a:bodyPr/>
                  <a:lstStyle/>
                  <a:p>
                    <a:fld id="{180167E4-DF7C-4394-85D3-6BB029CE65D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85D-40B4-BB50-7E7C2EFB8309}"/>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Tamaulipas</c:v>
                </c:pt>
              </c:strCache>
            </c:strRef>
          </c:cat>
          <c:val>
            <c:numRef>
              <c:f>_TIP_ESC_!$C$2:$C$5</c:f>
              <c:numCache>
                <c:formatCode>General</c:formatCode>
                <c:ptCount val="4"/>
                <c:pt idx="0">
                  <c:v>-54.5</c:v>
                </c:pt>
                <c:pt idx="1">
                  <c:v>-12.8</c:v>
                </c:pt>
                <c:pt idx="3">
                  <c:v>-51.2</c:v>
                </c:pt>
              </c:numCache>
            </c:numRef>
          </c:val>
          <c:extLst>
            <c:ext xmlns:c15="http://schemas.microsoft.com/office/drawing/2012/chart" uri="{02D57815-91ED-43cb-92C2-25804820EDAC}">
              <c15:datalabelsRange>
                <c15:f>_TIP_ESC_!$G$2:$G$5</c15:f>
                <c15:dlblRangeCache>
                  <c:ptCount val="4"/>
                  <c:pt idx="0">
                    <c:v>54.5</c:v>
                  </c:pt>
                  <c:pt idx="1">
                    <c:v>12.8˟</c:v>
                  </c:pt>
                  <c:pt idx="3">
                    <c:v>51.2</c:v>
                  </c:pt>
                </c15:dlblRangeCache>
              </c15:datalabelsRange>
            </c:ext>
            <c:ext xmlns:c16="http://schemas.microsoft.com/office/drawing/2014/chart" uri="{C3380CC4-5D6E-409C-BE32-E72D297353CC}">
              <c16:uniqueId val="{00000004-A85D-40B4-BB50-7E7C2EFB8309}"/>
            </c:ext>
          </c:extLst>
        </c:ser>
        <c:ser>
          <c:idx val="1"/>
          <c:order val="1"/>
          <c:tx>
            <c:v>NII</c:v>
          </c:tx>
          <c:spPr>
            <a:solidFill>
              <a:srgbClr val="B07CAA"/>
            </a:solidFill>
          </c:spPr>
          <c:invertIfNegative val="0"/>
          <c:dLbls>
            <c:dLbl>
              <c:idx val="0"/>
              <c:tx>
                <c:rich>
                  <a:bodyPr/>
                  <a:lstStyle/>
                  <a:p>
                    <a:fld id="{2CCCD35C-4DEE-43CA-819B-CBB37AF034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85D-40B4-BB50-7E7C2EFB8309}"/>
                </c:ext>
              </c:extLst>
            </c:dLbl>
            <c:dLbl>
              <c:idx val="1"/>
              <c:tx>
                <c:rich>
                  <a:bodyPr/>
                  <a:lstStyle/>
                  <a:p>
                    <a:fld id="{F361A8AE-E921-42C7-AB23-BE581B71FA4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85D-40B4-BB50-7E7C2EFB830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5D-40B4-BB50-7E7C2EFB8309}"/>
                </c:ext>
              </c:extLst>
            </c:dLbl>
            <c:dLbl>
              <c:idx val="3"/>
              <c:tx>
                <c:rich>
                  <a:bodyPr/>
                  <a:lstStyle/>
                  <a:p>
                    <a:fld id="{D7ED6E4F-21B7-492F-AFB0-9CAD3F6717F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85D-40B4-BB50-7E7C2EFB830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Tamaulipas</c:v>
                </c:pt>
              </c:strCache>
            </c:strRef>
          </c:cat>
          <c:val>
            <c:numRef>
              <c:f>_TIP_ESC_!$D$2:$D$5</c:f>
              <c:numCache>
                <c:formatCode>General</c:formatCode>
                <c:ptCount val="4"/>
                <c:pt idx="0">
                  <c:v>31</c:v>
                </c:pt>
                <c:pt idx="1">
                  <c:v>33.5</c:v>
                </c:pt>
                <c:pt idx="3">
                  <c:v>31.2</c:v>
                </c:pt>
              </c:numCache>
            </c:numRef>
          </c:val>
          <c:extLst>
            <c:ext xmlns:c15="http://schemas.microsoft.com/office/drawing/2012/chart" uri="{02D57815-91ED-43cb-92C2-25804820EDAC}">
              <c15:datalabelsRange>
                <c15:f>_TIP_ESC_!$H$2:$H$5</c15:f>
                <c15:dlblRangeCache>
                  <c:ptCount val="4"/>
                  <c:pt idx="0">
                    <c:v>31.0</c:v>
                  </c:pt>
                  <c:pt idx="1">
                    <c:v>33.5</c:v>
                  </c:pt>
                  <c:pt idx="3">
                    <c:v>31.2</c:v>
                  </c:pt>
                </c15:dlblRangeCache>
              </c15:datalabelsRange>
            </c:ext>
            <c:ext xmlns:c16="http://schemas.microsoft.com/office/drawing/2014/chart" uri="{C3380CC4-5D6E-409C-BE32-E72D297353CC}">
              <c16:uniqueId val="{00000009-A85D-40B4-BB50-7E7C2EFB8309}"/>
            </c:ext>
          </c:extLst>
        </c:ser>
        <c:ser>
          <c:idx val="2"/>
          <c:order val="2"/>
          <c:tx>
            <c:v>NIII</c:v>
          </c:tx>
          <c:spPr>
            <a:solidFill>
              <a:srgbClr val="9A528E"/>
            </a:solidFill>
          </c:spPr>
          <c:invertIfNegative val="0"/>
          <c:dLbls>
            <c:dLbl>
              <c:idx val="0"/>
              <c:tx>
                <c:rich>
                  <a:bodyPr/>
                  <a:lstStyle/>
                  <a:p>
                    <a:fld id="{35CE51BC-A19C-4100-844B-2C6D99789C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85D-40B4-BB50-7E7C2EFB8309}"/>
                </c:ext>
              </c:extLst>
            </c:dLbl>
            <c:dLbl>
              <c:idx val="1"/>
              <c:tx>
                <c:rich>
                  <a:bodyPr/>
                  <a:lstStyle/>
                  <a:p>
                    <a:fld id="{129237A8-05E9-4D5B-8C47-E051A01B55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85D-40B4-BB50-7E7C2EFB830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85D-40B4-BB50-7E7C2EFB8309}"/>
                </c:ext>
              </c:extLst>
            </c:dLbl>
            <c:dLbl>
              <c:idx val="3"/>
              <c:tx>
                <c:rich>
                  <a:bodyPr/>
                  <a:lstStyle/>
                  <a:p>
                    <a:fld id="{E116D7FD-722E-449F-9540-F9DE2023AE0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85D-40B4-BB50-7E7C2EFB830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Tamaulipas</c:v>
                </c:pt>
              </c:strCache>
            </c:strRef>
          </c:cat>
          <c:val>
            <c:numRef>
              <c:f>_TIP_ESC_!$E$2:$E$5</c:f>
              <c:numCache>
                <c:formatCode>General</c:formatCode>
                <c:ptCount val="4"/>
                <c:pt idx="0">
                  <c:v>12.6</c:v>
                </c:pt>
                <c:pt idx="1">
                  <c:v>39</c:v>
                </c:pt>
                <c:pt idx="3">
                  <c:v>14.7</c:v>
                </c:pt>
              </c:numCache>
            </c:numRef>
          </c:val>
          <c:extLst>
            <c:ext xmlns:c15="http://schemas.microsoft.com/office/drawing/2012/chart" uri="{02D57815-91ED-43cb-92C2-25804820EDAC}">
              <c15:datalabelsRange>
                <c15:f>_TIP_ESC_!$I$2:$I$5</c15:f>
                <c15:dlblRangeCache>
                  <c:ptCount val="4"/>
                  <c:pt idx="0">
                    <c:v>12.6</c:v>
                  </c:pt>
                  <c:pt idx="1">
                    <c:v>39.0</c:v>
                  </c:pt>
                  <c:pt idx="3">
                    <c:v>14.7</c:v>
                  </c:pt>
                </c15:dlblRangeCache>
              </c15:datalabelsRange>
            </c:ext>
            <c:ext xmlns:c16="http://schemas.microsoft.com/office/drawing/2014/chart" uri="{C3380CC4-5D6E-409C-BE32-E72D297353CC}">
              <c16:uniqueId val="{0000000E-A85D-40B4-BB50-7E7C2EFB8309}"/>
            </c:ext>
          </c:extLst>
        </c:ser>
        <c:ser>
          <c:idx val="3"/>
          <c:order val="3"/>
          <c:tx>
            <c:v>NIV</c:v>
          </c:tx>
          <c:spPr>
            <a:solidFill>
              <a:srgbClr val="862A77"/>
            </a:solidFill>
          </c:spPr>
          <c:invertIfNegative val="0"/>
          <c:dLbls>
            <c:dLbl>
              <c:idx val="0"/>
              <c:layout>
                <c:manualLayout>
                  <c:x val="2.2727272727272728E-2"/>
                  <c:y val="0"/>
                </c:manualLayout>
              </c:layout>
              <c:tx>
                <c:rich>
                  <a:bodyPr/>
                  <a:lstStyle/>
                  <a:p>
                    <a:pPr>
                      <a:defRPr sz="1400" b="1" baseline="0">
                        <a:solidFill>
                          <a:srgbClr val="862A77"/>
                        </a:solidFill>
                        <a:latin typeface="Calibri"/>
                      </a:defRPr>
                    </a:pPr>
                    <a:fld id="{DFC15AF7-3C72-4DA9-BD14-09290563C37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85D-40B4-BB50-7E7C2EFB8309}"/>
                </c:ext>
              </c:extLst>
            </c:dLbl>
            <c:dLbl>
              <c:idx val="1"/>
              <c:tx>
                <c:rich>
                  <a:bodyPr/>
                  <a:lstStyle/>
                  <a:p>
                    <a:fld id="{42904C29-D1DF-4060-98FD-CFE0BCD8A81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85D-40B4-BB50-7E7C2EFB830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85D-40B4-BB50-7E7C2EFB8309}"/>
                </c:ext>
              </c:extLst>
            </c:dLbl>
            <c:dLbl>
              <c:idx val="3"/>
              <c:layout>
                <c:manualLayout>
                  <c:x val="2.4242424242424242E-2"/>
                  <c:y val="0"/>
                </c:manualLayout>
              </c:layout>
              <c:tx>
                <c:rich>
                  <a:bodyPr/>
                  <a:lstStyle/>
                  <a:p>
                    <a:pPr>
                      <a:defRPr sz="1400" b="1" baseline="0">
                        <a:solidFill>
                          <a:srgbClr val="862A77"/>
                        </a:solidFill>
                        <a:latin typeface="Calibri"/>
                      </a:defRPr>
                    </a:pPr>
                    <a:fld id="{407264C6-95DA-4437-A0B9-3CBBA039CD6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85D-40B4-BB50-7E7C2EFB830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Tamaulipas</c:v>
                </c:pt>
              </c:strCache>
            </c:strRef>
          </c:cat>
          <c:val>
            <c:numRef>
              <c:f>_TIP_ESC_!$F$2:$F$5</c:f>
              <c:numCache>
                <c:formatCode>General</c:formatCode>
                <c:ptCount val="4"/>
                <c:pt idx="0">
                  <c:v>2</c:v>
                </c:pt>
                <c:pt idx="1">
                  <c:v>14.7</c:v>
                </c:pt>
                <c:pt idx="3">
                  <c:v>3</c:v>
                </c:pt>
              </c:numCache>
            </c:numRef>
          </c:val>
          <c:extLst>
            <c:ext xmlns:c15="http://schemas.microsoft.com/office/drawing/2012/chart" uri="{02D57815-91ED-43cb-92C2-25804820EDAC}">
              <c15:datalabelsRange>
                <c15:f>_TIP_ESC_!$J$2:$J$5</c15:f>
                <c15:dlblRangeCache>
                  <c:ptCount val="4"/>
                  <c:pt idx="0">
                    <c:v>2.0</c:v>
                  </c:pt>
                  <c:pt idx="1">
                    <c:v>14.7˟</c:v>
                  </c:pt>
                  <c:pt idx="3">
                    <c:v>3.0</c:v>
                  </c:pt>
                </c15:dlblRangeCache>
              </c15:datalabelsRange>
            </c:ext>
            <c:ext xmlns:c16="http://schemas.microsoft.com/office/drawing/2014/chart" uri="{C3380CC4-5D6E-409C-BE32-E72D297353CC}">
              <c16:uniqueId val="{00000013-A85D-40B4-BB50-7E7C2EFB8309}"/>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10248C9-EB69-44BF-BED7-522B6D623F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EA6-43F6-AB5A-9546F458F97B}"/>
                </c:ext>
              </c:extLst>
            </c:dLbl>
            <c:dLbl>
              <c:idx val="1"/>
              <c:tx>
                <c:rich>
                  <a:bodyPr/>
                  <a:lstStyle/>
                  <a:p>
                    <a:fld id="{FC01AEEE-EEEA-4F3A-A193-854E76B7F96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EA6-43F6-AB5A-9546F458F97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A6-43F6-AB5A-9546F458F97B}"/>
                </c:ext>
              </c:extLst>
            </c:dLbl>
            <c:dLbl>
              <c:idx val="3"/>
              <c:tx>
                <c:rich>
                  <a:bodyPr/>
                  <a:lstStyle/>
                  <a:p>
                    <a:fld id="{36843832-F057-4D84-8719-67E3B1D335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EA6-43F6-AB5A-9546F458F97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Tamaulipas</c:v>
                </c:pt>
              </c:strCache>
            </c:strRef>
          </c:cat>
          <c:val>
            <c:numRef>
              <c:f>_TIP_ESC_!$C$28:$C$31</c:f>
              <c:numCache>
                <c:formatCode>General</c:formatCode>
                <c:ptCount val="4"/>
                <c:pt idx="0">
                  <c:v>-62.8</c:v>
                </c:pt>
                <c:pt idx="1">
                  <c:v>-24.8</c:v>
                </c:pt>
                <c:pt idx="3">
                  <c:v>-59.7</c:v>
                </c:pt>
              </c:numCache>
            </c:numRef>
          </c:val>
          <c:extLst>
            <c:ext xmlns:c15="http://schemas.microsoft.com/office/drawing/2012/chart" uri="{02D57815-91ED-43cb-92C2-25804820EDAC}">
              <c15:datalabelsRange>
                <c15:f>_TIP_ESC_!$G$28:$G$31</c15:f>
                <c15:dlblRangeCache>
                  <c:ptCount val="4"/>
                  <c:pt idx="0">
                    <c:v>62.8</c:v>
                  </c:pt>
                  <c:pt idx="1">
                    <c:v>24.8˟</c:v>
                  </c:pt>
                  <c:pt idx="3">
                    <c:v>59.7</c:v>
                  </c:pt>
                </c15:dlblRangeCache>
              </c15:datalabelsRange>
            </c:ext>
            <c:ext xmlns:c16="http://schemas.microsoft.com/office/drawing/2014/chart" uri="{C3380CC4-5D6E-409C-BE32-E72D297353CC}">
              <c16:uniqueId val="{00000004-7EA6-43F6-AB5A-9546F458F97B}"/>
            </c:ext>
          </c:extLst>
        </c:ser>
        <c:ser>
          <c:idx val="1"/>
          <c:order val="1"/>
          <c:tx>
            <c:v>NII</c:v>
          </c:tx>
          <c:spPr>
            <a:solidFill>
              <a:srgbClr val="B07CAA"/>
            </a:solidFill>
          </c:spPr>
          <c:invertIfNegative val="0"/>
          <c:dLbls>
            <c:dLbl>
              <c:idx val="0"/>
              <c:tx>
                <c:rich>
                  <a:bodyPr/>
                  <a:lstStyle/>
                  <a:p>
                    <a:fld id="{669EED32-574F-491D-B2C1-04A03517F6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EA6-43F6-AB5A-9546F458F97B}"/>
                </c:ext>
              </c:extLst>
            </c:dLbl>
            <c:dLbl>
              <c:idx val="1"/>
              <c:tx>
                <c:rich>
                  <a:bodyPr/>
                  <a:lstStyle/>
                  <a:p>
                    <a:fld id="{29CD8450-CC76-49CB-9524-23604E176C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EA6-43F6-AB5A-9546F458F97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A6-43F6-AB5A-9546F458F97B}"/>
                </c:ext>
              </c:extLst>
            </c:dLbl>
            <c:dLbl>
              <c:idx val="3"/>
              <c:tx>
                <c:rich>
                  <a:bodyPr/>
                  <a:lstStyle/>
                  <a:p>
                    <a:fld id="{0C789D4B-399B-47F4-96B9-0688DD49AEF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EA6-43F6-AB5A-9546F458F97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Tamaulipas</c:v>
                </c:pt>
              </c:strCache>
            </c:strRef>
          </c:cat>
          <c:val>
            <c:numRef>
              <c:f>_TIP_ESC_!$D$28:$D$31</c:f>
              <c:numCache>
                <c:formatCode>General</c:formatCode>
                <c:ptCount val="4"/>
                <c:pt idx="0">
                  <c:v>16.600000000000001</c:v>
                </c:pt>
                <c:pt idx="1">
                  <c:v>22.7</c:v>
                </c:pt>
                <c:pt idx="3">
                  <c:v>17.2</c:v>
                </c:pt>
              </c:numCache>
            </c:numRef>
          </c:val>
          <c:extLst>
            <c:ext xmlns:c15="http://schemas.microsoft.com/office/drawing/2012/chart" uri="{02D57815-91ED-43cb-92C2-25804820EDAC}">
              <c15:datalabelsRange>
                <c15:f>_TIP_ESC_!$H$28:$H$31</c15:f>
                <c15:dlblRangeCache>
                  <c:ptCount val="4"/>
                  <c:pt idx="0">
                    <c:v>16.6</c:v>
                  </c:pt>
                  <c:pt idx="1">
                    <c:v>22.7</c:v>
                  </c:pt>
                  <c:pt idx="3">
                    <c:v>17.2</c:v>
                  </c:pt>
                </c15:dlblRangeCache>
              </c15:datalabelsRange>
            </c:ext>
            <c:ext xmlns:c16="http://schemas.microsoft.com/office/drawing/2014/chart" uri="{C3380CC4-5D6E-409C-BE32-E72D297353CC}">
              <c16:uniqueId val="{00000009-7EA6-43F6-AB5A-9546F458F97B}"/>
            </c:ext>
          </c:extLst>
        </c:ser>
        <c:ser>
          <c:idx val="2"/>
          <c:order val="2"/>
          <c:tx>
            <c:v>NIII</c:v>
          </c:tx>
          <c:spPr>
            <a:solidFill>
              <a:srgbClr val="9A528E"/>
            </a:solidFill>
          </c:spPr>
          <c:invertIfNegative val="0"/>
          <c:dLbls>
            <c:dLbl>
              <c:idx val="0"/>
              <c:tx>
                <c:rich>
                  <a:bodyPr/>
                  <a:lstStyle/>
                  <a:p>
                    <a:fld id="{D161FC0B-5286-4C11-9AE7-6423FEC7E59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EA6-43F6-AB5A-9546F458F97B}"/>
                </c:ext>
              </c:extLst>
            </c:dLbl>
            <c:dLbl>
              <c:idx val="1"/>
              <c:tx>
                <c:rich>
                  <a:bodyPr/>
                  <a:lstStyle/>
                  <a:p>
                    <a:fld id="{58B221E8-85B9-4E73-B4BF-B9C80FD52C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EA6-43F6-AB5A-9546F458F97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EA6-43F6-AB5A-9546F458F97B}"/>
                </c:ext>
              </c:extLst>
            </c:dLbl>
            <c:dLbl>
              <c:idx val="3"/>
              <c:tx>
                <c:rich>
                  <a:bodyPr/>
                  <a:lstStyle/>
                  <a:p>
                    <a:fld id="{1AC51906-4714-4114-80E1-C22541D72C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EA6-43F6-AB5A-9546F458F97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Tamaulipas</c:v>
                </c:pt>
              </c:strCache>
            </c:strRef>
          </c:cat>
          <c:val>
            <c:numRef>
              <c:f>_TIP_ESC_!$E$28:$E$31</c:f>
              <c:numCache>
                <c:formatCode>General</c:formatCode>
                <c:ptCount val="4"/>
                <c:pt idx="0">
                  <c:v>13</c:v>
                </c:pt>
                <c:pt idx="1">
                  <c:v>28.1</c:v>
                </c:pt>
                <c:pt idx="3">
                  <c:v>14.2</c:v>
                </c:pt>
              </c:numCache>
            </c:numRef>
          </c:val>
          <c:extLst>
            <c:ext xmlns:c15="http://schemas.microsoft.com/office/drawing/2012/chart" uri="{02D57815-91ED-43cb-92C2-25804820EDAC}">
              <c15:datalabelsRange>
                <c15:f>_TIP_ESC_!$I$28:$I$31</c15:f>
                <c15:dlblRangeCache>
                  <c:ptCount val="4"/>
                  <c:pt idx="0">
                    <c:v>13.0</c:v>
                  </c:pt>
                  <c:pt idx="1">
                    <c:v>28.1</c:v>
                  </c:pt>
                  <c:pt idx="3">
                    <c:v>14.2</c:v>
                  </c:pt>
                </c15:dlblRangeCache>
              </c15:datalabelsRange>
            </c:ext>
            <c:ext xmlns:c16="http://schemas.microsoft.com/office/drawing/2014/chart" uri="{C3380CC4-5D6E-409C-BE32-E72D297353CC}">
              <c16:uniqueId val="{0000000E-7EA6-43F6-AB5A-9546F458F97B}"/>
            </c:ext>
          </c:extLst>
        </c:ser>
        <c:ser>
          <c:idx val="3"/>
          <c:order val="3"/>
          <c:tx>
            <c:v>NIV</c:v>
          </c:tx>
          <c:spPr>
            <a:solidFill>
              <a:srgbClr val="862A77"/>
            </a:solidFill>
          </c:spPr>
          <c:invertIfNegative val="0"/>
          <c:dLbls>
            <c:dLbl>
              <c:idx val="0"/>
              <c:tx>
                <c:rich>
                  <a:bodyPr/>
                  <a:lstStyle/>
                  <a:p>
                    <a:fld id="{87802513-7C1E-459A-B021-18D7B642094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EA6-43F6-AB5A-9546F458F97B}"/>
                </c:ext>
              </c:extLst>
            </c:dLbl>
            <c:dLbl>
              <c:idx val="1"/>
              <c:tx>
                <c:rich>
                  <a:bodyPr/>
                  <a:lstStyle/>
                  <a:p>
                    <a:fld id="{48FA9C66-606B-409C-ABFD-3D899F11B3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EA6-43F6-AB5A-9546F458F97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EA6-43F6-AB5A-9546F458F97B}"/>
                </c:ext>
              </c:extLst>
            </c:dLbl>
            <c:dLbl>
              <c:idx val="3"/>
              <c:tx>
                <c:rich>
                  <a:bodyPr/>
                  <a:lstStyle/>
                  <a:p>
                    <a:fld id="{9BB14783-D408-4F08-B32E-A0229786ED0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EA6-43F6-AB5A-9546F458F97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Tamaulipas</c:v>
                </c:pt>
              </c:strCache>
            </c:strRef>
          </c:cat>
          <c:val>
            <c:numRef>
              <c:f>_TIP_ESC_!$F$28:$F$31</c:f>
              <c:numCache>
                <c:formatCode>General</c:formatCode>
                <c:ptCount val="4"/>
                <c:pt idx="0">
                  <c:v>7.6</c:v>
                </c:pt>
                <c:pt idx="1">
                  <c:v>24.5</c:v>
                </c:pt>
                <c:pt idx="3">
                  <c:v>8.9</c:v>
                </c:pt>
              </c:numCache>
            </c:numRef>
          </c:val>
          <c:extLst>
            <c:ext xmlns:c15="http://schemas.microsoft.com/office/drawing/2012/chart" uri="{02D57815-91ED-43cb-92C2-25804820EDAC}">
              <c15:datalabelsRange>
                <c15:f>_TIP_ESC_!$J$28:$J$31</c15:f>
                <c15:dlblRangeCache>
                  <c:ptCount val="4"/>
                  <c:pt idx="0">
                    <c:v>7.6</c:v>
                  </c:pt>
                  <c:pt idx="1">
                    <c:v>24.5˟</c:v>
                  </c:pt>
                  <c:pt idx="3">
                    <c:v>8.9</c:v>
                  </c:pt>
                </c15:dlblRangeCache>
              </c15:datalabelsRange>
            </c:ext>
            <c:ext xmlns:c16="http://schemas.microsoft.com/office/drawing/2014/chart" uri="{C3380CC4-5D6E-409C-BE32-E72D297353CC}">
              <c16:uniqueId val="{00000013-7EA6-43F6-AB5A-9546F458F97B}"/>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F9C-4159-A444-4078EED37198}"/>
              </c:ext>
            </c:extLst>
          </c:dPt>
          <c:dPt>
            <c:idx val="3"/>
            <c:marker>
              <c:spPr>
                <a:solidFill>
                  <a:srgbClr val="002060"/>
                </a:solidFill>
                <a:ln>
                  <a:noFill/>
                </a:ln>
              </c:spPr>
            </c:marker>
            <c:bubble3D val="0"/>
            <c:extLst>
              <c:ext xmlns:c16="http://schemas.microsoft.com/office/drawing/2014/chart" uri="{C3380CC4-5D6E-409C-BE32-E72D297353CC}">
                <c16:uniqueId val="{00000001-BF9C-4159-A444-4078EED37198}"/>
              </c:ext>
            </c:extLst>
          </c:dPt>
          <c:dPt>
            <c:idx val="5"/>
            <c:marker>
              <c:spPr>
                <a:solidFill>
                  <a:srgbClr val="002060"/>
                </a:solidFill>
                <a:ln>
                  <a:noFill/>
                </a:ln>
              </c:spPr>
            </c:marker>
            <c:bubble3D val="0"/>
            <c:extLst>
              <c:ext xmlns:c16="http://schemas.microsoft.com/office/drawing/2014/chart" uri="{C3380CC4-5D6E-409C-BE32-E72D297353CC}">
                <c16:uniqueId val="{00000002-BF9C-4159-A444-4078EED37198}"/>
              </c:ext>
            </c:extLst>
          </c:dPt>
          <c:cat>
            <c:multiLvlStrRef>
              <c:f>_TIP_ESC_INT_!$B$2:$C$7</c:f>
              <c:multiLvlStrCache>
                <c:ptCount val="6"/>
                <c:lvl>
                  <c:pt idx="0">
                    <c:v>2015</c:v>
                  </c:pt>
                  <c:pt idx="1">
                    <c:v>2018</c:v>
                  </c:pt>
                  <c:pt idx="2">
                    <c:v>2015</c:v>
                  </c:pt>
                  <c:pt idx="3">
                    <c:v>2018</c:v>
                  </c:pt>
                  <c:pt idx="4">
                    <c:v>2015</c:v>
                  </c:pt>
                  <c:pt idx="5">
                    <c:v>2018</c:v>
                  </c:pt>
                </c:lvl>
                <c:lvl>
                  <c:pt idx="0">
                    <c:v>Tamaulipas</c:v>
                  </c:pt>
                  <c:pt idx="2">
                    <c:v>General Pública</c:v>
                  </c:pt>
                  <c:pt idx="4">
                    <c:v>Privada</c:v>
                  </c:pt>
                </c:lvl>
              </c:multiLvlStrCache>
            </c:multiLvlStrRef>
          </c:cat>
          <c:val>
            <c:numRef>
              <c:f>_TIP_ESC_INT_!$D$2:$D$7</c:f>
              <c:numCache>
                <c:formatCode>General</c:formatCode>
                <c:ptCount val="6"/>
                <c:pt idx="0">
                  <c:v>503.04500000000002</c:v>
                </c:pt>
                <c:pt idx="1">
                  <c:v>490.43799999999999</c:v>
                </c:pt>
                <c:pt idx="2">
                  <c:v>496.64699999999999</c:v>
                </c:pt>
                <c:pt idx="3">
                  <c:v>481.23899999999998</c:v>
                </c:pt>
                <c:pt idx="4">
                  <c:v>568.702</c:v>
                </c:pt>
                <c:pt idx="5">
                  <c:v>577.54300000000001</c:v>
                </c:pt>
              </c:numCache>
            </c:numRef>
          </c:val>
          <c:smooth val="0"/>
          <c:extLst>
            <c:ext xmlns:c16="http://schemas.microsoft.com/office/drawing/2014/chart" uri="{C3380CC4-5D6E-409C-BE32-E72D297353CC}">
              <c16:uniqueId val="{00000003-BF9C-4159-A444-4078EED3719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BF9C-4159-A444-4078EED37198}"/>
              </c:ext>
            </c:extLst>
          </c:dPt>
          <c:dPt>
            <c:idx val="3"/>
            <c:marker>
              <c:spPr>
                <a:solidFill>
                  <a:srgbClr val="002060"/>
                </a:solidFill>
                <a:ln>
                  <a:noFill/>
                </a:ln>
              </c:spPr>
            </c:marker>
            <c:bubble3D val="0"/>
            <c:extLst>
              <c:ext xmlns:c16="http://schemas.microsoft.com/office/drawing/2014/chart" uri="{C3380CC4-5D6E-409C-BE32-E72D297353CC}">
                <c16:uniqueId val="{00000005-BF9C-4159-A444-4078EED37198}"/>
              </c:ext>
            </c:extLst>
          </c:dPt>
          <c:dPt>
            <c:idx val="5"/>
            <c:marker>
              <c:spPr>
                <a:solidFill>
                  <a:srgbClr val="002060"/>
                </a:solidFill>
                <a:ln>
                  <a:noFill/>
                </a:ln>
              </c:spPr>
            </c:marker>
            <c:bubble3D val="0"/>
            <c:extLst>
              <c:ext xmlns:c16="http://schemas.microsoft.com/office/drawing/2014/chart" uri="{C3380CC4-5D6E-409C-BE32-E72D297353CC}">
                <c16:uniqueId val="{00000006-BF9C-4159-A444-4078EED37198}"/>
              </c:ext>
            </c:extLst>
          </c:dPt>
          <c:cat>
            <c:multiLvlStrRef>
              <c:f>_TIP_ESC_INT_!$B$2:$C$7</c:f>
              <c:multiLvlStrCache>
                <c:ptCount val="6"/>
                <c:lvl>
                  <c:pt idx="0">
                    <c:v>2015</c:v>
                  </c:pt>
                  <c:pt idx="1">
                    <c:v>2018</c:v>
                  </c:pt>
                  <c:pt idx="2">
                    <c:v>2015</c:v>
                  </c:pt>
                  <c:pt idx="3">
                    <c:v>2018</c:v>
                  </c:pt>
                  <c:pt idx="4">
                    <c:v>2015</c:v>
                  </c:pt>
                  <c:pt idx="5">
                    <c:v>2018</c:v>
                  </c:pt>
                </c:lvl>
                <c:lvl>
                  <c:pt idx="0">
                    <c:v>Tamaulipas</c:v>
                  </c:pt>
                  <c:pt idx="2">
                    <c:v>General Pública</c:v>
                  </c:pt>
                  <c:pt idx="4">
                    <c:v>Privada</c:v>
                  </c:pt>
                </c:lvl>
              </c:multiLvlStrCache>
            </c:multiLvlStrRef>
          </c:cat>
          <c:val>
            <c:numRef>
              <c:f>_TIP_ESC_INT_!$E$2:$E$7</c:f>
              <c:numCache>
                <c:formatCode>General</c:formatCode>
                <c:ptCount val="6"/>
                <c:pt idx="0">
                  <c:v>520.95500000000004</c:v>
                </c:pt>
                <c:pt idx="1">
                  <c:v>505.56200000000001</c:v>
                </c:pt>
                <c:pt idx="2">
                  <c:v>515.35299999999995</c:v>
                </c:pt>
                <c:pt idx="3">
                  <c:v>496.76100000000002</c:v>
                </c:pt>
                <c:pt idx="4">
                  <c:v>609.298</c:v>
                </c:pt>
                <c:pt idx="5">
                  <c:v>634.45699999999999</c:v>
                </c:pt>
              </c:numCache>
            </c:numRef>
          </c:val>
          <c:smooth val="0"/>
          <c:extLst>
            <c:ext xmlns:c16="http://schemas.microsoft.com/office/drawing/2014/chart" uri="{C3380CC4-5D6E-409C-BE32-E72D297353CC}">
              <c16:uniqueId val="{00000007-BF9C-4159-A444-4078EED37198}"/>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BF9C-4159-A444-4078EED37198}"/>
              </c:ext>
            </c:extLst>
          </c:dPt>
          <c:dPt>
            <c:idx val="3"/>
            <c:marker>
              <c:spPr>
                <a:solidFill>
                  <a:srgbClr val="002060"/>
                </a:solidFill>
                <a:ln>
                  <a:noFill/>
                </a:ln>
              </c:spPr>
            </c:marker>
            <c:bubble3D val="0"/>
            <c:extLst>
              <c:ext xmlns:c16="http://schemas.microsoft.com/office/drawing/2014/chart" uri="{C3380CC4-5D6E-409C-BE32-E72D297353CC}">
                <c16:uniqueId val="{00000009-BF9C-4159-A444-4078EED37198}"/>
              </c:ext>
            </c:extLst>
          </c:dPt>
          <c:dPt>
            <c:idx val="5"/>
            <c:marker>
              <c:spPr>
                <a:solidFill>
                  <a:srgbClr val="002060"/>
                </a:solidFill>
                <a:ln>
                  <a:noFill/>
                </a:ln>
              </c:spPr>
            </c:marker>
            <c:bubble3D val="0"/>
            <c:extLst>
              <c:ext xmlns:c16="http://schemas.microsoft.com/office/drawing/2014/chart" uri="{C3380CC4-5D6E-409C-BE32-E72D297353CC}">
                <c16:uniqueId val="{0000000A-BF9C-4159-A444-4078EED3719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F9C-4159-A444-4078EED3719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F9C-4159-A444-4078EED3719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F9C-4159-A444-4078EED3719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Tamaulipas</c:v>
                  </c:pt>
                  <c:pt idx="2">
                    <c:v>General Pública</c:v>
                  </c:pt>
                  <c:pt idx="4">
                    <c:v>Privada</c:v>
                  </c:pt>
                </c:lvl>
              </c:multiLvlStrCache>
            </c:multiLvlStrRef>
          </c:cat>
          <c:val>
            <c:numRef>
              <c:f>_TIP_ESC_INT_!$F$2:$F$7</c:f>
              <c:numCache>
                <c:formatCode>General</c:formatCode>
                <c:ptCount val="6"/>
                <c:pt idx="0">
                  <c:v>512</c:v>
                </c:pt>
                <c:pt idx="1">
                  <c:v>498</c:v>
                </c:pt>
                <c:pt idx="2">
                  <c:v>506</c:v>
                </c:pt>
                <c:pt idx="3">
                  <c:v>489</c:v>
                </c:pt>
                <c:pt idx="4">
                  <c:v>589</c:v>
                </c:pt>
                <c:pt idx="5">
                  <c:v>606</c:v>
                </c:pt>
              </c:numCache>
            </c:numRef>
          </c:val>
          <c:smooth val="0"/>
          <c:extLst>
            <c:ext xmlns:c16="http://schemas.microsoft.com/office/drawing/2014/chart" uri="{C3380CC4-5D6E-409C-BE32-E72D297353CC}">
              <c16:uniqueId val="{0000000B-BF9C-4159-A444-4078EED37198}"/>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744-4AFC-B82F-2A3D984F3235}"/>
              </c:ext>
            </c:extLst>
          </c:dPt>
          <c:dPt>
            <c:idx val="3"/>
            <c:marker>
              <c:spPr>
                <a:solidFill>
                  <a:srgbClr val="002060"/>
                </a:solidFill>
                <a:ln>
                  <a:noFill/>
                </a:ln>
              </c:spPr>
            </c:marker>
            <c:bubble3D val="0"/>
            <c:extLst>
              <c:ext xmlns:c16="http://schemas.microsoft.com/office/drawing/2014/chart" uri="{C3380CC4-5D6E-409C-BE32-E72D297353CC}">
                <c16:uniqueId val="{00000001-8744-4AFC-B82F-2A3D984F3235}"/>
              </c:ext>
            </c:extLst>
          </c:dPt>
          <c:dPt>
            <c:idx val="5"/>
            <c:marker>
              <c:spPr>
                <a:solidFill>
                  <a:srgbClr val="002060"/>
                </a:solidFill>
                <a:ln>
                  <a:noFill/>
                </a:ln>
              </c:spPr>
            </c:marker>
            <c:bubble3D val="0"/>
            <c:extLst>
              <c:ext xmlns:c16="http://schemas.microsoft.com/office/drawing/2014/chart" uri="{C3380CC4-5D6E-409C-BE32-E72D297353CC}">
                <c16:uniqueId val="{00000002-8744-4AFC-B82F-2A3D984F3235}"/>
              </c:ext>
            </c:extLst>
          </c:dPt>
          <c:cat>
            <c:multiLvlStrRef>
              <c:f>_TIP_ESC_INT_!$B$27:$C$32</c:f>
              <c:multiLvlStrCache>
                <c:ptCount val="6"/>
                <c:lvl>
                  <c:pt idx="0">
                    <c:v>2015</c:v>
                  </c:pt>
                  <c:pt idx="1">
                    <c:v>2018</c:v>
                  </c:pt>
                  <c:pt idx="2">
                    <c:v>2015</c:v>
                  </c:pt>
                  <c:pt idx="3">
                    <c:v>2018</c:v>
                  </c:pt>
                  <c:pt idx="4">
                    <c:v>2015</c:v>
                  </c:pt>
                  <c:pt idx="5">
                    <c:v>2018</c:v>
                  </c:pt>
                </c:lvl>
                <c:lvl>
                  <c:pt idx="0">
                    <c:v>Tamaulipas</c:v>
                  </c:pt>
                  <c:pt idx="2">
                    <c:v>General Pública</c:v>
                  </c:pt>
                  <c:pt idx="4">
                    <c:v>Privada</c:v>
                  </c:pt>
                </c:lvl>
              </c:multiLvlStrCache>
            </c:multiLvlStrRef>
          </c:cat>
          <c:val>
            <c:numRef>
              <c:f>_TIP_ESC_INT_!$D$27:$D$32</c:f>
              <c:numCache>
                <c:formatCode>General</c:formatCode>
                <c:ptCount val="6"/>
                <c:pt idx="0">
                  <c:v>495.24900000000002</c:v>
                </c:pt>
                <c:pt idx="1">
                  <c:v>493.846</c:v>
                </c:pt>
                <c:pt idx="2">
                  <c:v>489.851</c:v>
                </c:pt>
                <c:pt idx="3">
                  <c:v>486.24900000000002</c:v>
                </c:pt>
                <c:pt idx="4">
                  <c:v>548.31399999999996</c:v>
                </c:pt>
                <c:pt idx="5">
                  <c:v>558.36400000000003</c:v>
                </c:pt>
              </c:numCache>
            </c:numRef>
          </c:val>
          <c:smooth val="0"/>
          <c:extLst>
            <c:ext xmlns:c16="http://schemas.microsoft.com/office/drawing/2014/chart" uri="{C3380CC4-5D6E-409C-BE32-E72D297353CC}">
              <c16:uniqueId val="{00000003-8744-4AFC-B82F-2A3D984F323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744-4AFC-B82F-2A3D984F3235}"/>
              </c:ext>
            </c:extLst>
          </c:dPt>
          <c:dPt>
            <c:idx val="3"/>
            <c:marker>
              <c:spPr>
                <a:solidFill>
                  <a:srgbClr val="002060"/>
                </a:solidFill>
                <a:ln>
                  <a:noFill/>
                </a:ln>
              </c:spPr>
            </c:marker>
            <c:bubble3D val="0"/>
            <c:extLst>
              <c:ext xmlns:c16="http://schemas.microsoft.com/office/drawing/2014/chart" uri="{C3380CC4-5D6E-409C-BE32-E72D297353CC}">
                <c16:uniqueId val="{00000005-8744-4AFC-B82F-2A3D984F3235}"/>
              </c:ext>
            </c:extLst>
          </c:dPt>
          <c:dPt>
            <c:idx val="5"/>
            <c:marker>
              <c:spPr>
                <a:solidFill>
                  <a:srgbClr val="002060"/>
                </a:solidFill>
                <a:ln>
                  <a:noFill/>
                </a:ln>
              </c:spPr>
            </c:marker>
            <c:bubble3D val="0"/>
            <c:extLst>
              <c:ext xmlns:c16="http://schemas.microsoft.com/office/drawing/2014/chart" uri="{C3380CC4-5D6E-409C-BE32-E72D297353CC}">
                <c16:uniqueId val="{00000006-8744-4AFC-B82F-2A3D984F3235}"/>
              </c:ext>
            </c:extLst>
          </c:dPt>
          <c:cat>
            <c:multiLvlStrRef>
              <c:f>_TIP_ESC_INT_!$B$27:$C$32</c:f>
              <c:multiLvlStrCache>
                <c:ptCount val="6"/>
                <c:lvl>
                  <c:pt idx="0">
                    <c:v>2015</c:v>
                  </c:pt>
                  <c:pt idx="1">
                    <c:v>2018</c:v>
                  </c:pt>
                  <c:pt idx="2">
                    <c:v>2015</c:v>
                  </c:pt>
                  <c:pt idx="3">
                    <c:v>2018</c:v>
                  </c:pt>
                  <c:pt idx="4">
                    <c:v>2015</c:v>
                  </c:pt>
                  <c:pt idx="5">
                    <c:v>2018</c:v>
                  </c:pt>
                </c:lvl>
                <c:lvl>
                  <c:pt idx="0">
                    <c:v>Tamaulipas</c:v>
                  </c:pt>
                  <c:pt idx="2">
                    <c:v>General Pública</c:v>
                  </c:pt>
                  <c:pt idx="4">
                    <c:v>Privada</c:v>
                  </c:pt>
                </c:lvl>
              </c:multiLvlStrCache>
            </c:multiLvlStrRef>
          </c:cat>
          <c:val>
            <c:numRef>
              <c:f>_TIP_ESC_INT_!$E$27:$E$32</c:f>
              <c:numCache>
                <c:formatCode>General</c:formatCode>
                <c:ptCount val="6"/>
                <c:pt idx="0">
                  <c:v>514.75099999999998</c:v>
                </c:pt>
                <c:pt idx="1">
                  <c:v>512.154</c:v>
                </c:pt>
                <c:pt idx="2">
                  <c:v>510.149</c:v>
                </c:pt>
                <c:pt idx="3">
                  <c:v>505.75099999999998</c:v>
                </c:pt>
                <c:pt idx="4">
                  <c:v>593.68600000000004</c:v>
                </c:pt>
                <c:pt idx="5">
                  <c:v>623.63599999999997</c:v>
                </c:pt>
              </c:numCache>
            </c:numRef>
          </c:val>
          <c:smooth val="0"/>
          <c:extLst>
            <c:ext xmlns:c16="http://schemas.microsoft.com/office/drawing/2014/chart" uri="{C3380CC4-5D6E-409C-BE32-E72D297353CC}">
              <c16:uniqueId val="{00000007-8744-4AFC-B82F-2A3D984F3235}"/>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8744-4AFC-B82F-2A3D984F3235}"/>
              </c:ext>
            </c:extLst>
          </c:dPt>
          <c:dPt>
            <c:idx val="3"/>
            <c:marker>
              <c:spPr>
                <a:solidFill>
                  <a:srgbClr val="002060"/>
                </a:solidFill>
                <a:ln>
                  <a:noFill/>
                </a:ln>
              </c:spPr>
            </c:marker>
            <c:bubble3D val="0"/>
            <c:extLst>
              <c:ext xmlns:c16="http://schemas.microsoft.com/office/drawing/2014/chart" uri="{C3380CC4-5D6E-409C-BE32-E72D297353CC}">
                <c16:uniqueId val="{00000009-8744-4AFC-B82F-2A3D984F3235}"/>
              </c:ext>
            </c:extLst>
          </c:dPt>
          <c:dPt>
            <c:idx val="5"/>
            <c:marker>
              <c:spPr>
                <a:solidFill>
                  <a:srgbClr val="002060"/>
                </a:solidFill>
                <a:ln>
                  <a:noFill/>
                </a:ln>
              </c:spPr>
            </c:marker>
            <c:bubble3D val="0"/>
            <c:extLst>
              <c:ext xmlns:c16="http://schemas.microsoft.com/office/drawing/2014/chart" uri="{C3380CC4-5D6E-409C-BE32-E72D297353CC}">
                <c16:uniqueId val="{0000000A-8744-4AFC-B82F-2A3D984F323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744-4AFC-B82F-2A3D984F323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744-4AFC-B82F-2A3D984F323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744-4AFC-B82F-2A3D984F323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Tamaulipas</c:v>
                  </c:pt>
                  <c:pt idx="2">
                    <c:v>General Pública</c:v>
                  </c:pt>
                  <c:pt idx="4">
                    <c:v>Privada</c:v>
                  </c:pt>
                </c:lvl>
              </c:multiLvlStrCache>
            </c:multiLvlStrRef>
          </c:cat>
          <c:val>
            <c:numRef>
              <c:f>_TIP_ESC_INT_!$F$27:$F$32</c:f>
              <c:numCache>
                <c:formatCode>General</c:formatCode>
                <c:ptCount val="6"/>
                <c:pt idx="0">
                  <c:v>505</c:v>
                </c:pt>
                <c:pt idx="1">
                  <c:v>503</c:v>
                </c:pt>
                <c:pt idx="2">
                  <c:v>500</c:v>
                </c:pt>
                <c:pt idx="3">
                  <c:v>496</c:v>
                </c:pt>
                <c:pt idx="4">
                  <c:v>571</c:v>
                </c:pt>
                <c:pt idx="5">
                  <c:v>591</c:v>
                </c:pt>
              </c:numCache>
            </c:numRef>
          </c:val>
          <c:smooth val="0"/>
          <c:extLst>
            <c:ext xmlns:c16="http://schemas.microsoft.com/office/drawing/2014/chart" uri="{C3380CC4-5D6E-409C-BE32-E72D297353CC}">
              <c16:uniqueId val="{0000000B-8744-4AFC-B82F-2A3D984F3235}"/>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8581CAC-C700-4F22-9955-66D3B6E04A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257-463D-BC32-3BA2F0237E7D}"/>
                </c:ext>
              </c:extLst>
            </c:dLbl>
            <c:dLbl>
              <c:idx val="1"/>
              <c:tx>
                <c:rich>
                  <a:bodyPr/>
                  <a:lstStyle/>
                  <a:p>
                    <a:fld id="{FC861391-F677-4ACC-B865-57DC828D44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57-463D-BC32-3BA2F0237E7D}"/>
                </c:ext>
              </c:extLst>
            </c:dLbl>
            <c:dLbl>
              <c:idx val="2"/>
              <c:tx>
                <c:rich>
                  <a:bodyPr/>
                  <a:lstStyle/>
                  <a:p>
                    <a:fld id="{B10D1FF8-A541-4D3A-8900-9A57E0BF9CB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257-463D-BC32-3BA2F0237E7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57-463D-BC32-3BA2F0237E7D}"/>
                </c:ext>
              </c:extLst>
            </c:dLbl>
            <c:dLbl>
              <c:idx val="4"/>
              <c:tx>
                <c:rich>
                  <a:bodyPr/>
                  <a:lstStyle/>
                  <a:p>
                    <a:fld id="{C0343B41-6D1B-43F0-86EB-55E1144E0CD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257-463D-BC32-3BA2F0237E7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Tamaulipas</c:v>
                </c:pt>
              </c:strCache>
            </c:strRef>
          </c:cat>
          <c:val>
            <c:numRef>
              <c:f>_MARGINC_!$C$2:$C$6</c:f>
              <c:numCache>
                <c:formatCode>General</c:formatCode>
                <c:ptCount val="5"/>
                <c:pt idx="0">
                  <c:v>-66</c:v>
                </c:pt>
                <c:pt idx="1">
                  <c:v>-54.1</c:v>
                </c:pt>
                <c:pt idx="2">
                  <c:v>-43.5</c:v>
                </c:pt>
                <c:pt idx="4">
                  <c:v>-51.2</c:v>
                </c:pt>
              </c:numCache>
            </c:numRef>
          </c:val>
          <c:extLst>
            <c:ext xmlns:c15="http://schemas.microsoft.com/office/drawing/2012/chart" uri="{02D57815-91ED-43cb-92C2-25804820EDAC}">
              <c15:datalabelsRange>
                <c15:f>_MARGINC_!$G$2:$G$6</c15:f>
                <c15:dlblRangeCache>
                  <c:ptCount val="5"/>
                  <c:pt idx="0">
                    <c:v>66.0</c:v>
                  </c:pt>
                  <c:pt idx="1">
                    <c:v>54.1</c:v>
                  </c:pt>
                  <c:pt idx="2">
                    <c:v>43.5</c:v>
                  </c:pt>
                  <c:pt idx="4">
                    <c:v>51.2</c:v>
                  </c:pt>
                </c15:dlblRangeCache>
              </c15:datalabelsRange>
            </c:ext>
            <c:ext xmlns:c16="http://schemas.microsoft.com/office/drawing/2014/chart" uri="{C3380CC4-5D6E-409C-BE32-E72D297353CC}">
              <c16:uniqueId val="{00000005-A257-463D-BC32-3BA2F0237E7D}"/>
            </c:ext>
          </c:extLst>
        </c:ser>
        <c:ser>
          <c:idx val="1"/>
          <c:order val="1"/>
          <c:tx>
            <c:v>NII</c:v>
          </c:tx>
          <c:spPr>
            <a:solidFill>
              <a:srgbClr val="B07CAA"/>
            </a:solidFill>
          </c:spPr>
          <c:invertIfNegative val="0"/>
          <c:dLbls>
            <c:dLbl>
              <c:idx val="0"/>
              <c:tx>
                <c:rich>
                  <a:bodyPr/>
                  <a:lstStyle/>
                  <a:p>
                    <a:fld id="{DB7FA4AC-9E5E-4A2F-AA3F-BD02FC126B7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257-463D-BC32-3BA2F0237E7D}"/>
                </c:ext>
              </c:extLst>
            </c:dLbl>
            <c:dLbl>
              <c:idx val="1"/>
              <c:tx>
                <c:rich>
                  <a:bodyPr/>
                  <a:lstStyle/>
                  <a:p>
                    <a:fld id="{321B6BD7-04FD-4990-83CB-FB539DC2A7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257-463D-BC32-3BA2F0237E7D}"/>
                </c:ext>
              </c:extLst>
            </c:dLbl>
            <c:dLbl>
              <c:idx val="2"/>
              <c:tx>
                <c:rich>
                  <a:bodyPr/>
                  <a:lstStyle/>
                  <a:p>
                    <a:fld id="{7564E5D8-8352-4ABE-9CD3-0F1E18FA77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257-463D-BC32-3BA2F0237E7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57-463D-BC32-3BA2F0237E7D}"/>
                </c:ext>
              </c:extLst>
            </c:dLbl>
            <c:dLbl>
              <c:idx val="4"/>
              <c:tx>
                <c:rich>
                  <a:bodyPr/>
                  <a:lstStyle/>
                  <a:p>
                    <a:fld id="{36986F5E-8C0F-4C01-98A1-F3A1C6C0101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257-463D-BC32-3BA2F0237E7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Tamaulipas</c:v>
                </c:pt>
              </c:strCache>
            </c:strRef>
          </c:cat>
          <c:val>
            <c:numRef>
              <c:f>_MARGINC_!$D$2:$D$6</c:f>
              <c:numCache>
                <c:formatCode>General</c:formatCode>
                <c:ptCount val="5"/>
                <c:pt idx="0">
                  <c:v>26.6</c:v>
                </c:pt>
                <c:pt idx="1">
                  <c:v>32.4</c:v>
                </c:pt>
                <c:pt idx="2">
                  <c:v>31.2</c:v>
                </c:pt>
                <c:pt idx="4">
                  <c:v>31.2</c:v>
                </c:pt>
              </c:numCache>
            </c:numRef>
          </c:val>
          <c:extLst>
            <c:ext xmlns:c15="http://schemas.microsoft.com/office/drawing/2012/chart" uri="{02D57815-91ED-43cb-92C2-25804820EDAC}">
              <c15:datalabelsRange>
                <c15:f>_MARGINC_!$H$2:$H$6</c15:f>
                <c15:dlblRangeCache>
                  <c:ptCount val="5"/>
                  <c:pt idx="0">
                    <c:v>26.6</c:v>
                  </c:pt>
                  <c:pt idx="1">
                    <c:v>32.4</c:v>
                  </c:pt>
                  <c:pt idx="2">
                    <c:v>31.2</c:v>
                  </c:pt>
                  <c:pt idx="4">
                    <c:v>31.2</c:v>
                  </c:pt>
                </c15:dlblRangeCache>
              </c15:datalabelsRange>
            </c:ext>
            <c:ext xmlns:c16="http://schemas.microsoft.com/office/drawing/2014/chart" uri="{C3380CC4-5D6E-409C-BE32-E72D297353CC}">
              <c16:uniqueId val="{0000000B-A257-463D-BC32-3BA2F0237E7D}"/>
            </c:ext>
          </c:extLst>
        </c:ser>
        <c:ser>
          <c:idx val="2"/>
          <c:order val="2"/>
          <c:tx>
            <c:v>NIII</c:v>
          </c:tx>
          <c:spPr>
            <a:solidFill>
              <a:srgbClr val="9A528E"/>
            </a:solidFill>
          </c:spPr>
          <c:invertIfNegative val="0"/>
          <c:dLbls>
            <c:dLbl>
              <c:idx val="0"/>
              <c:layout>
                <c:manualLayout>
                  <c:x val="4.2424242424242316E-2"/>
                  <c:y val="0.11666666666666667"/>
                </c:manualLayout>
              </c:layout>
              <c:tx>
                <c:rich>
                  <a:bodyPr/>
                  <a:lstStyle/>
                  <a:p>
                    <a:pPr>
                      <a:defRPr sz="1400" b="1" baseline="0">
                        <a:solidFill>
                          <a:srgbClr val="862A77"/>
                        </a:solidFill>
                        <a:latin typeface="Calibri"/>
                      </a:defRPr>
                    </a:pPr>
                    <a:fld id="{0C7A3F78-A28E-48A8-A21E-C72E1888E5D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257-463D-BC32-3BA2F0237E7D}"/>
                </c:ext>
              </c:extLst>
            </c:dLbl>
            <c:dLbl>
              <c:idx val="1"/>
              <c:tx>
                <c:rich>
                  <a:bodyPr/>
                  <a:lstStyle/>
                  <a:p>
                    <a:fld id="{0FE8A223-2EFC-482E-9B8F-4650CFB0AE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257-463D-BC32-3BA2F0237E7D}"/>
                </c:ext>
              </c:extLst>
            </c:dLbl>
            <c:dLbl>
              <c:idx val="2"/>
              <c:tx>
                <c:rich>
                  <a:bodyPr/>
                  <a:lstStyle/>
                  <a:p>
                    <a:fld id="{8C1C2CE0-F302-49D7-89DC-EB8BA13368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257-463D-BC32-3BA2F0237E7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257-463D-BC32-3BA2F0237E7D}"/>
                </c:ext>
              </c:extLst>
            </c:dLbl>
            <c:dLbl>
              <c:idx val="4"/>
              <c:tx>
                <c:rich>
                  <a:bodyPr/>
                  <a:lstStyle/>
                  <a:p>
                    <a:fld id="{F128F129-5383-479C-B093-549E83A7B5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257-463D-BC32-3BA2F0237E7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Tamaulipas</c:v>
                </c:pt>
              </c:strCache>
            </c:strRef>
          </c:cat>
          <c:val>
            <c:numRef>
              <c:f>_MARGINC_!$E$2:$E$6</c:f>
              <c:numCache>
                <c:formatCode>General</c:formatCode>
                <c:ptCount val="5"/>
                <c:pt idx="0">
                  <c:v>6.4</c:v>
                </c:pt>
                <c:pt idx="1">
                  <c:v>11.6</c:v>
                </c:pt>
                <c:pt idx="2">
                  <c:v>20.5</c:v>
                </c:pt>
                <c:pt idx="4">
                  <c:v>14.7</c:v>
                </c:pt>
              </c:numCache>
            </c:numRef>
          </c:val>
          <c:extLst>
            <c:ext xmlns:c15="http://schemas.microsoft.com/office/drawing/2012/chart" uri="{02D57815-91ED-43cb-92C2-25804820EDAC}">
              <c15:datalabelsRange>
                <c15:f>_MARGINC_!$I$2:$I$6</c15:f>
                <c15:dlblRangeCache>
                  <c:ptCount val="5"/>
                  <c:pt idx="0">
                    <c:v>6.4˟</c:v>
                  </c:pt>
                  <c:pt idx="1">
                    <c:v>11.6</c:v>
                  </c:pt>
                  <c:pt idx="2">
                    <c:v>20.5</c:v>
                  </c:pt>
                  <c:pt idx="4">
                    <c:v>14.7</c:v>
                  </c:pt>
                </c15:dlblRangeCache>
              </c15:datalabelsRange>
            </c:ext>
            <c:ext xmlns:c16="http://schemas.microsoft.com/office/drawing/2014/chart" uri="{C3380CC4-5D6E-409C-BE32-E72D297353CC}">
              <c16:uniqueId val="{00000011-A257-463D-BC32-3BA2F0237E7D}"/>
            </c:ext>
          </c:extLst>
        </c:ser>
        <c:ser>
          <c:idx val="3"/>
          <c:order val="3"/>
          <c:tx>
            <c:v>NIV</c:v>
          </c:tx>
          <c:spPr>
            <a:solidFill>
              <a:srgbClr val="862A77"/>
            </a:solidFill>
          </c:spPr>
          <c:invertIfNegative val="0"/>
          <c:dLbls>
            <c:dLbl>
              <c:idx val="0"/>
              <c:layout>
                <c:manualLayout>
                  <c:x val="2.2727272727272617E-2"/>
                  <c:y val="0"/>
                </c:manualLayout>
              </c:layout>
              <c:tx>
                <c:rich>
                  <a:bodyPr/>
                  <a:lstStyle/>
                  <a:p>
                    <a:fld id="{E4DA7409-B1F8-48D2-85C7-24923B8E6A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257-463D-BC32-3BA2F0237E7D}"/>
                </c:ext>
              </c:extLst>
            </c:dLbl>
            <c:dLbl>
              <c:idx val="1"/>
              <c:layout>
                <c:manualLayout>
                  <c:x val="2.5757575757575757E-2"/>
                  <c:y val="0"/>
                </c:manualLayout>
              </c:layout>
              <c:tx>
                <c:rich>
                  <a:bodyPr/>
                  <a:lstStyle/>
                  <a:p>
                    <a:fld id="{076090D6-2DD0-4351-8E1A-EFCDC406D0A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257-463D-BC32-3BA2F0237E7D}"/>
                </c:ext>
              </c:extLst>
            </c:dLbl>
            <c:dLbl>
              <c:idx val="2"/>
              <c:layout>
                <c:manualLayout>
                  <c:x val="3.0303030303030193E-2"/>
                  <c:y val="-6.111040515849597E-17"/>
                </c:manualLayout>
              </c:layout>
              <c:tx>
                <c:rich>
                  <a:bodyPr/>
                  <a:lstStyle/>
                  <a:p>
                    <a:fld id="{D66347D8-32AE-460B-83DF-40B0E50E40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257-463D-BC32-3BA2F0237E7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257-463D-BC32-3BA2F0237E7D}"/>
                </c:ext>
              </c:extLst>
            </c:dLbl>
            <c:dLbl>
              <c:idx val="4"/>
              <c:layout>
                <c:manualLayout>
                  <c:x val="2.2727272727272617E-2"/>
                  <c:y val="-1.5277601289623993E-17"/>
                </c:manualLayout>
              </c:layout>
              <c:tx>
                <c:rich>
                  <a:bodyPr/>
                  <a:lstStyle/>
                  <a:p>
                    <a:fld id="{169FDB2D-6542-42B1-807D-67D570DB8B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257-463D-BC32-3BA2F0237E7D}"/>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Tamaulipas</c:v>
                </c:pt>
              </c:strCache>
            </c:strRef>
          </c:cat>
          <c:val>
            <c:numRef>
              <c:f>_MARGINC_!$F$2:$F$6</c:f>
              <c:numCache>
                <c:formatCode>General</c:formatCode>
                <c:ptCount val="5"/>
                <c:pt idx="0">
                  <c:v>1.1000000000000001</c:v>
                </c:pt>
                <c:pt idx="1">
                  <c:v>1.9</c:v>
                </c:pt>
                <c:pt idx="2">
                  <c:v>4.7</c:v>
                </c:pt>
                <c:pt idx="4">
                  <c:v>3</c:v>
                </c:pt>
              </c:numCache>
            </c:numRef>
          </c:val>
          <c:extLst>
            <c:ext xmlns:c15="http://schemas.microsoft.com/office/drawing/2012/chart" uri="{02D57815-91ED-43cb-92C2-25804820EDAC}">
              <c15:datalabelsRange>
                <c15:f>_MARGINC_!$J$2:$J$6</c15:f>
                <c15:dlblRangeCache>
                  <c:ptCount val="5"/>
                  <c:pt idx="0">
                    <c:v>1.1˟</c:v>
                  </c:pt>
                  <c:pt idx="1">
                    <c:v>1.9˟</c:v>
                  </c:pt>
                  <c:pt idx="2">
                    <c:v>4.7</c:v>
                  </c:pt>
                  <c:pt idx="4">
                    <c:v>3.0</c:v>
                  </c:pt>
                </c15:dlblRangeCache>
              </c15:datalabelsRange>
            </c:ext>
            <c:ext xmlns:c16="http://schemas.microsoft.com/office/drawing/2014/chart" uri="{C3380CC4-5D6E-409C-BE32-E72D297353CC}">
              <c16:uniqueId val="{00000017-A257-463D-BC32-3BA2F0237E7D}"/>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3C435A9-AD27-4DB5-9A49-697A4B6BF6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725-402D-85B2-BE6F8D1826CF}"/>
                </c:ext>
              </c:extLst>
            </c:dLbl>
            <c:dLbl>
              <c:idx val="1"/>
              <c:tx>
                <c:rich>
                  <a:bodyPr/>
                  <a:lstStyle/>
                  <a:p>
                    <a:fld id="{8EAE16B0-0C1B-467E-ADCD-2A99BB0683F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725-402D-85B2-BE6F8D1826CF}"/>
                </c:ext>
              </c:extLst>
            </c:dLbl>
            <c:dLbl>
              <c:idx val="2"/>
              <c:tx>
                <c:rich>
                  <a:bodyPr/>
                  <a:lstStyle/>
                  <a:p>
                    <a:fld id="{9BF3678D-C0BB-422A-95FC-8DC320A1A13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725-402D-85B2-BE6F8D1826C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25-402D-85B2-BE6F8D1826CF}"/>
                </c:ext>
              </c:extLst>
            </c:dLbl>
            <c:dLbl>
              <c:idx val="4"/>
              <c:tx>
                <c:rich>
                  <a:bodyPr/>
                  <a:lstStyle/>
                  <a:p>
                    <a:fld id="{8B145647-165C-4346-8144-3702651CF0A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725-402D-85B2-BE6F8D1826C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Tamaulipas</c:v>
                </c:pt>
              </c:strCache>
            </c:strRef>
          </c:cat>
          <c:val>
            <c:numRef>
              <c:f>_MARGINC_!$C$28:$C$32</c:f>
              <c:numCache>
                <c:formatCode>General</c:formatCode>
                <c:ptCount val="5"/>
                <c:pt idx="0">
                  <c:v>-72.099999999999994</c:v>
                </c:pt>
                <c:pt idx="1">
                  <c:v>-61.6</c:v>
                </c:pt>
                <c:pt idx="2">
                  <c:v>-54</c:v>
                </c:pt>
                <c:pt idx="4">
                  <c:v>-59.7</c:v>
                </c:pt>
              </c:numCache>
            </c:numRef>
          </c:val>
          <c:extLst>
            <c:ext xmlns:c15="http://schemas.microsoft.com/office/drawing/2012/chart" uri="{02D57815-91ED-43cb-92C2-25804820EDAC}">
              <c15:datalabelsRange>
                <c15:f>_MARGINC_!$G$28:$G$32</c15:f>
                <c15:dlblRangeCache>
                  <c:ptCount val="5"/>
                  <c:pt idx="0">
                    <c:v>72.1</c:v>
                  </c:pt>
                  <c:pt idx="1">
                    <c:v>61.6</c:v>
                  </c:pt>
                  <c:pt idx="2">
                    <c:v>54.0</c:v>
                  </c:pt>
                  <c:pt idx="4">
                    <c:v>59.7</c:v>
                  </c:pt>
                </c15:dlblRangeCache>
              </c15:datalabelsRange>
            </c:ext>
            <c:ext xmlns:c16="http://schemas.microsoft.com/office/drawing/2014/chart" uri="{C3380CC4-5D6E-409C-BE32-E72D297353CC}">
              <c16:uniqueId val="{00000005-9725-402D-85B2-BE6F8D1826CF}"/>
            </c:ext>
          </c:extLst>
        </c:ser>
        <c:ser>
          <c:idx val="1"/>
          <c:order val="1"/>
          <c:tx>
            <c:v>NII</c:v>
          </c:tx>
          <c:spPr>
            <a:solidFill>
              <a:srgbClr val="B07CAA"/>
            </a:solidFill>
          </c:spPr>
          <c:invertIfNegative val="0"/>
          <c:dLbls>
            <c:dLbl>
              <c:idx val="0"/>
              <c:tx>
                <c:rich>
                  <a:bodyPr/>
                  <a:lstStyle/>
                  <a:p>
                    <a:fld id="{BB085F01-B4D4-4ACE-8CE8-14C38BCC45C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725-402D-85B2-BE6F8D1826CF}"/>
                </c:ext>
              </c:extLst>
            </c:dLbl>
            <c:dLbl>
              <c:idx val="1"/>
              <c:tx>
                <c:rich>
                  <a:bodyPr/>
                  <a:lstStyle/>
                  <a:p>
                    <a:fld id="{40C2171E-A304-430A-B414-14B3197FC29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725-402D-85B2-BE6F8D1826CF}"/>
                </c:ext>
              </c:extLst>
            </c:dLbl>
            <c:dLbl>
              <c:idx val="2"/>
              <c:tx>
                <c:rich>
                  <a:bodyPr/>
                  <a:lstStyle/>
                  <a:p>
                    <a:fld id="{E96352B4-7006-43B0-B47E-9282308BD9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725-402D-85B2-BE6F8D1826C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25-402D-85B2-BE6F8D1826CF}"/>
                </c:ext>
              </c:extLst>
            </c:dLbl>
            <c:dLbl>
              <c:idx val="4"/>
              <c:tx>
                <c:rich>
                  <a:bodyPr/>
                  <a:lstStyle/>
                  <a:p>
                    <a:fld id="{ABF337F9-E9C7-4D37-99EE-3F045C8C30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725-402D-85B2-BE6F8D1826C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Tamaulipas</c:v>
                </c:pt>
              </c:strCache>
            </c:strRef>
          </c:cat>
          <c:val>
            <c:numRef>
              <c:f>_MARGINC_!$D$28:$D$32</c:f>
              <c:numCache>
                <c:formatCode>General</c:formatCode>
                <c:ptCount val="5"/>
                <c:pt idx="0">
                  <c:v>15.2</c:v>
                </c:pt>
                <c:pt idx="1">
                  <c:v>18.100000000000001</c:v>
                </c:pt>
                <c:pt idx="2">
                  <c:v>16.899999999999999</c:v>
                </c:pt>
                <c:pt idx="4">
                  <c:v>17.2</c:v>
                </c:pt>
              </c:numCache>
            </c:numRef>
          </c:val>
          <c:extLst>
            <c:ext xmlns:c15="http://schemas.microsoft.com/office/drawing/2012/chart" uri="{02D57815-91ED-43cb-92C2-25804820EDAC}">
              <c15:datalabelsRange>
                <c15:f>_MARGINC_!$H$28:$H$32</c15:f>
                <c15:dlblRangeCache>
                  <c:ptCount val="5"/>
                  <c:pt idx="0">
                    <c:v>15.2</c:v>
                  </c:pt>
                  <c:pt idx="1">
                    <c:v>18.1</c:v>
                  </c:pt>
                  <c:pt idx="2">
                    <c:v>16.9</c:v>
                  </c:pt>
                  <c:pt idx="4">
                    <c:v>17.2</c:v>
                  </c:pt>
                </c15:dlblRangeCache>
              </c15:datalabelsRange>
            </c:ext>
            <c:ext xmlns:c16="http://schemas.microsoft.com/office/drawing/2014/chart" uri="{C3380CC4-5D6E-409C-BE32-E72D297353CC}">
              <c16:uniqueId val="{0000000B-9725-402D-85B2-BE6F8D1826CF}"/>
            </c:ext>
          </c:extLst>
        </c:ser>
        <c:ser>
          <c:idx val="2"/>
          <c:order val="2"/>
          <c:tx>
            <c:v>NIII</c:v>
          </c:tx>
          <c:spPr>
            <a:solidFill>
              <a:srgbClr val="9A528E"/>
            </a:solidFill>
          </c:spPr>
          <c:invertIfNegative val="0"/>
          <c:dLbls>
            <c:dLbl>
              <c:idx val="0"/>
              <c:tx>
                <c:rich>
                  <a:bodyPr/>
                  <a:lstStyle/>
                  <a:p>
                    <a:fld id="{95297792-8232-4F77-A851-BF877B12F8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725-402D-85B2-BE6F8D1826CF}"/>
                </c:ext>
              </c:extLst>
            </c:dLbl>
            <c:dLbl>
              <c:idx val="1"/>
              <c:tx>
                <c:rich>
                  <a:bodyPr/>
                  <a:lstStyle/>
                  <a:p>
                    <a:fld id="{660CFE84-7ABF-40AE-85FE-5DAE9A5DD41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725-402D-85B2-BE6F8D1826CF}"/>
                </c:ext>
              </c:extLst>
            </c:dLbl>
            <c:dLbl>
              <c:idx val="2"/>
              <c:tx>
                <c:rich>
                  <a:bodyPr/>
                  <a:lstStyle/>
                  <a:p>
                    <a:fld id="{99F66CDB-41D3-4E7A-A992-E94BFF5B82C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725-402D-85B2-BE6F8D1826C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725-402D-85B2-BE6F8D1826CF}"/>
                </c:ext>
              </c:extLst>
            </c:dLbl>
            <c:dLbl>
              <c:idx val="4"/>
              <c:tx>
                <c:rich>
                  <a:bodyPr/>
                  <a:lstStyle/>
                  <a:p>
                    <a:fld id="{9594896F-770C-4AB5-83EF-0FCC547BE2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725-402D-85B2-BE6F8D1826C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Tamaulipas</c:v>
                </c:pt>
              </c:strCache>
            </c:strRef>
          </c:cat>
          <c:val>
            <c:numRef>
              <c:f>_MARGINC_!$E$28:$E$32</c:f>
              <c:numCache>
                <c:formatCode>General</c:formatCode>
                <c:ptCount val="5"/>
                <c:pt idx="0">
                  <c:v>8.5</c:v>
                </c:pt>
                <c:pt idx="1">
                  <c:v>13.2</c:v>
                </c:pt>
                <c:pt idx="2">
                  <c:v>16.899999999999999</c:v>
                </c:pt>
                <c:pt idx="4">
                  <c:v>14.2</c:v>
                </c:pt>
              </c:numCache>
            </c:numRef>
          </c:val>
          <c:extLst>
            <c:ext xmlns:c15="http://schemas.microsoft.com/office/drawing/2012/chart" uri="{02D57815-91ED-43cb-92C2-25804820EDAC}">
              <c15:datalabelsRange>
                <c15:f>_MARGINC_!$I$28:$I$32</c15:f>
                <c15:dlblRangeCache>
                  <c:ptCount val="5"/>
                  <c:pt idx="0">
                    <c:v>8.5</c:v>
                  </c:pt>
                  <c:pt idx="1">
                    <c:v>13.2</c:v>
                  </c:pt>
                  <c:pt idx="2">
                    <c:v>16.9</c:v>
                  </c:pt>
                  <c:pt idx="4">
                    <c:v>14.2</c:v>
                  </c:pt>
                </c15:dlblRangeCache>
              </c15:datalabelsRange>
            </c:ext>
            <c:ext xmlns:c16="http://schemas.microsoft.com/office/drawing/2014/chart" uri="{C3380CC4-5D6E-409C-BE32-E72D297353CC}">
              <c16:uniqueId val="{00000011-9725-402D-85B2-BE6F8D1826CF}"/>
            </c:ext>
          </c:extLst>
        </c:ser>
        <c:ser>
          <c:idx val="3"/>
          <c:order val="3"/>
          <c:tx>
            <c:v>NIV</c:v>
          </c:tx>
          <c:spPr>
            <a:solidFill>
              <a:srgbClr val="862A77"/>
            </a:solidFill>
          </c:spPr>
          <c:invertIfNegative val="0"/>
          <c:dLbls>
            <c:dLbl>
              <c:idx val="0"/>
              <c:layout>
                <c:manualLayout>
                  <c:x val="3.1818181818181704E-2"/>
                  <c:y val="0"/>
                </c:manualLayout>
              </c:layout>
              <c:tx>
                <c:rich>
                  <a:bodyPr/>
                  <a:lstStyle/>
                  <a:p>
                    <a:pPr>
                      <a:defRPr sz="1400" b="1" baseline="0">
                        <a:solidFill>
                          <a:srgbClr val="862A77"/>
                        </a:solidFill>
                        <a:latin typeface="Calibri"/>
                      </a:defRPr>
                    </a:pPr>
                    <a:fld id="{BEC32449-0F82-4039-B1F5-4E2C5759B22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725-402D-85B2-BE6F8D1826CF}"/>
                </c:ext>
              </c:extLst>
            </c:dLbl>
            <c:dLbl>
              <c:idx val="1"/>
              <c:tx>
                <c:rich>
                  <a:bodyPr/>
                  <a:lstStyle/>
                  <a:p>
                    <a:fld id="{51B36D4F-E7A3-4F41-8A0F-121E347BE30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725-402D-85B2-BE6F8D1826CF}"/>
                </c:ext>
              </c:extLst>
            </c:dLbl>
            <c:dLbl>
              <c:idx val="2"/>
              <c:tx>
                <c:rich>
                  <a:bodyPr/>
                  <a:lstStyle/>
                  <a:p>
                    <a:fld id="{5172764C-42D1-49D5-AC8A-036F169137F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725-402D-85B2-BE6F8D1826C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725-402D-85B2-BE6F8D1826CF}"/>
                </c:ext>
              </c:extLst>
            </c:dLbl>
            <c:dLbl>
              <c:idx val="4"/>
              <c:tx>
                <c:rich>
                  <a:bodyPr/>
                  <a:lstStyle/>
                  <a:p>
                    <a:fld id="{5D623959-C335-4FF0-916B-472424E168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9725-402D-85B2-BE6F8D1826C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Tamaulipas</c:v>
                </c:pt>
              </c:strCache>
            </c:strRef>
          </c:cat>
          <c:val>
            <c:numRef>
              <c:f>_MARGINC_!$F$28:$F$32</c:f>
              <c:numCache>
                <c:formatCode>General</c:formatCode>
                <c:ptCount val="5"/>
                <c:pt idx="0">
                  <c:v>4.2</c:v>
                </c:pt>
                <c:pt idx="1">
                  <c:v>7.1</c:v>
                </c:pt>
                <c:pt idx="2">
                  <c:v>12.3</c:v>
                </c:pt>
                <c:pt idx="4">
                  <c:v>8.9</c:v>
                </c:pt>
              </c:numCache>
            </c:numRef>
          </c:val>
          <c:extLst>
            <c:ext xmlns:c15="http://schemas.microsoft.com/office/drawing/2012/chart" uri="{02D57815-91ED-43cb-92C2-25804820EDAC}">
              <c15:datalabelsRange>
                <c15:f>_MARGINC_!$J$28:$J$32</c15:f>
                <c15:dlblRangeCache>
                  <c:ptCount val="5"/>
                  <c:pt idx="0">
                    <c:v>4.2˟</c:v>
                  </c:pt>
                  <c:pt idx="1">
                    <c:v>7.1</c:v>
                  </c:pt>
                  <c:pt idx="2">
                    <c:v>12.3</c:v>
                  </c:pt>
                  <c:pt idx="4">
                    <c:v>8.9</c:v>
                  </c:pt>
                </c15:dlblRangeCache>
              </c15:datalabelsRange>
            </c:ext>
            <c:ext xmlns:c16="http://schemas.microsoft.com/office/drawing/2014/chart" uri="{C3380CC4-5D6E-409C-BE32-E72D297353CC}">
              <c16:uniqueId val="{00000017-9725-402D-85B2-BE6F8D1826CF}"/>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1F0-42AB-A78F-33C6EA887796}"/>
              </c:ext>
            </c:extLst>
          </c:dPt>
          <c:dPt>
            <c:idx val="3"/>
            <c:marker>
              <c:spPr>
                <a:solidFill>
                  <a:srgbClr val="002060"/>
                </a:solidFill>
                <a:ln>
                  <a:noFill/>
                </a:ln>
              </c:spPr>
            </c:marker>
            <c:bubble3D val="0"/>
            <c:extLst>
              <c:ext xmlns:c16="http://schemas.microsoft.com/office/drawing/2014/chart" uri="{C3380CC4-5D6E-409C-BE32-E72D297353CC}">
                <c16:uniqueId val="{00000001-A1F0-42AB-A78F-33C6EA887796}"/>
              </c:ext>
            </c:extLst>
          </c:dPt>
          <c:dPt>
            <c:idx val="5"/>
            <c:marker>
              <c:spPr>
                <a:solidFill>
                  <a:srgbClr val="002060"/>
                </a:solidFill>
                <a:ln>
                  <a:noFill/>
                </a:ln>
              </c:spPr>
            </c:marker>
            <c:bubble3D val="0"/>
            <c:extLst>
              <c:ext xmlns:c16="http://schemas.microsoft.com/office/drawing/2014/chart" uri="{C3380CC4-5D6E-409C-BE32-E72D297353CC}">
                <c16:uniqueId val="{00000002-A1F0-42AB-A78F-33C6EA887796}"/>
              </c:ext>
            </c:extLst>
          </c:dPt>
          <c:dPt>
            <c:idx val="7"/>
            <c:marker>
              <c:spPr>
                <a:solidFill>
                  <a:srgbClr val="002060"/>
                </a:solidFill>
                <a:ln>
                  <a:noFill/>
                </a:ln>
              </c:spPr>
            </c:marker>
            <c:bubble3D val="0"/>
            <c:extLst>
              <c:ext xmlns:c16="http://schemas.microsoft.com/office/drawing/2014/chart" uri="{C3380CC4-5D6E-409C-BE32-E72D297353CC}">
                <c16:uniqueId val="{00000003-A1F0-42AB-A78F-33C6EA887796}"/>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Tamaulipas</c:v>
                  </c:pt>
                  <c:pt idx="2">
                    <c:v>Muy Alta y Alta</c:v>
                  </c:pt>
                  <c:pt idx="4">
                    <c:v>Media</c:v>
                  </c:pt>
                  <c:pt idx="6">
                    <c:v>Baja y Muy Baja</c:v>
                  </c:pt>
                </c:lvl>
              </c:multiLvlStrCache>
            </c:multiLvlStrRef>
          </c:cat>
          <c:val>
            <c:numRef>
              <c:f>_MARGINC_INT_!$D$2:$D$9</c:f>
              <c:numCache>
                <c:formatCode>General</c:formatCode>
                <c:ptCount val="8"/>
                <c:pt idx="0">
                  <c:v>503.04500000000002</c:v>
                </c:pt>
                <c:pt idx="1">
                  <c:v>490.43799999999999</c:v>
                </c:pt>
                <c:pt idx="2">
                  <c:v>460.09500000000003</c:v>
                </c:pt>
                <c:pt idx="3">
                  <c:v>449.065</c:v>
                </c:pt>
                <c:pt idx="4">
                  <c:v>488.483</c:v>
                </c:pt>
                <c:pt idx="5">
                  <c:v>480.04500000000002</c:v>
                </c:pt>
                <c:pt idx="6">
                  <c:v>515.66700000000003</c:v>
                </c:pt>
                <c:pt idx="7">
                  <c:v>504.87599999999998</c:v>
                </c:pt>
              </c:numCache>
            </c:numRef>
          </c:val>
          <c:smooth val="0"/>
          <c:extLst>
            <c:ext xmlns:c16="http://schemas.microsoft.com/office/drawing/2014/chart" uri="{C3380CC4-5D6E-409C-BE32-E72D297353CC}">
              <c16:uniqueId val="{00000004-A1F0-42AB-A78F-33C6EA88779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A1F0-42AB-A78F-33C6EA887796}"/>
              </c:ext>
            </c:extLst>
          </c:dPt>
          <c:dPt>
            <c:idx val="3"/>
            <c:marker>
              <c:spPr>
                <a:solidFill>
                  <a:srgbClr val="002060"/>
                </a:solidFill>
                <a:ln>
                  <a:noFill/>
                </a:ln>
              </c:spPr>
            </c:marker>
            <c:bubble3D val="0"/>
            <c:extLst>
              <c:ext xmlns:c16="http://schemas.microsoft.com/office/drawing/2014/chart" uri="{C3380CC4-5D6E-409C-BE32-E72D297353CC}">
                <c16:uniqueId val="{00000006-A1F0-42AB-A78F-33C6EA887796}"/>
              </c:ext>
            </c:extLst>
          </c:dPt>
          <c:dPt>
            <c:idx val="5"/>
            <c:marker>
              <c:spPr>
                <a:solidFill>
                  <a:srgbClr val="002060"/>
                </a:solidFill>
                <a:ln>
                  <a:noFill/>
                </a:ln>
              </c:spPr>
            </c:marker>
            <c:bubble3D val="0"/>
            <c:extLst>
              <c:ext xmlns:c16="http://schemas.microsoft.com/office/drawing/2014/chart" uri="{C3380CC4-5D6E-409C-BE32-E72D297353CC}">
                <c16:uniqueId val="{00000007-A1F0-42AB-A78F-33C6EA887796}"/>
              </c:ext>
            </c:extLst>
          </c:dPt>
          <c:dPt>
            <c:idx val="7"/>
            <c:marker>
              <c:spPr>
                <a:solidFill>
                  <a:srgbClr val="002060"/>
                </a:solidFill>
                <a:ln>
                  <a:noFill/>
                </a:ln>
              </c:spPr>
            </c:marker>
            <c:bubble3D val="0"/>
            <c:extLst>
              <c:ext xmlns:c16="http://schemas.microsoft.com/office/drawing/2014/chart" uri="{C3380CC4-5D6E-409C-BE32-E72D297353CC}">
                <c16:uniqueId val="{00000008-A1F0-42AB-A78F-33C6EA887796}"/>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Tamaulipas</c:v>
                  </c:pt>
                  <c:pt idx="2">
                    <c:v>Muy Alta y Alta</c:v>
                  </c:pt>
                  <c:pt idx="4">
                    <c:v>Media</c:v>
                  </c:pt>
                  <c:pt idx="6">
                    <c:v>Baja y Muy Baja</c:v>
                  </c:pt>
                </c:lvl>
              </c:multiLvlStrCache>
            </c:multiLvlStrRef>
          </c:cat>
          <c:val>
            <c:numRef>
              <c:f>_MARGINC_INT_!$E$2:$E$9</c:f>
              <c:numCache>
                <c:formatCode>General</c:formatCode>
                <c:ptCount val="8"/>
                <c:pt idx="0">
                  <c:v>520.95500000000004</c:v>
                </c:pt>
                <c:pt idx="1">
                  <c:v>505.56200000000001</c:v>
                </c:pt>
                <c:pt idx="2">
                  <c:v>497.90499999999997</c:v>
                </c:pt>
                <c:pt idx="3">
                  <c:v>474.935</c:v>
                </c:pt>
                <c:pt idx="4">
                  <c:v>521.51700000000005</c:v>
                </c:pt>
                <c:pt idx="5">
                  <c:v>497.95499999999998</c:v>
                </c:pt>
                <c:pt idx="6">
                  <c:v>542.33299999999997</c:v>
                </c:pt>
                <c:pt idx="7">
                  <c:v>535.12400000000002</c:v>
                </c:pt>
              </c:numCache>
            </c:numRef>
          </c:val>
          <c:smooth val="0"/>
          <c:extLst>
            <c:ext xmlns:c16="http://schemas.microsoft.com/office/drawing/2014/chart" uri="{C3380CC4-5D6E-409C-BE32-E72D297353CC}">
              <c16:uniqueId val="{00000009-A1F0-42AB-A78F-33C6EA887796}"/>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A1F0-42AB-A78F-33C6EA887796}"/>
              </c:ext>
            </c:extLst>
          </c:dPt>
          <c:dPt>
            <c:idx val="3"/>
            <c:marker>
              <c:spPr>
                <a:solidFill>
                  <a:srgbClr val="002060"/>
                </a:solidFill>
                <a:ln>
                  <a:noFill/>
                </a:ln>
              </c:spPr>
            </c:marker>
            <c:bubble3D val="0"/>
            <c:extLst>
              <c:ext xmlns:c16="http://schemas.microsoft.com/office/drawing/2014/chart" uri="{C3380CC4-5D6E-409C-BE32-E72D297353CC}">
                <c16:uniqueId val="{0000000B-A1F0-42AB-A78F-33C6EA887796}"/>
              </c:ext>
            </c:extLst>
          </c:dPt>
          <c:dPt>
            <c:idx val="5"/>
            <c:marker>
              <c:spPr>
                <a:solidFill>
                  <a:srgbClr val="002060"/>
                </a:solidFill>
                <a:ln>
                  <a:noFill/>
                </a:ln>
              </c:spPr>
            </c:marker>
            <c:bubble3D val="0"/>
            <c:extLst>
              <c:ext xmlns:c16="http://schemas.microsoft.com/office/drawing/2014/chart" uri="{C3380CC4-5D6E-409C-BE32-E72D297353CC}">
                <c16:uniqueId val="{0000000C-A1F0-42AB-A78F-33C6EA887796}"/>
              </c:ext>
            </c:extLst>
          </c:dPt>
          <c:dPt>
            <c:idx val="7"/>
            <c:marker>
              <c:spPr>
                <a:solidFill>
                  <a:srgbClr val="002060"/>
                </a:solidFill>
                <a:ln>
                  <a:noFill/>
                </a:ln>
              </c:spPr>
            </c:marker>
            <c:bubble3D val="0"/>
            <c:extLst>
              <c:ext xmlns:c16="http://schemas.microsoft.com/office/drawing/2014/chart" uri="{C3380CC4-5D6E-409C-BE32-E72D297353CC}">
                <c16:uniqueId val="{0000000D-A1F0-42AB-A78F-33C6EA88779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1F0-42AB-A78F-33C6EA88779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1F0-42AB-A78F-33C6EA88779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1F0-42AB-A78F-33C6EA887796}"/>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1F0-42AB-A78F-33C6EA88779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Tamaulipas</c:v>
                  </c:pt>
                  <c:pt idx="2">
                    <c:v>Muy Alta y Alta</c:v>
                  </c:pt>
                  <c:pt idx="4">
                    <c:v>Media</c:v>
                  </c:pt>
                  <c:pt idx="6">
                    <c:v>Baja y Muy Baja</c:v>
                  </c:pt>
                </c:lvl>
              </c:multiLvlStrCache>
            </c:multiLvlStrRef>
          </c:cat>
          <c:val>
            <c:numRef>
              <c:f>_MARGINC_INT_!$F$2:$F$9</c:f>
              <c:numCache>
                <c:formatCode>General</c:formatCode>
                <c:ptCount val="8"/>
                <c:pt idx="0">
                  <c:v>512</c:v>
                </c:pt>
                <c:pt idx="1">
                  <c:v>498</c:v>
                </c:pt>
                <c:pt idx="2">
                  <c:v>479</c:v>
                </c:pt>
                <c:pt idx="3">
                  <c:v>462</c:v>
                </c:pt>
                <c:pt idx="4">
                  <c:v>505</c:v>
                </c:pt>
                <c:pt idx="5">
                  <c:v>489</c:v>
                </c:pt>
                <c:pt idx="6">
                  <c:v>529</c:v>
                </c:pt>
                <c:pt idx="7">
                  <c:v>520</c:v>
                </c:pt>
              </c:numCache>
            </c:numRef>
          </c:val>
          <c:smooth val="0"/>
          <c:extLst>
            <c:ext xmlns:c16="http://schemas.microsoft.com/office/drawing/2014/chart" uri="{C3380CC4-5D6E-409C-BE32-E72D297353CC}">
              <c16:uniqueId val="{0000000E-A1F0-42AB-A78F-33C6EA887796}"/>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A42-4CC0-9060-FC1BEB776F82}"/>
              </c:ext>
            </c:extLst>
          </c:dPt>
          <c:dPt>
            <c:idx val="3"/>
            <c:marker>
              <c:spPr>
                <a:solidFill>
                  <a:srgbClr val="002060"/>
                </a:solidFill>
                <a:ln>
                  <a:noFill/>
                </a:ln>
              </c:spPr>
            </c:marker>
            <c:bubble3D val="0"/>
            <c:extLst>
              <c:ext xmlns:c16="http://schemas.microsoft.com/office/drawing/2014/chart" uri="{C3380CC4-5D6E-409C-BE32-E72D297353CC}">
                <c16:uniqueId val="{00000001-AA42-4CC0-9060-FC1BEB776F82}"/>
              </c:ext>
            </c:extLst>
          </c:dPt>
          <c:dPt>
            <c:idx val="5"/>
            <c:marker>
              <c:spPr>
                <a:solidFill>
                  <a:srgbClr val="002060"/>
                </a:solidFill>
                <a:ln>
                  <a:noFill/>
                </a:ln>
              </c:spPr>
            </c:marker>
            <c:bubble3D val="0"/>
            <c:extLst>
              <c:ext xmlns:c16="http://schemas.microsoft.com/office/drawing/2014/chart" uri="{C3380CC4-5D6E-409C-BE32-E72D297353CC}">
                <c16:uniqueId val="{00000002-AA42-4CC0-9060-FC1BEB776F82}"/>
              </c:ext>
            </c:extLst>
          </c:dPt>
          <c:dPt>
            <c:idx val="7"/>
            <c:marker>
              <c:spPr>
                <a:solidFill>
                  <a:srgbClr val="002060"/>
                </a:solidFill>
                <a:ln>
                  <a:noFill/>
                </a:ln>
              </c:spPr>
            </c:marker>
            <c:bubble3D val="0"/>
            <c:extLst>
              <c:ext xmlns:c16="http://schemas.microsoft.com/office/drawing/2014/chart" uri="{C3380CC4-5D6E-409C-BE32-E72D297353CC}">
                <c16:uniqueId val="{00000003-AA42-4CC0-9060-FC1BEB776F82}"/>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Tamaulipas</c:v>
                  </c:pt>
                  <c:pt idx="2">
                    <c:v>Muy Alta y Alta</c:v>
                  </c:pt>
                  <c:pt idx="4">
                    <c:v>Media</c:v>
                  </c:pt>
                  <c:pt idx="6">
                    <c:v>Baja y Muy Baja</c:v>
                  </c:pt>
                </c:lvl>
              </c:multiLvlStrCache>
            </c:multiLvlStrRef>
          </c:cat>
          <c:val>
            <c:numRef>
              <c:f>_MARGINC_INT_!$D$27:$D$34</c:f>
              <c:numCache>
                <c:formatCode>General</c:formatCode>
                <c:ptCount val="8"/>
                <c:pt idx="0">
                  <c:v>495.24900000000002</c:v>
                </c:pt>
                <c:pt idx="1">
                  <c:v>493.846</c:v>
                </c:pt>
                <c:pt idx="2">
                  <c:v>466.89100000000002</c:v>
                </c:pt>
                <c:pt idx="3">
                  <c:v>458.07</c:v>
                </c:pt>
                <c:pt idx="4">
                  <c:v>477.68700000000001</c:v>
                </c:pt>
                <c:pt idx="5">
                  <c:v>484.26900000000001</c:v>
                </c:pt>
                <c:pt idx="6">
                  <c:v>504.47300000000001</c:v>
                </c:pt>
                <c:pt idx="7">
                  <c:v>502.68200000000002</c:v>
                </c:pt>
              </c:numCache>
            </c:numRef>
          </c:val>
          <c:smooth val="0"/>
          <c:extLst>
            <c:ext xmlns:c16="http://schemas.microsoft.com/office/drawing/2014/chart" uri="{C3380CC4-5D6E-409C-BE32-E72D297353CC}">
              <c16:uniqueId val="{00000004-AA42-4CC0-9060-FC1BEB776F8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AA42-4CC0-9060-FC1BEB776F82}"/>
              </c:ext>
            </c:extLst>
          </c:dPt>
          <c:dPt>
            <c:idx val="3"/>
            <c:marker>
              <c:spPr>
                <a:solidFill>
                  <a:srgbClr val="002060"/>
                </a:solidFill>
                <a:ln>
                  <a:noFill/>
                </a:ln>
              </c:spPr>
            </c:marker>
            <c:bubble3D val="0"/>
            <c:extLst>
              <c:ext xmlns:c16="http://schemas.microsoft.com/office/drawing/2014/chart" uri="{C3380CC4-5D6E-409C-BE32-E72D297353CC}">
                <c16:uniqueId val="{00000006-AA42-4CC0-9060-FC1BEB776F82}"/>
              </c:ext>
            </c:extLst>
          </c:dPt>
          <c:dPt>
            <c:idx val="5"/>
            <c:marker>
              <c:spPr>
                <a:solidFill>
                  <a:srgbClr val="002060"/>
                </a:solidFill>
                <a:ln>
                  <a:noFill/>
                </a:ln>
              </c:spPr>
            </c:marker>
            <c:bubble3D val="0"/>
            <c:extLst>
              <c:ext xmlns:c16="http://schemas.microsoft.com/office/drawing/2014/chart" uri="{C3380CC4-5D6E-409C-BE32-E72D297353CC}">
                <c16:uniqueId val="{00000007-AA42-4CC0-9060-FC1BEB776F82}"/>
              </c:ext>
            </c:extLst>
          </c:dPt>
          <c:dPt>
            <c:idx val="7"/>
            <c:marker>
              <c:spPr>
                <a:solidFill>
                  <a:srgbClr val="002060"/>
                </a:solidFill>
                <a:ln>
                  <a:noFill/>
                </a:ln>
              </c:spPr>
            </c:marker>
            <c:bubble3D val="0"/>
            <c:extLst>
              <c:ext xmlns:c16="http://schemas.microsoft.com/office/drawing/2014/chart" uri="{C3380CC4-5D6E-409C-BE32-E72D297353CC}">
                <c16:uniqueId val="{00000008-AA42-4CC0-9060-FC1BEB776F82}"/>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Tamaulipas</c:v>
                  </c:pt>
                  <c:pt idx="2">
                    <c:v>Muy Alta y Alta</c:v>
                  </c:pt>
                  <c:pt idx="4">
                    <c:v>Media</c:v>
                  </c:pt>
                  <c:pt idx="6">
                    <c:v>Baja y Muy Baja</c:v>
                  </c:pt>
                </c:lvl>
              </c:multiLvlStrCache>
            </c:multiLvlStrRef>
          </c:cat>
          <c:val>
            <c:numRef>
              <c:f>_MARGINC_INT_!$E$27:$E$34</c:f>
              <c:numCache>
                <c:formatCode>General</c:formatCode>
                <c:ptCount val="8"/>
                <c:pt idx="0">
                  <c:v>514.75099999999998</c:v>
                </c:pt>
                <c:pt idx="1">
                  <c:v>512.154</c:v>
                </c:pt>
                <c:pt idx="2">
                  <c:v>503.10899999999998</c:v>
                </c:pt>
                <c:pt idx="3">
                  <c:v>485.93</c:v>
                </c:pt>
                <c:pt idx="4">
                  <c:v>512.31299999999999</c:v>
                </c:pt>
                <c:pt idx="5">
                  <c:v>511.73099999999999</c:v>
                </c:pt>
                <c:pt idx="6">
                  <c:v>533.52700000000004</c:v>
                </c:pt>
                <c:pt idx="7">
                  <c:v>535.31799999999998</c:v>
                </c:pt>
              </c:numCache>
            </c:numRef>
          </c:val>
          <c:smooth val="0"/>
          <c:extLst>
            <c:ext xmlns:c16="http://schemas.microsoft.com/office/drawing/2014/chart" uri="{C3380CC4-5D6E-409C-BE32-E72D297353CC}">
              <c16:uniqueId val="{00000009-AA42-4CC0-9060-FC1BEB776F82}"/>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AA42-4CC0-9060-FC1BEB776F82}"/>
              </c:ext>
            </c:extLst>
          </c:dPt>
          <c:dPt>
            <c:idx val="3"/>
            <c:marker>
              <c:spPr>
                <a:solidFill>
                  <a:srgbClr val="002060"/>
                </a:solidFill>
                <a:ln>
                  <a:noFill/>
                </a:ln>
              </c:spPr>
            </c:marker>
            <c:bubble3D val="0"/>
            <c:extLst>
              <c:ext xmlns:c16="http://schemas.microsoft.com/office/drawing/2014/chart" uri="{C3380CC4-5D6E-409C-BE32-E72D297353CC}">
                <c16:uniqueId val="{0000000B-AA42-4CC0-9060-FC1BEB776F82}"/>
              </c:ext>
            </c:extLst>
          </c:dPt>
          <c:dPt>
            <c:idx val="5"/>
            <c:marker>
              <c:spPr>
                <a:solidFill>
                  <a:srgbClr val="002060"/>
                </a:solidFill>
                <a:ln>
                  <a:noFill/>
                </a:ln>
              </c:spPr>
            </c:marker>
            <c:bubble3D val="0"/>
            <c:extLst>
              <c:ext xmlns:c16="http://schemas.microsoft.com/office/drawing/2014/chart" uri="{C3380CC4-5D6E-409C-BE32-E72D297353CC}">
                <c16:uniqueId val="{0000000C-AA42-4CC0-9060-FC1BEB776F82}"/>
              </c:ext>
            </c:extLst>
          </c:dPt>
          <c:dPt>
            <c:idx val="7"/>
            <c:marker>
              <c:spPr>
                <a:solidFill>
                  <a:srgbClr val="002060"/>
                </a:solidFill>
                <a:ln>
                  <a:noFill/>
                </a:ln>
              </c:spPr>
            </c:marker>
            <c:bubble3D val="0"/>
            <c:extLst>
              <c:ext xmlns:c16="http://schemas.microsoft.com/office/drawing/2014/chart" uri="{C3380CC4-5D6E-409C-BE32-E72D297353CC}">
                <c16:uniqueId val="{0000000D-AA42-4CC0-9060-FC1BEB776F8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A42-4CC0-9060-FC1BEB776F8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A42-4CC0-9060-FC1BEB776F8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A42-4CC0-9060-FC1BEB776F82}"/>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A42-4CC0-9060-FC1BEB776F8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Tamaulipas</c:v>
                  </c:pt>
                  <c:pt idx="2">
                    <c:v>Muy Alta y Alta</c:v>
                  </c:pt>
                  <c:pt idx="4">
                    <c:v>Media</c:v>
                  </c:pt>
                  <c:pt idx="6">
                    <c:v>Baja y Muy Baja</c:v>
                  </c:pt>
                </c:lvl>
              </c:multiLvlStrCache>
            </c:multiLvlStrRef>
          </c:cat>
          <c:val>
            <c:numRef>
              <c:f>_MARGINC_INT_!$F$27:$F$34</c:f>
              <c:numCache>
                <c:formatCode>General</c:formatCode>
                <c:ptCount val="8"/>
                <c:pt idx="0">
                  <c:v>505</c:v>
                </c:pt>
                <c:pt idx="1">
                  <c:v>503</c:v>
                </c:pt>
                <c:pt idx="2">
                  <c:v>485</c:v>
                </c:pt>
                <c:pt idx="3">
                  <c:v>472</c:v>
                </c:pt>
                <c:pt idx="4">
                  <c:v>495</c:v>
                </c:pt>
                <c:pt idx="5">
                  <c:v>498</c:v>
                </c:pt>
                <c:pt idx="6">
                  <c:v>519</c:v>
                </c:pt>
                <c:pt idx="7">
                  <c:v>519</c:v>
                </c:pt>
              </c:numCache>
            </c:numRef>
          </c:val>
          <c:smooth val="0"/>
          <c:extLst>
            <c:ext xmlns:c16="http://schemas.microsoft.com/office/drawing/2014/chart" uri="{C3380CC4-5D6E-409C-BE32-E72D297353CC}">
              <c16:uniqueId val="{0000000E-AA42-4CC0-9060-FC1BEB776F82}"/>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4885A4E-3371-4E5A-B152-449ECC010BF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255-4B3B-9EBC-6DDB11CDEA04}"/>
                </c:ext>
              </c:extLst>
            </c:dLbl>
            <c:dLbl>
              <c:idx val="1"/>
              <c:tx>
                <c:rich>
                  <a:bodyPr/>
                  <a:lstStyle/>
                  <a:p>
                    <a:fld id="{939154F8-AC54-4210-AA69-F6E4285EBB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255-4B3B-9EBC-6DDB11CDEA0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55-4B3B-9EBC-6DDB11CDEA04}"/>
                </c:ext>
              </c:extLst>
            </c:dLbl>
            <c:dLbl>
              <c:idx val="3"/>
              <c:tx>
                <c:rich>
                  <a:bodyPr/>
                  <a:lstStyle/>
                  <a:p>
                    <a:fld id="{AC14835B-2227-4410-AD98-F35377B213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255-4B3B-9EBC-6DDB11CDEA0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Tamaulipas</c:v>
                </c:pt>
              </c:strCache>
            </c:strRef>
          </c:cat>
          <c:val>
            <c:numRef>
              <c:f>_RURALIDAD_!$C$2:$C$5</c:f>
              <c:numCache>
                <c:formatCode>General</c:formatCode>
                <c:ptCount val="4"/>
                <c:pt idx="0">
                  <c:v>-71.3</c:v>
                </c:pt>
                <c:pt idx="1">
                  <c:v>-48.5</c:v>
                </c:pt>
                <c:pt idx="3">
                  <c:v>-51.2</c:v>
                </c:pt>
              </c:numCache>
            </c:numRef>
          </c:val>
          <c:extLst>
            <c:ext xmlns:c15="http://schemas.microsoft.com/office/drawing/2012/chart" uri="{02D57815-91ED-43cb-92C2-25804820EDAC}">
              <c15:datalabelsRange>
                <c15:f>_RURALIDAD_!$G$2:$G$5</c15:f>
                <c15:dlblRangeCache>
                  <c:ptCount val="4"/>
                  <c:pt idx="0">
                    <c:v>71.3</c:v>
                  </c:pt>
                  <c:pt idx="1">
                    <c:v>48.5</c:v>
                  </c:pt>
                  <c:pt idx="3">
                    <c:v>51.2</c:v>
                  </c:pt>
                </c15:dlblRangeCache>
              </c15:datalabelsRange>
            </c:ext>
            <c:ext xmlns:c16="http://schemas.microsoft.com/office/drawing/2014/chart" uri="{C3380CC4-5D6E-409C-BE32-E72D297353CC}">
              <c16:uniqueId val="{00000004-B255-4B3B-9EBC-6DDB11CDEA04}"/>
            </c:ext>
          </c:extLst>
        </c:ser>
        <c:ser>
          <c:idx val="1"/>
          <c:order val="1"/>
          <c:tx>
            <c:v>NII</c:v>
          </c:tx>
          <c:spPr>
            <a:solidFill>
              <a:srgbClr val="B07CAA"/>
            </a:solidFill>
          </c:spPr>
          <c:invertIfNegative val="0"/>
          <c:dLbls>
            <c:dLbl>
              <c:idx val="0"/>
              <c:tx>
                <c:rich>
                  <a:bodyPr/>
                  <a:lstStyle/>
                  <a:p>
                    <a:fld id="{56F6900E-1C4B-4CC7-9994-EA5BFF3552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255-4B3B-9EBC-6DDB11CDEA04}"/>
                </c:ext>
              </c:extLst>
            </c:dLbl>
            <c:dLbl>
              <c:idx val="1"/>
              <c:tx>
                <c:rich>
                  <a:bodyPr/>
                  <a:lstStyle/>
                  <a:p>
                    <a:fld id="{F1E3AA0C-1D25-4D1F-B251-3257D47715D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255-4B3B-9EBC-6DDB11CDEA0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55-4B3B-9EBC-6DDB11CDEA04}"/>
                </c:ext>
              </c:extLst>
            </c:dLbl>
            <c:dLbl>
              <c:idx val="3"/>
              <c:tx>
                <c:rich>
                  <a:bodyPr/>
                  <a:lstStyle/>
                  <a:p>
                    <a:fld id="{FB16A485-D379-4FEE-AE0D-1BD0ED4E53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255-4B3B-9EBC-6DDB11CDEA0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Tamaulipas</c:v>
                </c:pt>
              </c:strCache>
            </c:strRef>
          </c:cat>
          <c:val>
            <c:numRef>
              <c:f>_RURALIDAD_!$D$2:$D$5</c:f>
              <c:numCache>
                <c:formatCode>General</c:formatCode>
                <c:ptCount val="4"/>
                <c:pt idx="0">
                  <c:v>21.2</c:v>
                </c:pt>
                <c:pt idx="1">
                  <c:v>32.4</c:v>
                </c:pt>
                <c:pt idx="3">
                  <c:v>31.2</c:v>
                </c:pt>
              </c:numCache>
            </c:numRef>
          </c:val>
          <c:extLst>
            <c:ext xmlns:c15="http://schemas.microsoft.com/office/drawing/2012/chart" uri="{02D57815-91ED-43cb-92C2-25804820EDAC}">
              <c15:datalabelsRange>
                <c15:f>_RURALIDAD_!$H$2:$H$5</c15:f>
                <c15:dlblRangeCache>
                  <c:ptCount val="4"/>
                  <c:pt idx="0">
                    <c:v>21.2</c:v>
                  </c:pt>
                  <c:pt idx="1">
                    <c:v>32.4</c:v>
                  </c:pt>
                  <c:pt idx="3">
                    <c:v>31.2</c:v>
                  </c:pt>
                </c15:dlblRangeCache>
              </c15:datalabelsRange>
            </c:ext>
            <c:ext xmlns:c16="http://schemas.microsoft.com/office/drawing/2014/chart" uri="{C3380CC4-5D6E-409C-BE32-E72D297353CC}">
              <c16:uniqueId val="{00000009-B255-4B3B-9EBC-6DDB11CDEA04}"/>
            </c:ext>
          </c:extLst>
        </c:ser>
        <c:ser>
          <c:idx val="2"/>
          <c:order val="2"/>
          <c:tx>
            <c:v>NIII</c:v>
          </c:tx>
          <c:spPr>
            <a:solidFill>
              <a:srgbClr val="9A528E"/>
            </a:solidFill>
          </c:spPr>
          <c:invertIfNegative val="0"/>
          <c:dLbls>
            <c:dLbl>
              <c:idx val="0"/>
              <c:tx>
                <c:rich>
                  <a:bodyPr/>
                  <a:lstStyle/>
                  <a:p>
                    <a:fld id="{2BE69053-8FF0-4B8C-AC12-ADB5C299F3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255-4B3B-9EBC-6DDB11CDEA04}"/>
                </c:ext>
              </c:extLst>
            </c:dLbl>
            <c:dLbl>
              <c:idx val="1"/>
              <c:tx>
                <c:rich>
                  <a:bodyPr/>
                  <a:lstStyle/>
                  <a:p>
                    <a:fld id="{91DC1ECD-8771-4CA4-9649-38AFDC8B5AA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55-4B3B-9EBC-6DDB11CDEA0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255-4B3B-9EBC-6DDB11CDEA04}"/>
                </c:ext>
              </c:extLst>
            </c:dLbl>
            <c:dLbl>
              <c:idx val="3"/>
              <c:tx>
                <c:rich>
                  <a:bodyPr/>
                  <a:lstStyle/>
                  <a:p>
                    <a:fld id="{ED491784-18EA-4ABD-92A6-5822CE0824C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255-4B3B-9EBC-6DDB11CDEA0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Tamaulipas</c:v>
                </c:pt>
              </c:strCache>
            </c:strRef>
          </c:cat>
          <c:val>
            <c:numRef>
              <c:f>_RURALIDAD_!$E$2:$E$5</c:f>
              <c:numCache>
                <c:formatCode>General</c:formatCode>
                <c:ptCount val="4"/>
                <c:pt idx="0">
                  <c:v>7</c:v>
                </c:pt>
                <c:pt idx="1">
                  <c:v>15.7</c:v>
                </c:pt>
                <c:pt idx="3">
                  <c:v>14.7</c:v>
                </c:pt>
              </c:numCache>
            </c:numRef>
          </c:val>
          <c:extLst>
            <c:ext xmlns:c15="http://schemas.microsoft.com/office/drawing/2012/chart" uri="{02D57815-91ED-43cb-92C2-25804820EDAC}">
              <c15:datalabelsRange>
                <c15:f>_RURALIDAD_!$I$2:$I$5</c15:f>
                <c15:dlblRangeCache>
                  <c:ptCount val="4"/>
                  <c:pt idx="0">
                    <c:v>7.0˟</c:v>
                  </c:pt>
                  <c:pt idx="1">
                    <c:v>15.7</c:v>
                  </c:pt>
                  <c:pt idx="3">
                    <c:v>14.7</c:v>
                  </c:pt>
                </c15:dlblRangeCache>
              </c15:datalabelsRange>
            </c:ext>
            <c:ext xmlns:c16="http://schemas.microsoft.com/office/drawing/2014/chart" uri="{C3380CC4-5D6E-409C-BE32-E72D297353CC}">
              <c16:uniqueId val="{0000000E-B255-4B3B-9EBC-6DDB11CDEA04}"/>
            </c:ext>
          </c:extLst>
        </c:ser>
        <c:ser>
          <c:idx val="3"/>
          <c:order val="3"/>
          <c:tx>
            <c:v>NIV</c:v>
          </c:tx>
          <c:spPr>
            <a:solidFill>
              <a:srgbClr val="862A77"/>
            </a:solidFill>
          </c:spPr>
          <c:invertIfNegative val="0"/>
          <c:dLbls>
            <c:dLbl>
              <c:idx val="0"/>
              <c:layout>
                <c:manualLayout>
                  <c:x val="2.2727272727272728E-2"/>
                  <c:y val="0"/>
                </c:manualLayout>
              </c:layout>
              <c:tx>
                <c:rich>
                  <a:bodyPr/>
                  <a:lstStyle/>
                  <a:p>
                    <a:fld id="{027060FF-F501-4DBC-A0B6-06549D9651E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255-4B3B-9EBC-6DDB11CDEA04}"/>
                </c:ext>
              </c:extLst>
            </c:dLbl>
            <c:dLbl>
              <c:idx val="1"/>
              <c:layout>
                <c:manualLayout>
                  <c:x val="2.7272727272727271E-2"/>
                  <c:y val="0"/>
                </c:manualLayout>
              </c:layout>
              <c:tx>
                <c:rich>
                  <a:bodyPr/>
                  <a:lstStyle/>
                  <a:p>
                    <a:fld id="{FF961B1E-7988-4D5D-83B4-B2DF84C0218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255-4B3B-9EBC-6DDB11CDEA0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55-4B3B-9EBC-6DDB11CDEA04}"/>
                </c:ext>
              </c:extLst>
            </c:dLbl>
            <c:dLbl>
              <c:idx val="3"/>
              <c:layout>
                <c:manualLayout>
                  <c:x val="2.5757575757575535E-2"/>
                  <c:y val="0"/>
                </c:manualLayout>
              </c:layout>
              <c:tx>
                <c:rich>
                  <a:bodyPr/>
                  <a:lstStyle/>
                  <a:p>
                    <a:fld id="{9C174CBE-54A9-4D2B-BCCF-C32FF3327E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255-4B3B-9EBC-6DDB11CDEA04}"/>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Tamaulipas</c:v>
                </c:pt>
              </c:strCache>
            </c:strRef>
          </c:cat>
          <c:val>
            <c:numRef>
              <c:f>_RURALIDAD_!$F$2:$F$5</c:f>
              <c:numCache>
                <c:formatCode>General</c:formatCode>
                <c:ptCount val="4"/>
                <c:pt idx="0">
                  <c:v>0.4</c:v>
                </c:pt>
                <c:pt idx="1">
                  <c:v>3.3</c:v>
                </c:pt>
                <c:pt idx="3">
                  <c:v>3</c:v>
                </c:pt>
              </c:numCache>
            </c:numRef>
          </c:val>
          <c:extLst>
            <c:ext xmlns:c15="http://schemas.microsoft.com/office/drawing/2012/chart" uri="{02D57815-91ED-43cb-92C2-25804820EDAC}">
              <c15:datalabelsRange>
                <c15:f>_RURALIDAD_!$J$2:$J$5</c15:f>
                <c15:dlblRangeCache>
                  <c:ptCount val="4"/>
                  <c:pt idx="0">
                    <c:v>0.4˟</c:v>
                  </c:pt>
                  <c:pt idx="1">
                    <c:v>3.3</c:v>
                  </c:pt>
                  <c:pt idx="3">
                    <c:v>3.0</c:v>
                  </c:pt>
                </c15:dlblRangeCache>
              </c15:datalabelsRange>
            </c:ext>
            <c:ext xmlns:c16="http://schemas.microsoft.com/office/drawing/2014/chart" uri="{C3380CC4-5D6E-409C-BE32-E72D297353CC}">
              <c16:uniqueId val="{00000013-B255-4B3B-9EBC-6DDB11CDEA04}"/>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4E6F567-CFCD-47FD-98FE-FC5596823E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763-41BE-B3C6-044064A78D9E}"/>
                </c:ext>
              </c:extLst>
            </c:dLbl>
            <c:dLbl>
              <c:idx val="1"/>
              <c:tx>
                <c:rich>
                  <a:bodyPr/>
                  <a:lstStyle/>
                  <a:p>
                    <a:fld id="{95E60E30-C3C5-4BDD-AC27-39FB9876EF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763-41BE-B3C6-044064A78D9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63-41BE-B3C6-044064A78D9E}"/>
                </c:ext>
              </c:extLst>
            </c:dLbl>
            <c:dLbl>
              <c:idx val="3"/>
              <c:tx>
                <c:rich>
                  <a:bodyPr/>
                  <a:lstStyle/>
                  <a:p>
                    <a:fld id="{970E5F46-79BE-492F-A763-9AB1ACE100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763-41BE-B3C6-044064A78D9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Tamaulipas</c:v>
                </c:pt>
              </c:strCache>
            </c:strRef>
          </c:cat>
          <c:val>
            <c:numRef>
              <c:f>_RURALIDAD_!$C$28:$C$31</c:f>
              <c:numCache>
                <c:formatCode>General</c:formatCode>
                <c:ptCount val="4"/>
                <c:pt idx="0">
                  <c:v>-75.099999999999994</c:v>
                </c:pt>
                <c:pt idx="1">
                  <c:v>-57.7</c:v>
                </c:pt>
                <c:pt idx="3">
                  <c:v>-59.7</c:v>
                </c:pt>
              </c:numCache>
            </c:numRef>
          </c:val>
          <c:extLst>
            <c:ext xmlns:c15="http://schemas.microsoft.com/office/drawing/2012/chart" uri="{02D57815-91ED-43cb-92C2-25804820EDAC}">
              <c15:datalabelsRange>
                <c15:f>_RURALIDAD_!$G$28:$G$31</c15:f>
                <c15:dlblRangeCache>
                  <c:ptCount val="4"/>
                  <c:pt idx="0">
                    <c:v>75.1</c:v>
                  </c:pt>
                  <c:pt idx="1">
                    <c:v>57.7</c:v>
                  </c:pt>
                  <c:pt idx="3">
                    <c:v>59.7</c:v>
                  </c:pt>
                </c15:dlblRangeCache>
              </c15:datalabelsRange>
            </c:ext>
            <c:ext xmlns:c16="http://schemas.microsoft.com/office/drawing/2014/chart" uri="{C3380CC4-5D6E-409C-BE32-E72D297353CC}">
              <c16:uniqueId val="{00000004-D763-41BE-B3C6-044064A78D9E}"/>
            </c:ext>
          </c:extLst>
        </c:ser>
        <c:ser>
          <c:idx val="1"/>
          <c:order val="1"/>
          <c:tx>
            <c:v>NII</c:v>
          </c:tx>
          <c:spPr>
            <a:solidFill>
              <a:srgbClr val="B07CAA"/>
            </a:solidFill>
          </c:spPr>
          <c:invertIfNegative val="0"/>
          <c:dLbls>
            <c:dLbl>
              <c:idx val="0"/>
              <c:tx>
                <c:rich>
                  <a:bodyPr/>
                  <a:lstStyle/>
                  <a:p>
                    <a:fld id="{0F9A9AF1-EB04-4D69-9895-1CB5318D53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763-41BE-B3C6-044064A78D9E}"/>
                </c:ext>
              </c:extLst>
            </c:dLbl>
            <c:dLbl>
              <c:idx val="1"/>
              <c:tx>
                <c:rich>
                  <a:bodyPr/>
                  <a:lstStyle/>
                  <a:p>
                    <a:fld id="{3A941BD1-64C4-4365-80D1-19AD1CCC4DB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763-41BE-B3C6-044064A78D9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63-41BE-B3C6-044064A78D9E}"/>
                </c:ext>
              </c:extLst>
            </c:dLbl>
            <c:dLbl>
              <c:idx val="3"/>
              <c:tx>
                <c:rich>
                  <a:bodyPr/>
                  <a:lstStyle/>
                  <a:p>
                    <a:fld id="{B06EFAC3-0857-4054-AF5B-1D0A8C7010D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763-41BE-B3C6-044064A78D9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Tamaulipas</c:v>
                </c:pt>
              </c:strCache>
            </c:strRef>
          </c:cat>
          <c:val>
            <c:numRef>
              <c:f>_RURALIDAD_!$D$28:$D$31</c:f>
              <c:numCache>
                <c:formatCode>General</c:formatCode>
                <c:ptCount val="4"/>
                <c:pt idx="0">
                  <c:v>13.4</c:v>
                </c:pt>
                <c:pt idx="1">
                  <c:v>17.7</c:v>
                </c:pt>
                <c:pt idx="3">
                  <c:v>17.2</c:v>
                </c:pt>
              </c:numCache>
            </c:numRef>
          </c:val>
          <c:extLst>
            <c:ext xmlns:c15="http://schemas.microsoft.com/office/drawing/2012/chart" uri="{02D57815-91ED-43cb-92C2-25804820EDAC}">
              <c15:datalabelsRange>
                <c15:f>_RURALIDAD_!$H$28:$H$31</c15:f>
                <c15:dlblRangeCache>
                  <c:ptCount val="4"/>
                  <c:pt idx="0">
                    <c:v>13.4</c:v>
                  </c:pt>
                  <c:pt idx="1">
                    <c:v>17.7</c:v>
                  </c:pt>
                  <c:pt idx="3">
                    <c:v>17.2</c:v>
                  </c:pt>
                </c15:dlblRangeCache>
              </c15:datalabelsRange>
            </c:ext>
            <c:ext xmlns:c16="http://schemas.microsoft.com/office/drawing/2014/chart" uri="{C3380CC4-5D6E-409C-BE32-E72D297353CC}">
              <c16:uniqueId val="{00000009-D763-41BE-B3C6-044064A78D9E}"/>
            </c:ext>
          </c:extLst>
        </c:ser>
        <c:ser>
          <c:idx val="2"/>
          <c:order val="2"/>
          <c:tx>
            <c:v>NIII</c:v>
          </c:tx>
          <c:spPr>
            <a:solidFill>
              <a:srgbClr val="9A528E"/>
            </a:solidFill>
          </c:spPr>
          <c:invertIfNegative val="0"/>
          <c:dLbls>
            <c:dLbl>
              <c:idx val="0"/>
              <c:tx>
                <c:rich>
                  <a:bodyPr/>
                  <a:lstStyle/>
                  <a:p>
                    <a:fld id="{A7F925C2-2310-4D3D-8A4D-1287CA9C6CF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763-41BE-B3C6-044064A78D9E}"/>
                </c:ext>
              </c:extLst>
            </c:dLbl>
            <c:dLbl>
              <c:idx val="1"/>
              <c:tx>
                <c:rich>
                  <a:bodyPr/>
                  <a:lstStyle/>
                  <a:p>
                    <a:fld id="{D5F6F46F-96FD-4022-86CE-E2807CF5D3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63-41BE-B3C6-044064A78D9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763-41BE-B3C6-044064A78D9E}"/>
                </c:ext>
              </c:extLst>
            </c:dLbl>
            <c:dLbl>
              <c:idx val="3"/>
              <c:tx>
                <c:rich>
                  <a:bodyPr/>
                  <a:lstStyle/>
                  <a:p>
                    <a:fld id="{98D9A6EC-3BFB-4BC8-B768-BC31A67A605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763-41BE-B3C6-044064A78D9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Tamaulipas</c:v>
                </c:pt>
              </c:strCache>
            </c:strRef>
          </c:cat>
          <c:val>
            <c:numRef>
              <c:f>_RURALIDAD_!$E$28:$E$31</c:f>
              <c:numCache>
                <c:formatCode>General</c:formatCode>
                <c:ptCount val="4"/>
                <c:pt idx="0">
                  <c:v>7.6</c:v>
                </c:pt>
                <c:pt idx="1">
                  <c:v>15</c:v>
                </c:pt>
                <c:pt idx="3">
                  <c:v>14.2</c:v>
                </c:pt>
              </c:numCache>
            </c:numRef>
          </c:val>
          <c:extLst>
            <c:ext xmlns:c15="http://schemas.microsoft.com/office/drawing/2012/chart" uri="{02D57815-91ED-43cb-92C2-25804820EDAC}">
              <c15:datalabelsRange>
                <c15:f>_RURALIDAD_!$I$28:$I$31</c15:f>
                <c15:dlblRangeCache>
                  <c:ptCount val="4"/>
                  <c:pt idx="0">
                    <c:v>7.6˟</c:v>
                  </c:pt>
                  <c:pt idx="1">
                    <c:v>15.0</c:v>
                  </c:pt>
                  <c:pt idx="3">
                    <c:v>14.2</c:v>
                  </c:pt>
                </c15:dlblRangeCache>
              </c15:datalabelsRange>
            </c:ext>
            <c:ext xmlns:c16="http://schemas.microsoft.com/office/drawing/2014/chart" uri="{C3380CC4-5D6E-409C-BE32-E72D297353CC}">
              <c16:uniqueId val="{0000000E-D763-41BE-B3C6-044064A78D9E}"/>
            </c:ext>
          </c:extLst>
        </c:ser>
        <c:ser>
          <c:idx val="3"/>
          <c:order val="3"/>
          <c:tx>
            <c:v>NIV</c:v>
          </c:tx>
          <c:spPr>
            <a:solidFill>
              <a:srgbClr val="862A77"/>
            </a:solidFill>
          </c:spPr>
          <c:invertIfNegative val="0"/>
          <c:dLbls>
            <c:dLbl>
              <c:idx val="0"/>
              <c:layout>
                <c:manualLayout>
                  <c:x val="3.1818181818181815E-2"/>
                  <c:y val="0"/>
                </c:manualLayout>
              </c:layout>
              <c:tx>
                <c:rich>
                  <a:bodyPr/>
                  <a:lstStyle/>
                  <a:p>
                    <a:pPr>
                      <a:defRPr sz="1400" b="1" baseline="0">
                        <a:solidFill>
                          <a:srgbClr val="862A77"/>
                        </a:solidFill>
                        <a:latin typeface="Calibri"/>
                      </a:defRPr>
                    </a:pPr>
                    <a:fld id="{94210EE5-0142-407D-9DDD-78B385EA483F}"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763-41BE-B3C6-044064A78D9E}"/>
                </c:ext>
              </c:extLst>
            </c:dLbl>
            <c:dLbl>
              <c:idx val="1"/>
              <c:tx>
                <c:rich>
                  <a:bodyPr/>
                  <a:lstStyle/>
                  <a:p>
                    <a:fld id="{085A4F80-5447-44E1-9F35-029C915DAB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763-41BE-B3C6-044064A78D9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763-41BE-B3C6-044064A78D9E}"/>
                </c:ext>
              </c:extLst>
            </c:dLbl>
            <c:dLbl>
              <c:idx val="3"/>
              <c:tx>
                <c:rich>
                  <a:bodyPr/>
                  <a:lstStyle/>
                  <a:p>
                    <a:fld id="{DF4EFC18-1302-4661-94E5-E3FA1A52A9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763-41BE-B3C6-044064A78D9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Tamaulipas</c:v>
                </c:pt>
              </c:strCache>
            </c:strRef>
          </c:cat>
          <c:val>
            <c:numRef>
              <c:f>_RURALIDAD_!$F$28:$F$31</c:f>
              <c:numCache>
                <c:formatCode>General</c:formatCode>
                <c:ptCount val="4"/>
                <c:pt idx="0">
                  <c:v>3.9</c:v>
                </c:pt>
                <c:pt idx="1">
                  <c:v>9.6</c:v>
                </c:pt>
                <c:pt idx="3">
                  <c:v>8.9</c:v>
                </c:pt>
              </c:numCache>
            </c:numRef>
          </c:val>
          <c:extLst>
            <c:ext xmlns:c15="http://schemas.microsoft.com/office/drawing/2012/chart" uri="{02D57815-91ED-43cb-92C2-25804820EDAC}">
              <c15:datalabelsRange>
                <c15:f>_RURALIDAD_!$J$28:$J$31</c15:f>
                <c15:dlblRangeCache>
                  <c:ptCount val="4"/>
                  <c:pt idx="0">
                    <c:v>3.9˟</c:v>
                  </c:pt>
                  <c:pt idx="1">
                    <c:v>9.6</c:v>
                  </c:pt>
                  <c:pt idx="3">
                    <c:v>8.9</c:v>
                  </c:pt>
                </c15:dlblRangeCache>
              </c15:datalabelsRange>
            </c:ext>
            <c:ext xmlns:c16="http://schemas.microsoft.com/office/drawing/2014/chart" uri="{C3380CC4-5D6E-409C-BE32-E72D297353CC}">
              <c16:uniqueId val="{00000013-D763-41BE-B3C6-044064A78D9E}"/>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9D8-4FAC-90E9-D8256B48826C}"/>
              </c:ext>
            </c:extLst>
          </c:dPt>
          <c:dPt>
            <c:idx val="3"/>
            <c:marker>
              <c:spPr>
                <a:solidFill>
                  <a:srgbClr val="002060"/>
                </a:solidFill>
                <a:ln>
                  <a:noFill/>
                </a:ln>
              </c:spPr>
            </c:marker>
            <c:bubble3D val="0"/>
            <c:extLst>
              <c:ext xmlns:c16="http://schemas.microsoft.com/office/drawing/2014/chart" uri="{C3380CC4-5D6E-409C-BE32-E72D297353CC}">
                <c16:uniqueId val="{00000001-B9D8-4FAC-90E9-D8256B48826C}"/>
              </c:ext>
            </c:extLst>
          </c:dPt>
          <c:dPt>
            <c:idx val="5"/>
            <c:marker>
              <c:spPr>
                <a:solidFill>
                  <a:srgbClr val="002060"/>
                </a:solidFill>
                <a:ln>
                  <a:noFill/>
                </a:ln>
              </c:spPr>
            </c:marker>
            <c:bubble3D val="0"/>
            <c:extLst>
              <c:ext xmlns:c16="http://schemas.microsoft.com/office/drawing/2014/chart" uri="{C3380CC4-5D6E-409C-BE32-E72D297353CC}">
                <c16:uniqueId val="{00000002-B9D8-4FAC-90E9-D8256B48826C}"/>
              </c:ext>
            </c:extLst>
          </c:dPt>
          <c:cat>
            <c:multiLvlStrRef>
              <c:f>_RURALIDAD_INT_!$B$2:$C$7</c:f>
              <c:multiLvlStrCache>
                <c:ptCount val="6"/>
                <c:lvl>
                  <c:pt idx="0">
                    <c:v>2015</c:v>
                  </c:pt>
                  <c:pt idx="1">
                    <c:v>2018</c:v>
                  </c:pt>
                  <c:pt idx="2">
                    <c:v>2015</c:v>
                  </c:pt>
                  <c:pt idx="3">
                    <c:v>2018</c:v>
                  </c:pt>
                  <c:pt idx="4">
                    <c:v>2015</c:v>
                  </c:pt>
                  <c:pt idx="5">
                    <c:v>2018</c:v>
                  </c:pt>
                </c:lvl>
                <c:lvl>
                  <c:pt idx="0">
                    <c:v>Tamaulipas</c:v>
                  </c:pt>
                  <c:pt idx="2">
                    <c:v>Urbana</c:v>
                  </c:pt>
                  <c:pt idx="4">
                    <c:v>Rural</c:v>
                  </c:pt>
                </c:lvl>
              </c:multiLvlStrCache>
            </c:multiLvlStrRef>
          </c:cat>
          <c:val>
            <c:numRef>
              <c:f>_RURALIDAD_INT_!$D$2:$D$7</c:f>
              <c:numCache>
                <c:formatCode>General</c:formatCode>
                <c:ptCount val="6"/>
                <c:pt idx="0">
                  <c:v>503.04500000000002</c:v>
                </c:pt>
                <c:pt idx="1">
                  <c:v>490.43799999999999</c:v>
                </c:pt>
                <c:pt idx="2">
                  <c:v>506.24900000000002</c:v>
                </c:pt>
                <c:pt idx="3">
                  <c:v>495.642</c:v>
                </c:pt>
                <c:pt idx="4">
                  <c:v>464.30399999999997</c:v>
                </c:pt>
                <c:pt idx="5">
                  <c:v>439.45800000000003</c:v>
                </c:pt>
              </c:numCache>
            </c:numRef>
          </c:val>
          <c:smooth val="0"/>
          <c:extLst>
            <c:ext xmlns:c16="http://schemas.microsoft.com/office/drawing/2014/chart" uri="{C3380CC4-5D6E-409C-BE32-E72D297353CC}">
              <c16:uniqueId val="{00000003-B9D8-4FAC-90E9-D8256B48826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B9D8-4FAC-90E9-D8256B48826C}"/>
              </c:ext>
            </c:extLst>
          </c:dPt>
          <c:dPt>
            <c:idx val="3"/>
            <c:marker>
              <c:spPr>
                <a:solidFill>
                  <a:srgbClr val="002060"/>
                </a:solidFill>
                <a:ln>
                  <a:noFill/>
                </a:ln>
              </c:spPr>
            </c:marker>
            <c:bubble3D val="0"/>
            <c:extLst>
              <c:ext xmlns:c16="http://schemas.microsoft.com/office/drawing/2014/chart" uri="{C3380CC4-5D6E-409C-BE32-E72D297353CC}">
                <c16:uniqueId val="{00000005-B9D8-4FAC-90E9-D8256B48826C}"/>
              </c:ext>
            </c:extLst>
          </c:dPt>
          <c:dPt>
            <c:idx val="5"/>
            <c:marker>
              <c:spPr>
                <a:solidFill>
                  <a:srgbClr val="002060"/>
                </a:solidFill>
                <a:ln>
                  <a:noFill/>
                </a:ln>
              </c:spPr>
            </c:marker>
            <c:bubble3D val="0"/>
            <c:extLst>
              <c:ext xmlns:c16="http://schemas.microsoft.com/office/drawing/2014/chart" uri="{C3380CC4-5D6E-409C-BE32-E72D297353CC}">
                <c16:uniqueId val="{00000006-B9D8-4FAC-90E9-D8256B48826C}"/>
              </c:ext>
            </c:extLst>
          </c:dPt>
          <c:cat>
            <c:multiLvlStrRef>
              <c:f>_RURALIDAD_INT_!$B$2:$C$7</c:f>
              <c:multiLvlStrCache>
                <c:ptCount val="6"/>
                <c:lvl>
                  <c:pt idx="0">
                    <c:v>2015</c:v>
                  </c:pt>
                  <c:pt idx="1">
                    <c:v>2018</c:v>
                  </c:pt>
                  <c:pt idx="2">
                    <c:v>2015</c:v>
                  </c:pt>
                  <c:pt idx="3">
                    <c:v>2018</c:v>
                  </c:pt>
                  <c:pt idx="4">
                    <c:v>2015</c:v>
                  </c:pt>
                  <c:pt idx="5">
                    <c:v>2018</c:v>
                  </c:pt>
                </c:lvl>
                <c:lvl>
                  <c:pt idx="0">
                    <c:v>Tamaulipas</c:v>
                  </c:pt>
                  <c:pt idx="2">
                    <c:v>Urbana</c:v>
                  </c:pt>
                  <c:pt idx="4">
                    <c:v>Rural</c:v>
                  </c:pt>
                </c:lvl>
              </c:multiLvlStrCache>
            </c:multiLvlStrRef>
          </c:cat>
          <c:val>
            <c:numRef>
              <c:f>_RURALIDAD_INT_!$E$2:$E$7</c:f>
              <c:numCache>
                <c:formatCode>General</c:formatCode>
                <c:ptCount val="6"/>
                <c:pt idx="0">
                  <c:v>520.95500000000004</c:v>
                </c:pt>
                <c:pt idx="1">
                  <c:v>505.56200000000001</c:v>
                </c:pt>
                <c:pt idx="2">
                  <c:v>525.75099999999998</c:v>
                </c:pt>
                <c:pt idx="3">
                  <c:v>512.35799999999995</c:v>
                </c:pt>
                <c:pt idx="4">
                  <c:v>505.69600000000003</c:v>
                </c:pt>
                <c:pt idx="5">
                  <c:v>462.54199999999997</c:v>
                </c:pt>
              </c:numCache>
            </c:numRef>
          </c:val>
          <c:smooth val="0"/>
          <c:extLst>
            <c:ext xmlns:c16="http://schemas.microsoft.com/office/drawing/2014/chart" uri="{C3380CC4-5D6E-409C-BE32-E72D297353CC}">
              <c16:uniqueId val="{00000007-B9D8-4FAC-90E9-D8256B48826C}"/>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B9D8-4FAC-90E9-D8256B48826C}"/>
              </c:ext>
            </c:extLst>
          </c:dPt>
          <c:dPt>
            <c:idx val="3"/>
            <c:marker>
              <c:spPr>
                <a:solidFill>
                  <a:srgbClr val="002060"/>
                </a:solidFill>
                <a:ln>
                  <a:noFill/>
                </a:ln>
              </c:spPr>
            </c:marker>
            <c:bubble3D val="0"/>
            <c:extLst>
              <c:ext xmlns:c16="http://schemas.microsoft.com/office/drawing/2014/chart" uri="{C3380CC4-5D6E-409C-BE32-E72D297353CC}">
                <c16:uniqueId val="{00000009-B9D8-4FAC-90E9-D8256B48826C}"/>
              </c:ext>
            </c:extLst>
          </c:dPt>
          <c:dPt>
            <c:idx val="5"/>
            <c:marker>
              <c:spPr>
                <a:solidFill>
                  <a:srgbClr val="002060"/>
                </a:solidFill>
                <a:ln>
                  <a:noFill/>
                </a:ln>
              </c:spPr>
            </c:marker>
            <c:bubble3D val="0"/>
            <c:extLst>
              <c:ext xmlns:c16="http://schemas.microsoft.com/office/drawing/2014/chart" uri="{C3380CC4-5D6E-409C-BE32-E72D297353CC}">
                <c16:uniqueId val="{0000000A-B9D8-4FAC-90E9-D8256B48826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9D8-4FAC-90E9-D8256B48826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9D8-4FAC-90E9-D8256B48826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9D8-4FAC-90E9-D8256B48826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Tamaulipas</c:v>
                  </c:pt>
                  <c:pt idx="2">
                    <c:v>Urbana</c:v>
                  </c:pt>
                  <c:pt idx="4">
                    <c:v>Rural</c:v>
                  </c:pt>
                </c:lvl>
              </c:multiLvlStrCache>
            </c:multiLvlStrRef>
          </c:cat>
          <c:val>
            <c:numRef>
              <c:f>_RURALIDAD_INT_!$F$2:$F$7</c:f>
              <c:numCache>
                <c:formatCode>General</c:formatCode>
                <c:ptCount val="6"/>
                <c:pt idx="0">
                  <c:v>512</c:v>
                </c:pt>
                <c:pt idx="1">
                  <c:v>498</c:v>
                </c:pt>
                <c:pt idx="2">
                  <c:v>516</c:v>
                </c:pt>
                <c:pt idx="3">
                  <c:v>504</c:v>
                </c:pt>
                <c:pt idx="4">
                  <c:v>485</c:v>
                </c:pt>
                <c:pt idx="5">
                  <c:v>451</c:v>
                </c:pt>
              </c:numCache>
            </c:numRef>
          </c:val>
          <c:smooth val="0"/>
          <c:extLst>
            <c:ext xmlns:c16="http://schemas.microsoft.com/office/drawing/2014/chart" uri="{C3380CC4-5D6E-409C-BE32-E72D297353CC}">
              <c16:uniqueId val="{0000000B-B9D8-4FAC-90E9-D8256B48826C}"/>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15F-4F16-8211-7C34F0C99E04}"/>
              </c:ext>
            </c:extLst>
          </c:dPt>
          <c:dPt>
            <c:idx val="3"/>
            <c:marker>
              <c:spPr>
                <a:solidFill>
                  <a:srgbClr val="002060"/>
                </a:solidFill>
                <a:ln>
                  <a:noFill/>
                </a:ln>
              </c:spPr>
            </c:marker>
            <c:bubble3D val="0"/>
            <c:extLst>
              <c:ext xmlns:c16="http://schemas.microsoft.com/office/drawing/2014/chart" uri="{C3380CC4-5D6E-409C-BE32-E72D297353CC}">
                <c16:uniqueId val="{00000001-D15F-4F16-8211-7C34F0C99E04}"/>
              </c:ext>
            </c:extLst>
          </c:dPt>
          <c:dPt>
            <c:idx val="5"/>
            <c:marker>
              <c:spPr>
                <a:solidFill>
                  <a:srgbClr val="002060"/>
                </a:solidFill>
                <a:ln>
                  <a:noFill/>
                </a:ln>
              </c:spPr>
            </c:marker>
            <c:bubble3D val="0"/>
            <c:extLst>
              <c:ext xmlns:c16="http://schemas.microsoft.com/office/drawing/2014/chart" uri="{C3380CC4-5D6E-409C-BE32-E72D297353CC}">
                <c16:uniqueId val="{00000002-D15F-4F16-8211-7C34F0C99E04}"/>
              </c:ext>
            </c:extLst>
          </c:dPt>
          <c:cat>
            <c:multiLvlStrRef>
              <c:f>_RURALIDAD_INT_!$B$27:$C$32</c:f>
              <c:multiLvlStrCache>
                <c:ptCount val="6"/>
                <c:lvl>
                  <c:pt idx="0">
                    <c:v>2015</c:v>
                  </c:pt>
                  <c:pt idx="1">
                    <c:v>2018</c:v>
                  </c:pt>
                  <c:pt idx="2">
                    <c:v>2015</c:v>
                  </c:pt>
                  <c:pt idx="3">
                    <c:v>2018</c:v>
                  </c:pt>
                  <c:pt idx="4">
                    <c:v>2015</c:v>
                  </c:pt>
                  <c:pt idx="5">
                    <c:v>2018</c:v>
                  </c:pt>
                </c:lvl>
                <c:lvl>
                  <c:pt idx="0">
                    <c:v>Tamaulipas</c:v>
                  </c:pt>
                  <c:pt idx="2">
                    <c:v>Urbana</c:v>
                  </c:pt>
                  <c:pt idx="4">
                    <c:v>Rural</c:v>
                  </c:pt>
                </c:lvl>
              </c:multiLvlStrCache>
            </c:multiLvlStrRef>
          </c:cat>
          <c:val>
            <c:numRef>
              <c:f>_RURALIDAD_INT_!$D$27:$D$32</c:f>
              <c:numCache>
                <c:formatCode>General</c:formatCode>
                <c:ptCount val="6"/>
                <c:pt idx="0">
                  <c:v>495.24900000000002</c:v>
                </c:pt>
                <c:pt idx="1">
                  <c:v>493.846</c:v>
                </c:pt>
                <c:pt idx="2">
                  <c:v>495.45299999999997</c:v>
                </c:pt>
                <c:pt idx="3">
                  <c:v>497.65199999999999</c:v>
                </c:pt>
                <c:pt idx="4">
                  <c:v>474.50799999999998</c:v>
                </c:pt>
                <c:pt idx="5">
                  <c:v>451.67200000000003</c:v>
                </c:pt>
              </c:numCache>
            </c:numRef>
          </c:val>
          <c:smooth val="0"/>
          <c:extLst>
            <c:ext xmlns:c16="http://schemas.microsoft.com/office/drawing/2014/chart" uri="{C3380CC4-5D6E-409C-BE32-E72D297353CC}">
              <c16:uniqueId val="{00000003-D15F-4F16-8211-7C34F0C99E0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15F-4F16-8211-7C34F0C99E04}"/>
              </c:ext>
            </c:extLst>
          </c:dPt>
          <c:dPt>
            <c:idx val="3"/>
            <c:marker>
              <c:spPr>
                <a:solidFill>
                  <a:srgbClr val="002060"/>
                </a:solidFill>
                <a:ln>
                  <a:noFill/>
                </a:ln>
              </c:spPr>
            </c:marker>
            <c:bubble3D val="0"/>
            <c:extLst>
              <c:ext xmlns:c16="http://schemas.microsoft.com/office/drawing/2014/chart" uri="{C3380CC4-5D6E-409C-BE32-E72D297353CC}">
                <c16:uniqueId val="{00000005-D15F-4F16-8211-7C34F0C99E04}"/>
              </c:ext>
            </c:extLst>
          </c:dPt>
          <c:dPt>
            <c:idx val="5"/>
            <c:marker>
              <c:spPr>
                <a:solidFill>
                  <a:srgbClr val="002060"/>
                </a:solidFill>
                <a:ln>
                  <a:noFill/>
                </a:ln>
              </c:spPr>
            </c:marker>
            <c:bubble3D val="0"/>
            <c:extLst>
              <c:ext xmlns:c16="http://schemas.microsoft.com/office/drawing/2014/chart" uri="{C3380CC4-5D6E-409C-BE32-E72D297353CC}">
                <c16:uniqueId val="{00000006-D15F-4F16-8211-7C34F0C99E04}"/>
              </c:ext>
            </c:extLst>
          </c:dPt>
          <c:cat>
            <c:multiLvlStrRef>
              <c:f>_RURALIDAD_INT_!$B$27:$C$32</c:f>
              <c:multiLvlStrCache>
                <c:ptCount val="6"/>
                <c:lvl>
                  <c:pt idx="0">
                    <c:v>2015</c:v>
                  </c:pt>
                  <c:pt idx="1">
                    <c:v>2018</c:v>
                  </c:pt>
                  <c:pt idx="2">
                    <c:v>2015</c:v>
                  </c:pt>
                  <c:pt idx="3">
                    <c:v>2018</c:v>
                  </c:pt>
                  <c:pt idx="4">
                    <c:v>2015</c:v>
                  </c:pt>
                  <c:pt idx="5">
                    <c:v>2018</c:v>
                  </c:pt>
                </c:lvl>
                <c:lvl>
                  <c:pt idx="0">
                    <c:v>Tamaulipas</c:v>
                  </c:pt>
                  <c:pt idx="2">
                    <c:v>Urbana</c:v>
                  </c:pt>
                  <c:pt idx="4">
                    <c:v>Rural</c:v>
                  </c:pt>
                </c:lvl>
              </c:multiLvlStrCache>
            </c:multiLvlStrRef>
          </c:cat>
          <c:val>
            <c:numRef>
              <c:f>_RURALIDAD_INT_!$E$27:$E$32</c:f>
              <c:numCache>
                <c:formatCode>General</c:formatCode>
                <c:ptCount val="6"/>
                <c:pt idx="0">
                  <c:v>514.75099999999998</c:v>
                </c:pt>
                <c:pt idx="1">
                  <c:v>512.154</c:v>
                </c:pt>
                <c:pt idx="2">
                  <c:v>516.54700000000003</c:v>
                </c:pt>
                <c:pt idx="3">
                  <c:v>518.34799999999996</c:v>
                </c:pt>
                <c:pt idx="4">
                  <c:v>517.49199999999996</c:v>
                </c:pt>
                <c:pt idx="5">
                  <c:v>480.32799999999997</c:v>
                </c:pt>
              </c:numCache>
            </c:numRef>
          </c:val>
          <c:smooth val="0"/>
          <c:extLst>
            <c:ext xmlns:c16="http://schemas.microsoft.com/office/drawing/2014/chart" uri="{C3380CC4-5D6E-409C-BE32-E72D297353CC}">
              <c16:uniqueId val="{00000007-D15F-4F16-8211-7C34F0C99E04}"/>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D15F-4F16-8211-7C34F0C99E04}"/>
              </c:ext>
            </c:extLst>
          </c:dPt>
          <c:dPt>
            <c:idx val="3"/>
            <c:marker>
              <c:spPr>
                <a:solidFill>
                  <a:srgbClr val="002060"/>
                </a:solidFill>
                <a:ln>
                  <a:noFill/>
                </a:ln>
              </c:spPr>
            </c:marker>
            <c:bubble3D val="0"/>
            <c:extLst>
              <c:ext xmlns:c16="http://schemas.microsoft.com/office/drawing/2014/chart" uri="{C3380CC4-5D6E-409C-BE32-E72D297353CC}">
                <c16:uniqueId val="{00000009-D15F-4F16-8211-7C34F0C99E04}"/>
              </c:ext>
            </c:extLst>
          </c:dPt>
          <c:dPt>
            <c:idx val="5"/>
            <c:marker>
              <c:spPr>
                <a:solidFill>
                  <a:srgbClr val="002060"/>
                </a:solidFill>
                <a:ln>
                  <a:noFill/>
                </a:ln>
              </c:spPr>
            </c:marker>
            <c:bubble3D val="0"/>
            <c:extLst>
              <c:ext xmlns:c16="http://schemas.microsoft.com/office/drawing/2014/chart" uri="{C3380CC4-5D6E-409C-BE32-E72D297353CC}">
                <c16:uniqueId val="{0000000A-D15F-4F16-8211-7C34F0C99E0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15F-4F16-8211-7C34F0C99E04}"/>
                </c:ext>
              </c:extLst>
            </c:dLbl>
            <c:dLbl>
              <c:idx val="2"/>
              <c:layout>
                <c:manualLayout>
                  <c:x val="0"/>
                  <c:y val="-1.5189873417721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5F-4F16-8211-7C34F0C99E0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5F-4F16-8211-7C34F0C99E04}"/>
                </c:ext>
              </c:extLst>
            </c:dLbl>
            <c:dLbl>
              <c:idx val="4"/>
              <c:layout>
                <c:manualLayout>
                  <c:x val="0"/>
                  <c:y val="3.0379746835443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5F-4F16-8211-7C34F0C99E04}"/>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15F-4F16-8211-7C34F0C99E0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Tamaulipas</c:v>
                  </c:pt>
                  <c:pt idx="2">
                    <c:v>Urbana</c:v>
                  </c:pt>
                  <c:pt idx="4">
                    <c:v>Rural</c:v>
                  </c:pt>
                </c:lvl>
              </c:multiLvlStrCache>
            </c:multiLvlStrRef>
          </c:cat>
          <c:val>
            <c:numRef>
              <c:f>_RURALIDAD_INT_!$F$27:$F$32</c:f>
              <c:numCache>
                <c:formatCode>General</c:formatCode>
                <c:ptCount val="6"/>
                <c:pt idx="0">
                  <c:v>505</c:v>
                </c:pt>
                <c:pt idx="1">
                  <c:v>503</c:v>
                </c:pt>
                <c:pt idx="2">
                  <c:v>506</c:v>
                </c:pt>
                <c:pt idx="3">
                  <c:v>508</c:v>
                </c:pt>
                <c:pt idx="4">
                  <c:v>496</c:v>
                </c:pt>
                <c:pt idx="5">
                  <c:v>466</c:v>
                </c:pt>
              </c:numCache>
            </c:numRef>
          </c:val>
          <c:smooth val="0"/>
          <c:extLst>
            <c:ext xmlns:c16="http://schemas.microsoft.com/office/drawing/2014/chart" uri="{C3380CC4-5D6E-409C-BE32-E72D297353CC}">
              <c16:uniqueId val="{0000000D-D15F-4F16-8211-7C34F0C99E04}"/>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0034AED-3828-44DB-9A72-159F019424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BD5-451C-B584-7BB769F17031}"/>
                </c:ext>
              </c:extLst>
            </c:dLbl>
            <c:dLbl>
              <c:idx val="1"/>
              <c:tx>
                <c:rich>
                  <a:bodyPr/>
                  <a:lstStyle/>
                  <a:p>
                    <a:fld id="{5515B50D-CCEF-4923-9DBA-57336004AF8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BD5-451C-B584-7BB769F17031}"/>
                </c:ext>
              </c:extLst>
            </c:dLbl>
            <c:dLbl>
              <c:idx val="2"/>
              <c:tx>
                <c:rich>
                  <a:bodyPr/>
                  <a:lstStyle/>
                  <a:p>
                    <a:fld id="{2E702F4E-249A-4B23-8619-2FA2189083F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BD5-451C-B584-7BB769F17031}"/>
                </c:ext>
              </c:extLst>
            </c:dLbl>
            <c:dLbl>
              <c:idx val="3"/>
              <c:tx>
                <c:rich>
                  <a:bodyPr/>
                  <a:lstStyle/>
                  <a:p>
                    <a:fld id="{23F3F648-32C5-4F05-8862-1D1CD66EC32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BD5-451C-B584-7BB769F17031}"/>
                </c:ext>
              </c:extLst>
            </c:dLbl>
            <c:dLbl>
              <c:idx val="4"/>
              <c:tx>
                <c:rich>
                  <a:bodyPr/>
                  <a:lstStyle/>
                  <a:p>
                    <a:fld id="{6423CB3E-4BCD-4AE5-9CCD-359312A5AE0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D5-451C-B584-7BB769F17031}"/>
                </c:ext>
              </c:extLst>
            </c:dLbl>
            <c:dLbl>
              <c:idx val="6"/>
              <c:tx>
                <c:rich>
                  <a:bodyPr/>
                  <a:lstStyle/>
                  <a:p>
                    <a:fld id="{DCD8AE42-215D-4E83-81DD-C3A0587F9D2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_REGION_NORESTE_!$E$2:$E$8</c:f>
              <c:numCache>
                <c:formatCode>General</c:formatCode>
                <c:ptCount val="7"/>
                <c:pt idx="0">
                  <c:v>-53.2</c:v>
                </c:pt>
                <c:pt idx="1">
                  <c:v>-52.9</c:v>
                </c:pt>
                <c:pt idx="2">
                  <c:v>-51.2</c:v>
                </c:pt>
                <c:pt idx="3">
                  <c:v>-43</c:v>
                </c:pt>
                <c:pt idx="4">
                  <c:v>-43</c:v>
                </c:pt>
                <c:pt idx="6">
                  <c:v>-49.1</c:v>
                </c:pt>
              </c:numCache>
            </c:numRef>
          </c:val>
          <c:extLst>
            <c:ext xmlns:c15="http://schemas.microsoft.com/office/drawing/2012/chart" uri="{02D57815-91ED-43cb-92C2-25804820EDAC}">
              <c15:datalabelsRange>
                <c15:f>_REGION_NORESTE_!$I$2:$I$8</c15:f>
                <c15:dlblRangeCache>
                  <c:ptCount val="7"/>
                  <c:pt idx="0">
                    <c:v>53.2</c:v>
                  </c:pt>
                  <c:pt idx="1">
                    <c:v>52.9</c:v>
                  </c:pt>
                  <c:pt idx="2">
                    <c:v>51.2</c:v>
                  </c:pt>
                  <c:pt idx="3">
                    <c:v>43.0</c:v>
                  </c:pt>
                  <c:pt idx="4">
                    <c:v>43.0</c:v>
                  </c:pt>
                  <c:pt idx="6">
                    <c:v>49.1</c:v>
                  </c:pt>
                </c15:dlblRangeCache>
              </c15:datalabelsRange>
            </c:ext>
            <c:ext xmlns:c16="http://schemas.microsoft.com/office/drawing/2014/chart" uri="{C3380CC4-5D6E-409C-BE32-E72D297353CC}">
              <c16:uniqueId val="{00000007-2BD5-451C-B584-7BB769F17031}"/>
            </c:ext>
          </c:extLst>
        </c:ser>
        <c:ser>
          <c:idx val="1"/>
          <c:order val="1"/>
          <c:tx>
            <c:v>NII</c:v>
          </c:tx>
          <c:spPr>
            <a:solidFill>
              <a:srgbClr val="B07CAA"/>
            </a:solidFill>
          </c:spPr>
          <c:invertIfNegative val="0"/>
          <c:dLbls>
            <c:dLbl>
              <c:idx val="0"/>
              <c:tx>
                <c:rich>
                  <a:bodyPr/>
                  <a:lstStyle/>
                  <a:p>
                    <a:fld id="{5EBD6F2C-ED6D-4D56-83EF-A7E62A4F58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BD5-451C-B584-7BB769F17031}"/>
                </c:ext>
              </c:extLst>
            </c:dLbl>
            <c:dLbl>
              <c:idx val="1"/>
              <c:tx>
                <c:rich>
                  <a:bodyPr/>
                  <a:lstStyle/>
                  <a:p>
                    <a:fld id="{13607D13-4411-4EEA-B20E-8BB21937A6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BD5-451C-B584-7BB769F17031}"/>
                </c:ext>
              </c:extLst>
            </c:dLbl>
            <c:dLbl>
              <c:idx val="2"/>
              <c:tx>
                <c:rich>
                  <a:bodyPr/>
                  <a:lstStyle/>
                  <a:p>
                    <a:fld id="{EA36F72C-5DE2-4ED0-B58E-B0EC0B6A224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BD5-451C-B584-7BB769F17031}"/>
                </c:ext>
              </c:extLst>
            </c:dLbl>
            <c:dLbl>
              <c:idx val="3"/>
              <c:tx>
                <c:rich>
                  <a:bodyPr/>
                  <a:lstStyle/>
                  <a:p>
                    <a:fld id="{CE082FE8-6126-48DB-9162-19EEC115D0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BD5-451C-B584-7BB769F17031}"/>
                </c:ext>
              </c:extLst>
            </c:dLbl>
            <c:dLbl>
              <c:idx val="4"/>
              <c:tx>
                <c:rich>
                  <a:bodyPr/>
                  <a:lstStyle/>
                  <a:p>
                    <a:fld id="{328951B9-F796-4728-9568-2C55F42A2D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D5-451C-B584-7BB769F17031}"/>
                </c:ext>
              </c:extLst>
            </c:dLbl>
            <c:dLbl>
              <c:idx val="6"/>
              <c:tx>
                <c:rich>
                  <a:bodyPr/>
                  <a:lstStyle/>
                  <a:p>
                    <a:fld id="{C2845B2A-9D81-4FD2-AF7D-814CEDCE43F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_REGION_NORESTE_!$F$2:$F$8</c:f>
              <c:numCache>
                <c:formatCode>General</c:formatCode>
                <c:ptCount val="7"/>
                <c:pt idx="0">
                  <c:v>32.299999999999997</c:v>
                </c:pt>
                <c:pt idx="1">
                  <c:v>31.7</c:v>
                </c:pt>
                <c:pt idx="2">
                  <c:v>31.2</c:v>
                </c:pt>
                <c:pt idx="3">
                  <c:v>35.6</c:v>
                </c:pt>
                <c:pt idx="4">
                  <c:v>35.1</c:v>
                </c:pt>
                <c:pt idx="6">
                  <c:v>32.9</c:v>
                </c:pt>
              </c:numCache>
            </c:numRef>
          </c:val>
          <c:extLst>
            <c:ext xmlns:c15="http://schemas.microsoft.com/office/drawing/2012/chart" uri="{02D57815-91ED-43cb-92C2-25804820EDAC}">
              <c15:datalabelsRange>
                <c15:f>_REGION_NORESTE_!$J$2:$J$8</c15:f>
                <c15:dlblRangeCache>
                  <c:ptCount val="7"/>
                  <c:pt idx="0">
                    <c:v>32.3</c:v>
                  </c:pt>
                  <c:pt idx="1">
                    <c:v>31.7</c:v>
                  </c:pt>
                  <c:pt idx="2">
                    <c:v>31.2</c:v>
                  </c:pt>
                  <c:pt idx="3">
                    <c:v>35.6</c:v>
                  </c:pt>
                  <c:pt idx="4">
                    <c:v>35.1</c:v>
                  </c:pt>
                  <c:pt idx="6">
                    <c:v>32.9</c:v>
                  </c:pt>
                </c15:dlblRangeCache>
              </c15:datalabelsRange>
            </c:ext>
            <c:ext xmlns:c16="http://schemas.microsoft.com/office/drawing/2014/chart" uri="{C3380CC4-5D6E-409C-BE32-E72D297353CC}">
              <c16:uniqueId val="{0000000F-2BD5-451C-B584-7BB769F17031}"/>
            </c:ext>
          </c:extLst>
        </c:ser>
        <c:ser>
          <c:idx val="2"/>
          <c:order val="2"/>
          <c:tx>
            <c:v>NIII</c:v>
          </c:tx>
          <c:spPr>
            <a:solidFill>
              <a:srgbClr val="9A528E"/>
            </a:solidFill>
          </c:spPr>
          <c:invertIfNegative val="0"/>
          <c:dLbls>
            <c:dLbl>
              <c:idx val="0"/>
              <c:tx>
                <c:rich>
                  <a:bodyPr/>
                  <a:lstStyle/>
                  <a:p>
                    <a:fld id="{3237DA9F-2605-4CEB-8CB7-82821EAD17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BD5-451C-B584-7BB769F17031}"/>
                </c:ext>
              </c:extLst>
            </c:dLbl>
            <c:dLbl>
              <c:idx val="1"/>
              <c:tx>
                <c:rich>
                  <a:bodyPr/>
                  <a:lstStyle/>
                  <a:p>
                    <a:fld id="{7E2EF00A-A2F7-4F8B-BBE6-4A21FFA82C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BD5-451C-B584-7BB769F17031}"/>
                </c:ext>
              </c:extLst>
            </c:dLbl>
            <c:dLbl>
              <c:idx val="2"/>
              <c:tx>
                <c:rich>
                  <a:bodyPr/>
                  <a:lstStyle/>
                  <a:p>
                    <a:fld id="{222A0F9E-8366-450A-9178-B522BC5B43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BD5-451C-B584-7BB769F17031}"/>
                </c:ext>
              </c:extLst>
            </c:dLbl>
            <c:dLbl>
              <c:idx val="3"/>
              <c:tx>
                <c:rich>
                  <a:bodyPr/>
                  <a:lstStyle/>
                  <a:p>
                    <a:fld id="{7AB717FF-557C-4CD4-9219-AC7FB7E7D00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BD5-451C-B584-7BB769F17031}"/>
                </c:ext>
              </c:extLst>
            </c:dLbl>
            <c:dLbl>
              <c:idx val="4"/>
              <c:tx>
                <c:rich>
                  <a:bodyPr/>
                  <a:lstStyle/>
                  <a:p>
                    <a:fld id="{FD2500FB-F74E-4F1D-8B0C-D7ACC99FA6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D5-451C-B584-7BB769F17031}"/>
                </c:ext>
              </c:extLst>
            </c:dLbl>
            <c:dLbl>
              <c:idx val="6"/>
              <c:tx>
                <c:rich>
                  <a:bodyPr/>
                  <a:lstStyle/>
                  <a:p>
                    <a:fld id="{E586868C-9B84-4FD4-9F87-C9761112954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_REGION_NORESTE_!$G$2:$G$8</c:f>
              <c:numCache>
                <c:formatCode>General</c:formatCode>
                <c:ptCount val="7"/>
                <c:pt idx="0">
                  <c:v>12.5</c:v>
                </c:pt>
                <c:pt idx="1">
                  <c:v>12.7</c:v>
                </c:pt>
                <c:pt idx="2">
                  <c:v>14.7</c:v>
                </c:pt>
                <c:pt idx="3">
                  <c:v>17.5</c:v>
                </c:pt>
                <c:pt idx="4">
                  <c:v>18</c:v>
                </c:pt>
                <c:pt idx="6">
                  <c:v>15.1</c:v>
                </c:pt>
              </c:numCache>
            </c:numRef>
          </c:val>
          <c:extLst>
            <c:ext xmlns:c15="http://schemas.microsoft.com/office/drawing/2012/chart" uri="{02D57815-91ED-43cb-92C2-25804820EDAC}">
              <c15:datalabelsRange>
                <c15:f>_REGION_NORESTE_!$K$2:$K$8</c15:f>
                <c15:dlblRangeCache>
                  <c:ptCount val="7"/>
                  <c:pt idx="0">
                    <c:v>12.5</c:v>
                  </c:pt>
                  <c:pt idx="1">
                    <c:v>12.7</c:v>
                  </c:pt>
                  <c:pt idx="2">
                    <c:v>14.7</c:v>
                  </c:pt>
                  <c:pt idx="3">
                    <c:v>17.5</c:v>
                  </c:pt>
                  <c:pt idx="4">
                    <c:v>18.0</c:v>
                  </c:pt>
                  <c:pt idx="6">
                    <c:v>15.1</c:v>
                  </c:pt>
                </c15:dlblRangeCache>
              </c15:datalabelsRange>
            </c:ext>
            <c:ext xmlns:c16="http://schemas.microsoft.com/office/drawing/2014/chart" uri="{C3380CC4-5D6E-409C-BE32-E72D297353CC}">
              <c16:uniqueId val="{00000017-2BD5-451C-B584-7BB769F17031}"/>
            </c:ext>
          </c:extLst>
        </c:ser>
        <c:ser>
          <c:idx val="3"/>
          <c:order val="3"/>
          <c:tx>
            <c:v>NIV</c:v>
          </c:tx>
          <c:spPr>
            <a:solidFill>
              <a:srgbClr val="862A77"/>
            </a:solidFill>
          </c:spPr>
          <c:invertIfNegative val="0"/>
          <c:dLbls>
            <c:dLbl>
              <c:idx val="0"/>
              <c:layout>
                <c:manualLayout>
                  <c:x val="4.4467787114845829E-2"/>
                  <c:y val="0"/>
                </c:manualLayout>
              </c:layout>
              <c:tx>
                <c:rich>
                  <a:bodyPr/>
                  <a:lstStyle/>
                  <a:p>
                    <a:fld id="{74185E7D-97C6-411A-9942-2A986B8789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2BD5-451C-B584-7BB769F17031}"/>
                </c:ext>
              </c:extLst>
            </c:dLbl>
            <c:dLbl>
              <c:idx val="1"/>
              <c:layout>
                <c:manualLayout>
                  <c:x val="3.5574229691876749E-2"/>
                  <c:y val="0"/>
                </c:manualLayout>
              </c:layout>
              <c:tx>
                <c:rich>
                  <a:bodyPr/>
                  <a:lstStyle/>
                  <a:p>
                    <a:fld id="{CE32AB2F-33B3-45DC-83DA-485F9107150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2BD5-451C-B584-7BB769F17031}"/>
                </c:ext>
              </c:extLst>
            </c:dLbl>
            <c:dLbl>
              <c:idx val="2"/>
              <c:layout>
                <c:manualLayout>
                  <c:x val="3.5574229691876645E-2"/>
                  <c:y val="0"/>
                </c:manualLayout>
              </c:layout>
              <c:tx>
                <c:rich>
                  <a:bodyPr/>
                  <a:lstStyle/>
                  <a:p>
                    <a:fld id="{133C21FC-4D42-4E96-97FC-67A116C06E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2BD5-451C-B584-7BB769F17031}"/>
                </c:ext>
              </c:extLst>
            </c:dLbl>
            <c:dLbl>
              <c:idx val="3"/>
              <c:layout>
                <c:manualLayout>
                  <c:x val="3.5574229691876645E-2"/>
                  <c:y val="0"/>
                </c:manualLayout>
              </c:layout>
              <c:tx>
                <c:rich>
                  <a:bodyPr/>
                  <a:lstStyle/>
                  <a:p>
                    <a:fld id="{D0B2A9F1-D513-43C6-A343-AAB37A1AAF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2BD5-451C-B584-7BB769F17031}"/>
                </c:ext>
              </c:extLst>
            </c:dLbl>
            <c:dLbl>
              <c:idx val="4"/>
              <c:layout>
                <c:manualLayout>
                  <c:x val="3.2609710550887024E-2"/>
                  <c:y val="-5.9118079335229948E-17"/>
                </c:manualLayout>
              </c:layout>
              <c:tx>
                <c:rich>
                  <a:bodyPr/>
                  <a:lstStyle/>
                  <a:p>
                    <a:fld id="{187A8A58-80E7-42F1-97D9-FA2C8BC44F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BD5-451C-B584-7BB769F17031}"/>
                </c:ext>
              </c:extLst>
            </c:dLbl>
            <c:dLbl>
              <c:idx val="6"/>
              <c:layout>
                <c:manualLayout>
                  <c:x val="2.6680672268907562E-2"/>
                  <c:y val="-2.9559039667614974E-17"/>
                </c:manualLayout>
              </c:layout>
              <c:tx>
                <c:rich>
                  <a:bodyPr/>
                  <a:lstStyle/>
                  <a:p>
                    <a:fld id="{4956244F-AF59-462D-8AF6-7071D5882B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2BD5-451C-B584-7BB769F17031}"/>
                </c:ext>
              </c:extLst>
            </c:dLbl>
            <c:dLbl>
              <c:idx val="7"/>
              <c:layout>
                <c:manualLayout>
                  <c:x val="2.9645191409897183E-2"/>
                  <c:y val="0"/>
                </c:manualLayout>
              </c:layout>
              <c:tx>
                <c:rich>
                  <a:bodyPr/>
                  <a:lstStyle/>
                  <a:p>
                    <a:fld id="{EFB685A0-B16A-4810-8D9C-0065A46614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2BD5-451C-B584-7BB769F17031}"/>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_REGION_NORESTE_!$H$2:$H$8</c:f>
              <c:numCache>
                <c:formatCode>General</c:formatCode>
                <c:ptCount val="7"/>
                <c:pt idx="0">
                  <c:v>2</c:v>
                </c:pt>
                <c:pt idx="1">
                  <c:v>2.7</c:v>
                </c:pt>
                <c:pt idx="2">
                  <c:v>3</c:v>
                </c:pt>
                <c:pt idx="3">
                  <c:v>3.9</c:v>
                </c:pt>
                <c:pt idx="4">
                  <c:v>3.9</c:v>
                </c:pt>
                <c:pt idx="6">
                  <c:v>2.8</c:v>
                </c:pt>
              </c:numCache>
            </c:numRef>
          </c:val>
          <c:extLst>
            <c:ext xmlns:c15="http://schemas.microsoft.com/office/drawing/2012/chart" uri="{02D57815-91ED-43cb-92C2-25804820EDAC}">
              <c15:datalabelsRange>
                <c15:f>_REGION_NORESTE_!$L$2:$L$8</c15:f>
                <c15:dlblRangeCache>
                  <c:ptCount val="7"/>
                  <c:pt idx="0">
                    <c:v>2.0˟</c:v>
                  </c:pt>
                  <c:pt idx="1">
                    <c:v>2.7</c:v>
                  </c:pt>
                  <c:pt idx="2">
                    <c:v>3.0</c:v>
                  </c:pt>
                  <c:pt idx="3">
                    <c:v>3.9</c:v>
                  </c:pt>
                  <c:pt idx="4">
                    <c:v>3.9</c:v>
                  </c:pt>
                  <c:pt idx="6">
                    <c:v>2.8</c:v>
                  </c:pt>
                </c15:dlblRangeCache>
              </c15:datalabelsRange>
            </c:ext>
            <c:ext xmlns:c16="http://schemas.microsoft.com/office/drawing/2014/chart" uri="{C3380CC4-5D6E-409C-BE32-E72D297353CC}">
              <c16:uniqueId val="{00000020-2BD5-451C-B584-7BB769F1703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_REGION_NORESTE_!$E$24</c:f>
              <c:strCache>
                <c:ptCount val="1"/>
                <c:pt idx="0">
                  <c:v>NI</c:v>
                </c:pt>
              </c:strCache>
            </c:strRef>
          </c:tx>
          <c:spPr>
            <a:solidFill>
              <a:srgbClr val="C8A8C8"/>
            </a:solidFill>
          </c:spPr>
          <c:invertIfNegative val="0"/>
          <c:dLbls>
            <c:dLbl>
              <c:idx val="0"/>
              <c:tx>
                <c:rich>
                  <a:bodyPr/>
                  <a:lstStyle/>
                  <a:p>
                    <a:fld id="{8D138490-6626-467B-A578-F10EDBBA44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31A-45EA-A14D-5C8D70A96F95}"/>
                </c:ext>
              </c:extLst>
            </c:dLbl>
            <c:dLbl>
              <c:idx val="1"/>
              <c:tx>
                <c:rich>
                  <a:bodyPr/>
                  <a:lstStyle/>
                  <a:p>
                    <a:fld id="{33811CC9-D35F-4281-B5A6-853EE064B3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31A-45EA-A14D-5C8D70A96F95}"/>
                </c:ext>
              </c:extLst>
            </c:dLbl>
            <c:dLbl>
              <c:idx val="2"/>
              <c:tx>
                <c:rich>
                  <a:bodyPr/>
                  <a:lstStyle/>
                  <a:p>
                    <a:fld id="{A3F5456E-F183-4B83-B094-D1E45FC2E2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31A-45EA-A14D-5C8D70A96F95}"/>
                </c:ext>
              </c:extLst>
            </c:dLbl>
            <c:dLbl>
              <c:idx val="3"/>
              <c:tx>
                <c:rich>
                  <a:bodyPr/>
                  <a:lstStyle/>
                  <a:p>
                    <a:fld id="{5F78D612-7E8C-47D5-8DF5-6CCA8C3637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31A-45EA-A14D-5C8D70A96F95}"/>
                </c:ext>
              </c:extLst>
            </c:dLbl>
            <c:dLbl>
              <c:idx val="4"/>
              <c:tx>
                <c:rich>
                  <a:bodyPr/>
                  <a:lstStyle/>
                  <a:p>
                    <a:fld id="{4B5CDAA3-23C7-4646-B39F-F030CE9E10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1A-45EA-A14D-5C8D70A96F95}"/>
                </c:ext>
              </c:extLst>
            </c:dLbl>
            <c:dLbl>
              <c:idx val="6"/>
              <c:tx>
                <c:rich>
                  <a:bodyPr/>
                  <a:lstStyle/>
                  <a:p>
                    <a:fld id="{DF2A4EC2-9E41-4EC7-A2FF-A48A67AFBB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_REGION_NORESTE_!$E$25:$E$31</c:f>
              <c:numCache>
                <c:formatCode>General</c:formatCode>
                <c:ptCount val="7"/>
                <c:pt idx="0">
                  <c:v>-62.5</c:v>
                </c:pt>
                <c:pt idx="1">
                  <c:v>-60.3</c:v>
                </c:pt>
                <c:pt idx="2">
                  <c:v>-59.7</c:v>
                </c:pt>
                <c:pt idx="3">
                  <c:v>-56</c:v>
                </c:pt>
                <c:pt idx="4">
                  <c:v>-51.1</c:v>
                </c:pt>
                <c:pt idx="6">
                  <c:v>-59.1</c:v>
                </c:pt>
              </c:numCache>
            </c:numRef>
          </c:val>
          <c:extLst>
            <c:ext xmlns:c15="http://schemas.microsoft.com/office/drawing/2012/chart" uri="{02D57815-91ED-43cb-92C2-25804820EDAC}">
              <c15:datalabelsRange>
                <c15:f>_REGION_NORESTE_!$I$25:$I$31</c15:f>
                <c15:dlblRangeCache>
                  <c:ptCount val="7"/>
                  <c:pt idx="0">
                    <c:v>62.5</c:v>
                  </c:pt>
                  <c:pt idx="1">
                    <c:v>60.3</c:v>
                  </c:pt>
                  <c:pt idx="2">
                    <c:v>59.7</c:v>
                  </c:pt>
                  <c:pt idx="3">
                    <c:v>56.0</c:v>
                  </c:pt>
                  <c:pt idx="4">
                    <c:v>51.1</c:v>
                  </c:pt>
                  <c:pt idx="6">
                    <c:v>59.1</c:v>
                  </c:pt>
                </c15:dlblRangeCache>
              </c15:datalabelsRange>
            </c:ext>
            <c:ext xmlns:c16="http://schemas.microsoft.com/office/drawing/2014/chart" uri="{C3380CC4-5D6E-409C-BE32-E72D297353CC}">
              <c16:uniqueId val="{00000007-131A-45EA-A14D-5C8D70A96F95}"/>
            </c:ext>
          </c:extLst>
        </c:ser>
        <c:ser>
          <c:idx val="1"/>
          <c:order val="1"/>
          <c:tx>
            <c:strRef>
              <c:f>_REGION_NORESTE_!$F$24</c:f>
              <c:strCache>
                <c:ptCount val="1"/>
                <c:pt idx="0">
                  <c:v>NII</c:v>
                </c:pt>
              </c:strCache>
            </c:strRef>
          </c:tx>
          <c:spPr>
            <a:solidFill>
              <a:srgbClr val="B07CAA"/>
            </a:solidFill>
          </c:spPr>
          <c:invertIfNegative val="0"/>
          <c:dLbls>
            <c:dLbl>
              <c:idx val="0"/>
              <c:tx>
                <c:rich>
                  <a:bodyPr/>
                  <a:lstStyle/>
                  <a:p>
                    <a:fld id="{98E715FE-A6C6-4E24-A3A8-FFA3C6CFD1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31A-45EA-A14D-5C8D70A96F95}"/>
                </c:ext>
              </c:extLst>
            </c:dLbl>
            <c:dLbl>
              <c:idx val="1"/>
              <c:tx>
                <c:rich>
                  <a:bodyPr/>
                  <a:lstStyle/>
                  <a:p>
                    <a:fld id="{D6419A5A-3E20-4E62-8E11-D5AC0B3E1F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31A-45EA-A14D-5C8D70A96F95}"/>
                </c:ext>
              </c:extLst>
            </c:dLbl>
            <c:dLbl>
              <c:idx val="2"/>
              <c:tx>
                <c:rich>
                  <a:bodyPr/>
                  <a:lstStyle/>
                  <a:p>
                    <a:fld id="{C885A1C3-18F0-47E4-86FD-CC0959459F0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31A-45EA-A14D-5C8D70A96F95}"/>
                </c:ext>
              </c:extLst>
            </c:dLbl>
            <c:dLbl>
              <c:idx val="3"/>
              <c:tx>
                <c:rich>
                  <a:bodyPr/>
                  <a:lstStyle/>
                  <a:p>
                    <a:fld id="{CE64B36A-C31B-42EA-981E-844901923CF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31A-45EA-A14D-5C8D70A96F95}"/>
                </c:ext>
              </c:extLst>
            </c:dLbl>
            <c:dLbl>
              <c:idx val="4"/>
              <c:tx>
                <c:rich>
                  <a:bodyPr/>
                  <a:lstStyle/>
                  <a:p>
                    <a:fld id="{34742A13-1143-42E2-950F-7DD3DD01C6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31A-45EA-A14D-5C8D70A96F95}"/>
                </c:ext>
              </c:extLst>
            </c:dLbl>
            <c:dLbl>
              <c:idx val="6"/>
              <c:tx>
                <c:rich>
                  <a:bodyPr/>
                  <a:lstStyle/>
                  <a:p>
                    <a:fld id="{FBB74E89-27A1-41BD-B569-784F79B44C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_REGION_NORESTE_!$F$25:$F$31</c:f>
              <c:numCache>
                <c:formatCode>General</c:formatCode>
                <c:ptCount val="7"/>
                <c:pt idx="0">
                  <c:v>18.100000000000001</c:v>
                </c:pt>
                <c:pt idx="1">
                  <c:v>18.100000000000001</c:v>
                </c:pt>
                <c:pt idx="2">
                  <c:v>17.2</c:v>
                </c:pt>
                <c:pt idx="3">
                  <c:v>18.8</c:v>
                </c:pt>
                <c:pt idx="4">
                  <c:v>19.7</c:v>
                </c:pt>
                <c:pt idx="6">
                  <c:v>17.899999999999999</c:v>
                </c:pt>
              </c:numCache>
            </c:numRef>
          </c:val>
          <c:extLst>
            <c:ext xmlns:c15="http://schemas.microsoft.com/office/drawing/2012/chart" uri="{02D57815-91ED-43cb-92C2-25804820EDAC}">
              <c15:datalabelsRange>
                <c15:f>_REGION_NORESTE_!$J$25:$J$31</c15:f>
                <c15:dlblRangeCache>
                  <c:ptCount val="7"/>
                  <c:pt idx="0">
                    <c:v>18.1</c:v>
                  </c:pt>
                  <c:pt idx="1">
                    <c:v>18.1</c:v>
                  </c:pt>
                  <c:pt idx="2">
                    <c:v>17.2</c:v>
                  </c:pt>
                  <c:pt idx="3">
                    <c:v>18.8</c:v>
                  </c:pt>
                  <c:pt idx="4">
                    <c:v>19.7</c:v>
                  </c:pt>
                  <c:pt idx="6">
                    <c:v>17.9</c:v>
                  </c:pt>
                </c15:dlblRangeCache>
              </c15:datalabelsRange>
            </c:ext>
            <c:ext xmlns:c16="http://schemas.microsoft.com/office/drawing/2014/chart" uri="{C3380CC4-5D6E-409C-BE32-E72D297353CC}">
              <c16:uniqueId val="{0000000F-131A-45EA-A14D-5C8D70A96F95}"/>
            </c:ext>
          </c:extLst>
        </c:ser>
        <c:ser>
          <c:idx val="2"/>
          <c:order val="2"/>
          <c:tx>
            <c:strRef>
              <c:f>_REGION_NORESTE_!$G$24</c:f>
              <c:strCache>
                <c:ptCount val="1"/>
                <c:pt idx="0">
                  <c:v>NIII</c:v>
                </c:pt>
              </c:strCache>
            </c:strRef>
          </c:tx>
          <c:spPr>
            <a:solidFill>
              <a:srgbClr val="9A528E"/>
            </a:solidFill>
          </c:spPr>
          <c:invertIfNegative val="0"/>
          <c:dLbls>
            <c:dLbl>
              <c:idx val="0"/>
              <c:tx>
                <c:rich>
                  <a:bodyPr/>
                  <a:lstStyle/>
                  <a:p>
                    <a:fld id="{2296CAD9-BC8C-4741-B9E8-E3E23BFE7A1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31A-45EA-A14D-5C8D70A96F95}"/>
                </c:ext>
              </c:extLst>
            </c:dLbl>
            <c:dLbl>
              <c:idx val="1"/>
              <c:tx>
                <c:rich>
                  <a:bodyPr/>
                  <a:lstStyle/>
                  <a:p>
                    <a:fld id="{987293F6-19F8-4ABE-AA27-2DB9A5E4A7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31A-45EA-A14D-5C8D70A96F95}"/>
                </c:ext>
              </c:extLst>
            </c:dLbl>
            <c:dLbl>
              <c:idx val="2"/>
              <c:tx>
                <c:rich>
                  <a:bodyPr/>
                  <a:lstStyle/>
                  <a:p>
                    <a:fld id="{58696B55-6F22-4610-865C-5A4E3C1C1FB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31A-45EA-A14D-5C8D70A96F95}"/>
                </c:ext>
              </c:extLst>
            </c:dLbl>
            <c:dLbl>
              <c:idx val="3"/>
              <c:tx>
                <c:rich>
                  <a:bodyPr/>
                  <a:lstStyle/>
                  <a:p>
                    <a:fld id="{8D59F4D8-C5F2-43FB-BC7C-7F4970C2AC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31A-45EA-A14D-5C8D70A96F95}"/>
                </c:ext>
              </c:extLst>
            </c:dLbl>
            <c:dLbl>
              <c:idx val="4"/>
              <c:tx>
                <c:rich>
                  <a:bodyPr/>
                  <a:lstStyle/>
                  <a:p>
                    <a:fld id="{7ADDCB23-50CE-43AE-8293-DA42BE5DB5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31A-45EA-A14D-5C8D70A96F95}"/>
                </c:ext>
              </c:extLst>
            </c:dLbl>
            <c:dLbl>
              <c:idx val="6"/>
              <c:tx>
                <c:rich>
                  <a:bodyPr/>
                  <a:lstStyle/>
                  <a:p>
                    <a:fld id="{4C7C2EDF-3476-4D7A-B62A-27B3DE7C8F4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_REGION_NORESTE_!$G$25:$G$31</c:f>
              <c:numCache>
                <c:formatCode>General</c:formatCode>
                <c:ptCount val="7"/>
                <c:pt idx="0">
                  <c:v>12.9</c:v>
                </c:pt>
                <c:pt idx="1">
                  <c:v>13.9</c:v>
                </c:pt>
                <c:pt idx="2">
                  <c:v>14.2</c:v>
                </c:pt>
                <c:pt idx="3">
                  <c:v>14.9</c:v>
                </c:pt>
                <c:pt idx="4">
                  <c:v>17</c:v>
                </c:pt>
                <c:pt idx="6">
                  <c:v>14.8</c:v>
                </c:pt>
              </c:numCache>
            </c:numRef>
          </c:val>
          <c:extLst>
            <c:ext xmlns:c15="http://schemas.microsoft.com/office/drawing/2012/chart" uri="{02D57815-91ED-43cb-92C2-25804820EDAC}">
              <c15:datalabelsRange>
                <c15:f>_REGION_NORESTE_!$K$25:$K$31</c15:f>
                <c15:dlblRangeCache>
                  <c:ptCount val="7"/>
                  <c:pt idx="0">
                    <c:v>12.9</c:v>
                  </c:pt>
                  <c:pt idx="1">
                    <c:v>13.9</c:v>
                  </c:pt>
                  <c:pt idx="2">
                    <c:v>14.2</c:v>
                  </c:pt>
                  <c:pt idx="3">
                    <c:v>14.9</c:v>
                  </c:pt>
                  <c:pt idx="4">
                    <c:v>17.0</c:v>
                  </c:pt>
                  <c:pt idx="6">
                    <c:v>14.8</c:v>
                  </c:pt>
                </c15:dlblRangeCache>
              </c15:datalabelsRange>
            </c:ext>
            <c:ext xmlns:c16="http://schemas.microsoft.com/office/drawing/2014/chart" uri="{C3380CC4-5D6E-409C-BE32-E72D297353CC}">
              <c16:uniqueId val="{00000017-131A-45EA-A14D-5C8D70A96F95}"/>
            </c:ext>
          </c:extLst>
        </c:ser>
        <c:ser>
          <c:idx val="3"/>
          <c:order val="3"/>
          <c:tx>
            <c:strRef>
              <c:f>_REGION_NORESTE_!$H$24</c:f>
              <c:strCache>
                <c:ptCount val="1"/>
                <c:pt idx="0">
                  <c:v>NIV</c:v>
                </c:pt>
              </c:strCache>
            </c:strRef>
          </c:tx>
          <c:spPr>
            <a:solidFill>
              <a:srgbClr val="862A77"/>
            </a:solidFill>
          </c:spPr>
          <c:invertIfNegative val="0"/>
          <c:dLbls>
            <c:dLbl>
              <c:idx val="0"/>
              <c:tx>
                <c:rich>
                  <a:bodyPr/>
                  <a:lstStyle/>
                  <a:p>
                    <a:fld id="{26C7CA79-6A16-44C9-AD37-7BC22D7829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31A-45EA-A14D-5C8D70A96F95}"/>
                </c:ext>
              </c:extLst>
            </c:dLbl>
            <c:dLbl>
              <c:idx val="1"/>
              <c:tx>
                <c:rich>
                  <a:bodyPr/>
                  <a:lstStyle/>
                  <a:p>
                    <a:fld id="{174FC810-7013-459C-82C9-94AE65E8B9B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31A-45EA-A14D-5C8D70A96F95}"/>
                </c:ext>
              </c:extLst>
            </c:dLbl>
            <c:dLbl>
              <c:idx val="2"/>
              <c:tx>
                <c:rich>
                  <a:bodyPr/>
                  <a:lstStyle/>
                  <a:p>
                    <a:fld id="{A1E0F26E-81F6-4927-A1FA-C42A49DE623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131A-45EA-A14D-5C8D70A96F95}"/>
                </c:ext>
              </c:extLst>
            </c:dLbl>
            <c:dLbl>
              <c:idx val="3"/>
              <c:tx>
                <c:rich>
                  <a:bodyPr/>
                  <a:lstStyle/>
                  <a:p>
                    <a:fld id="{20A9DA09-5968-45C7-AC92-233F78376EE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31A-45EA-A14D-5C8D70A96F95}"/>
                </c:ext>
              </c:extLst>
            </c:dLbl>
            <c:dLbl>
              <c:idx val="4"/>
              <c:tx>
                <c:rich>
                  <a:bodyPr/>
                  <a:lstStyle/>
                  <a:p>
                    <a:fld id="{826461E8-0F9D-4CD9-BD43-1D0F6DBD7B3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31A-45EA-A14D-5C8D70A96F95}"/>
                </c:ext>
              </c:extLst>
            </c:dLbl>
            <c:dLbl>
              <c:idx val="6"/>
              <c:tx>
                <c:rich>
                  <a:bodyPr/>
                  <a:lstStyle/>
                  <a:p>
                    <a:fld id="{AB909720-D621-4884-9A8E-F3C804FD610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_REGION_NORESTE_!$H$25:$H$31</c:f>
              <c:numCache>
                <c:formatCode>General</c:formatCode>
                <c:ptCount val="7"/>
                <c:pt idx="0">
                  <c:v>6.6</c:v>
                </c:pt>
                <c:pt idx="1">
                  <c:v>7.7</c:v>
                </c:pt>
                <c:pt idx="2">
                  <c:v>8.9</c:v>
                </c:pt>
                <c:pt idx="3">
                  <c:v>10.199999999999999</c:v>
                </c:pt>
                <c:pt idx="4">
                  <c:v>12.2</c:v>
                </c:pt>
                <c:pt idx="6">
                  <c:v>8.1999999999999993</c:v>
                </c:pt>
              </c:numCache>
            </c:numRef>
          </c:val>
          <c:extLst>
            <c:ext xmlns:c15="http://schemas.microsoft.com/office/drawing/2012/chart" uri="{02D57815-91ED-43cb-92C2-25804820EDAC}">
              <c15:datalabelsRange>
                <c15:f>_REGION_NORESTE_!$L$25:$L$31</c15:f>
                <c15:dlblRangeCache>
                  <c:ptCount val="7"/>
                  <c:pt idx="0">
                    <c:v>6.6</c:v>
                  </c:pt>
                  <c:pt idx="1">
                    <c:v>7.7</c:v>
                  </c:pt>
                  <c:pt idx="2">
                    <c:v>8.9</c:v>
                  </c:pt>
                  <c:pt idx="3">
                    <c:v>10.2</c:v>
                  </c:pt>
                  <c:pt idx="4">
                    <c:v>12.2</c:v>
                  </c:pt>
                  <c:pt idx="6">
                    <c:v>8.2</c:v>
                  </c:pt>
                </c15:dlblRangeCache>
              </c15:datalabelsRange>
            </c:ext>
            <c:ext xmlns:c16="http://schemas.microsoft.com/office/drawing/2014/chart" uri="{C3380CC4-5D6E-409C-BE32-E72D297353CC}">
              <c16:uniqueId val="{0000001F-131A-45EA-A14D-5C8D70A96F95}"/>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460</c:v>
                </c:pt>
                <c:pt idx="1">
                  <c:v>468</c:v>
                </c:pt>
                <c:pt idx="2">
                  <c:v>520</c:v>
                </c:pt>
                <c:pt idx="3">
                  <c:v>543</c:v>
                </c:pt>
              </c:numCache>
            </c:numRef>
          </c:val>
          <c:smooth val="0"/>
          <c:extLst>
            <c:ext xmlns:c16="http://schemas.microsoft.com/office/drawing/2014/chart" uri="{C3380CC4-5D6E-409C-BE32-E72D297353CC}">
              <c16:uniqueId val="{00000000-57CB-417E-BA16-35C1BEFFD4F4}"/>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470</c:v>
                </c:pt>
                <c:pt idx="1">
                  <c:v>474</c:v>
                </c:pt>
                <c:pt idx="2">
                  <c:v>524</c:v>
                </c:pt>
                <c:pt idx="3">
                  <c:v>542</c:v>
                </c:pt>
              </c:numCache>
            </c:numRef>
          </c:val>
          <c:smooth val="0"/>
          <c:extLst>
            <c:ext xmlns:c16="http://schemas.microsoft.com/office/drawing/2014/chart" uri="{C3380CC4-5D6E-409C-BE32-E72D297353CC}">
              <c16:uniqueId val="{00000000-20C2-459E-8429-73030A4D459A}"/>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434</c:v>
                </c:pt>
                <c:pt idx="1">
                  <c:v>458</c:v>
                </c:pt>
                <c:pt idx="2">
                  <c:v>489</c:v>
                </c:pt>
                <c:pt idx="3">
                  <c:v>532</c:v>
                </c:pt>
              </c:numCache>
            </c:numRef>
          </c:val>
          <c:smooth val="0"/>
          <c:extLst>
            <c:ext xmlns:c16="http://schemas.microsoft.com/office/drawing/2014/chart" uri="{C3380CC4-5D6E-409C-BE32-E72D297353CC}">
              <c16:uniqueId val="{00000000-6111-43C0-A390-C8FA33031FF0}"/>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445</c:v>
                </c:pt>
                <c:pt idx="1">
                  <c:v>475</c:v>
                </c:pt>
                <c:pt idx="2">
                  <c:v>493</c:v>
                </c:pt>
                <c:pt idx="3">
                  <c:v>533</c:v>
                </c:pt>
              </c:numCache>
            </c:numRef>
          </c:val>
          <c:smooth val="0"/>
          <c:extLst>
            <c:ext xmlns:c16="http://schemas.microsoft.com/office/drawing/2014/chart" uri="{C3380CC4-5D6E-409C-BE32-E72D297353CC}">
              <c16:uniqueId val="{00000000-91AF-4147-969E-5FEEA8121055}"/>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457</c:v>
                </c:pt>
                <c:pt idx="1">
                  <c:v>490</c:v>
                </c:pt>
                <c:pt idx="2">
                  <c:v>508</c:v>
                </c:pt>
                <c:pt idx="3">
                  <c:v>531</c:v>
                </c:pt>
              </c:numCache>
            </c:numRef>
          </c:val>
          <c:smooth val="0"/>
          <c:extLst>
            <c:ext xmlns:c16="http://schemas.microsoft.com/office/drawing/2014/chart" uri="{C3380CC4-5D6E-409C-BE32-E72D297353CC}">
              <c16:uniqueId val="{00000000-4500-411E-ACBD-F5538861D75A}"/>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462</c:v>
                </c:pt>
                <c:pt idx="1">
                  <c:v>495</c:v>
                </c:pt>
                <c:pt idx="2">
                  <c:v>515</c:v>
                </c:pt>
                <c:pt idx="3">
                  <c:v>536</c:v>
                </c:pt>
              </c:numCache>
            </c:numRef>
          </c:val>
          <c:smooth val="0"/>
          <c:extLst>
            <c:ext xmlns:c16="http://schemas.microsoft.com/office/drawing/2014/chart" uri="{C3380CC4-5D6E-409C-BE32-E72D297353CC}">
              <c16:uniqueId val="{00000000-BFEF-419F-A5CC-083D5E8F28A0}"/>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90659B8-22ED-4252-8CFA-17E9D6EDEA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4FC-4246-92FA-51F1202DA93A}"/>
                </c:ext>
              </c:extLst>
            </c:dLbl>
            <c:dLbl>
              <c:idx val="1"/>
              <c:tx>
                <c:rich>
                  <a:bodyPr/>
                  <a:lstStyle/>
                  <a:p>
                    <a:fld id="{86642752-38DD-4F40-9416-71D9C0BF6E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4FC-4246-92FA-51F1202DA93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FC-4246-92FA-51F1202DA93A}"/>
                </c:ext>
              </c:extLst>
            </c:dLbl>
            <c:dLbl>
              <c:idx val="3"/>
              <c:tx>
                <c:rich>
                  <a:bodyPr/>
                  <a:lstStyle/>
                  <a:p>
                    <a:fld id="{182CBE03-7371-4E36-A976-4E9916261C7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4FC-4246-92FA-51F1202DA93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Tamaulipas</c:v>
                </c:pt>
              </c:strCache>
            </c:strRef>
          </c:cat>
          <c:val>
            <c:numRef>
              <c:f>_SEXO_!$C$2:$C$5</c:f>
              <c:numCache>
                <c:formatCode>General</c:formatCode>
                <c:ptCount val="4"/>
                <c:pt idx="0">
                  <c:v>-58.1</c:v>
                </c:pt>
                <c:pt idx="1">
                  <c:v>-44</c:v>
                </c:pt>
                <c:pt idx="3">
                  <c:v>-51.2</c:v>
                </c:pt>
              </c:numCache>
            </c:numRef>
          </c:val>
          <c:extLst>
            <c:ext xmlns:c15="http://schemas.microsoft.com/office/drawing/2012/chart" uri="{02D57815-91ED-43cb-92C2-25804820EDAC}">
              <c15:datalabelsRange>
                <c15:f>_SEXO_!$G$2:$G$5</c15:f>
                <c15:dlblRangeCache>
                  <c:ptCount val="4"/>
                  <c:pt idx="0">
                    <c:v>58.1</c:v>
                  </c:pt>
                  <c:pt idx="1">
                    <c:v>44.0</c:v>
                  </c:pt>
                  <c:pt idx="3">
                    <c:v>51.2</c:v>
                  </c:pt>
                </c15:dlblRangeCache>
              </c15:datalabelsRange>
            </c:ext>
            <c:ext xmlns:c16="http://schemas.microsoft.com/office/drawing/2014/chart" uri="{C3380CC4-5D6E-409C-BE32-E72D297353CC}">
              <c16:uniqueId val="{00000004-44FC-4246-92FA-51F1202DA93A}"/>
            </c:ext>
          </c:extLst>
        </c:ser>
        <c:ser>
          <c:idx val="1"/>
          <c:order val="1"/>
          <c:tx>
            <c:v>NII</c:v>
          </c:tx>
          <c:spPr>
            <a:solidFill>
              <a:srgbClr val="B07CAA"/>
            </a:solidFill>
          </c:spPr>
          <c:invertIfNegative val="0"/>
          <c:dLbls>
            <c:dLbl>
              <c:idx val="0"/>
              <c:tx>
                <c:rich>
                  <a:bodyPr/>
                  <a:lstStyle/>
                  <a:p>
                    <a:fld id="{B49B518F-CC2A-400F-AD51-C69FD28833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4FC-4246-92FA-51F1202DA93A}"/>
                </c:ext>
              </c:extLst>
            </c:dLbl>
            <c:dLbl>
              <c:idx val="1"/>
              <c:tx>
                <c:rich>
                  <a:bodyPr/>
                  <a:lstStyle/>
                  <a:p>
                    <a:fld id="{34150F6F-D200-4AFC-A78A-0F414333B9F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4FC-4246-92FA-51F1202DA93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FC-4246-92FA-51F1202DA93A}"/>
                </c:ext>
              </c:extLst>
            </c:dLbl>
            <c:dLbl>
              <c:idx val="3"/>
              <c:tx>
                <c:rich>
                  <a:bodyPr/>
                  <a:lstStyle/>
                  <a:p>
                    <a:fld id="{FC292005-8F17-4334-A18A-DABEDB5E73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4FC-4246-92FA-51F1202DA93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Tamaulipas</c:v>
                </c:pt>
              </c:strCache>
            </c:strRef>
          </c:cat>
          <c:val>
            <c:numRef>
              <c:f>_SEXO_!$D$2:$D$5</c:f>
              <c:numCache>
                <c:formatCode>General</c:formatCode>
                <c:ptCount val="4"/>
                <c:pt idx="0">
                  <c:v>28.3</c:v>
                </c:pt>
                <c:pt idx="1">
                  <c:v>34.1</c:v>
                </c:pt>
                <c:pt idx="3">
                  <c:v>31.2</c:v>
                </c:pt>
              </c:numCache>
            </c:numRef>
          </c:val>
          <c:extLst>
            <c:ext xmlns:c15="http://schemas.microsoft.com/office/drawing/2012/chart" uri="{02D57815-91ED-43cb-92C2-25804820EDAC}">
              <c15:datalabelsRange>
                <c15:f>_SEXO_!$H$2:$H$5</c15:f>
                <c15:dlblRangeCache>
                  <c:ptCount val="4"/>
                  <c:pt idx="0">
                    <c:v>28.3</c:v>
                  </c:pt>
                  <c:pt idx="1">
                    <c:v>34.1</c:v>
                  </c:pt>
                  <c:pt idx="3">
                    <c:v>31.2</c:v>
                  </c:pt>
                </c15:dlblRangeCache>
              </c15:datalabelsRange>
            </c:ext>
            <c:ext xmlns:c16="http://schemas.microsoft.com/office/drawing/2014/chart" uri="{C3380CC4-5D6E-409C-BE32-E72D297353CC}">
              <c16:uniqueId val="{00000009-44FC-4246-92FA-51F1202DA93A}"/>
            </c:ext>
          </c:extLst>
        </c:ser>
        <c:ser>
          <c:idx val="2"/>
          <c:order val="2"/>
          <c:tx>
            <c:v>NIII</c:v>
          </c:tx>
          <c:spPr>
            <a:solidFill>
              <a:srgbClr val="9A528E"/>
            </a:solidFill>
          </c:spPr>
          <c:invertIfNegative val="0"/>
          <c:dLbls>
            <c:dLbl>
              <c:idx val="0"/>
              <c:tx>
                <c:rich>
                  <a:bodyPr/>
                  <a:lstStyle/>
                  <a:p>
                    <a:fld id="{8B886DF9-72D9-4146-8636-C11B26AFB7A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4FC-4246-92FA-51F1202DA93A}"/>
                </c:ext>
              </c:extLst>
            </c:dLbl>
            <c:dLbl>
              <c:idx val="1"/>
              <c:tx>
                <c:rich>
                  <a:bodyPr/>
                  <a:lstStyle/>
                  <a:p>
                    <a:fld id="{2208015C-5823-45A4-87F8-C9CA924F55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FC-4246-92FA-51F1202DA93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4FC-4246-92FA-51F1202DA93A}"/>
                </c:ext>
              </c:extLst>
            </c:dLbl>
            <c:dLbl>
              <c:idx val="3"/>
              <c:tx>
                <c:rich>
                  <a:bodyPr/>
                  <a:lstStyle/>
                  <a:p>
                    <a:fld id="{8236A645-89B5-4315-A08C-55DC204A29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4FC-4246-92FA-51F1202DA93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Tamaulipas</c:v>
                </c:pt>
              </c:strCache>
            </c:strRef>
          </c:cat>
          <c:val>
            <c:numRef>
              <c:f>_SEXO_!$E$2:$E$5</c:f>
              <c:numCache>
                <c:formatCode>General</c:formatCode>
                <c:ptCount val="4"/>
                <c:pt idx="0">
                  <c:v>11.5</c:v>
                </c:pt>
                <c:pt idx="1">
                  <c:v>18.100000000000001</c:v>
                </c:pt>
                <c:pt idx="3">
                  <c:v>14.7</c:v>
                </c:pt>
              </c:numCache>
            </c:numRef>
          </c:val>
          <c:extLst>
            <c:ext xmlns:c15="http://schemas.microsoft.com/office/drawing/2012/chart" uri="{02D57815-91ED-43cb-92C2-25804820EDAC}">
              <c15:datalabelsRange>
                <c15:f>_SEXO_!$I$2:$I$5</c15:f>
                <c15:dlblRangeCache>
                  <c:ptCount val="4"/>
                  <c:pt idx="0">
                    <c:v>11.5</c:v>
                  </c:pt>
                  <c:pt idx="1">
                    <c:v>18.1</c:v>
                  </c:pt>
                  <c:pt idx="3">
                    <c:v>14.7</c:v>
                  </c:pt>
                </c15:dlblRangeCache>
              </c15:datalabelsRange>
            </c:ext>
            <c:ext xmlns:c16="http://schemas.microsoft.com/office/drawing/2014/chart" uri="{C3380CC4-5D6E-409C-BE32-E72D297353CC}">
              <c16:uniqueId val="{0000000E-44FC-4246-92FA-51F1202DA93A}"/>
            </c:ext>
          </c:extLst>
        </c:ser>
        <c:ser>
          <c:idx val="3"/>
          <c:order val="3"/>
          <c:tx>
            <c:v>NIV</c:v>
          </c:tx>
          <c:spPr>
            <a:solidFill>
              <a:srgbClr val="862A77"/>
            </a:solidFill>
          </c:spPr>
          <c:invertIfNegative val="0"/>
          <c:dLbls>
            <c:dLbl>
              <c:idx val="0"/>
              <c:layout>
                <c:manualLayout>
                  <c:x val="2.5757575757575646E-2"/>
                  <c:y val="0"/>
                </c:manualLayout>
              </c:layout>
              <c:tx>
                <c:rich>
                  <a:bodyPr/>
                  <a:lstStyle/>
                  <a:p>
                    <a:fld id="{BEF9281C-FDE7-4E60-AEBB-B72E64B187D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4FC-4246-92FA-51F1202DA93A}"/>
                </c:ext>
              </c:extLst>
            </c:dLbl>
            <c:dLbl>
              <c:idx val="1"/>
              <c:layout>
                <c:manualLayout>
                  <c:x val="2.727272727272716E-2"/>
                  <c:y val="0"/>
                </c:manualLayout>
              </c:layout>
              <c:tx>
                <c:rich>
                  <a:bodyPr/>
                  <a:lstStyle/>
                  <a:p>
                    <a:fld id="{E227F0D1-CC04-4703-B168-4813B66109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4FC-4246-92FA-51F1202DA93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4FC-4246-92FA-51F1202DA93A}"/>
                </c:ext>
              </c:extLst>
            </c:dLbl>
            <c:dLbl>
              <c:idx val="3"/>
              <c:layout>
                <c:manualLayout>
                  <c:x val="2.4242424242424131E-2"/>
                  <c:y val="0"/>
                </c:manualLayout>
              </c:layout>
              <c:tx>
                <c:rich>
                  <a:bodyPr/>
                  <a:lstStyle/>
                  <a:p>
                    <a:fld id="{7E86B69E-8B03-4C86-82CD-B6863BDFC0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4FC-4246-92FA-51F1202DA93A}"/>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Tamaulipas</c:v>
                </c:pt>
              </c:strCache>
            </c:strRef>
          </c:cat>
          <c:val>
            <c:numRef>
              <c:f>_SEXO_!$F$2:$F$5</c:f>
              <c:numCache>
                <c:formatCode>General</c:formatCode>
                <c:ptCount val="4"/>
                <c:pt idx="0">
                  <c:v>2.1</c:v>
                </c:pt>
                <c:pt idx="1">
                  <c:v>3.9</c:v>
                </c:pt>
                <c:pt idx="3">
                  <c:v>3</c:v>
                </c:pt>
              </c:numCache>
            </c:numRef>
          </c:val>
          <c:extLst>
            <c:ext xmlns:c15="http://schemas.microsoft.com/office/drawing/2012/chart" uri="{02D57815-91ED-43cb-92C2-25804820EDAC}">
              <c15:datalabelsRange>
                <c15:f>_SEXO_!$J$2:$J$5</c15:f>
                <c15:dlblRangeCache>
                  <c:ptCount val="4"/>
                  <c:pt idx="0">
                    <c:v>2.1˟</c:v>
                  </c:pt>
                  <c:pt idx="1">
                    <c:v>3.9</c:v>
                  </c:pt>
                  <c:pt idx="3">
                    <c:v>3.0</c:v>
                  </c:pt>
                </c15:dlblRangeCache>
              </c15:datalabelsRange>
            </c:ext>
            <c:ext xmlns:c16="http://schemas.microsoft.com/office/drawing/2014/chart" uri="{C3380CC4-5D6E-409C-BE32-E72D297353CC}">
              <c16:uniqueId val="{00000013-44FC-4246-92FA-51F1202DA93A}"/>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06948D3-0A1E-4917-82BB-D0023DA0AB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F83-443E-82CC-842B06792DC1}"/>
                </c:ext>
              </c:extLst>
            </c:dLbl>
            <c:dLbl>
              <c:idx val="1"/>
              <c:tx>
                <c:rich>
                  <a:bodyPr/>
                  <a:lstStyle/>
                  <a:p>
                    <a:fld id="{5DE39771-ABA9-4236-AACF-019259B6DC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F83-443E-82CC-842B06792DC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83-443E-82CC-842B06792DC1}"/>
                </c:ext>
              </c:extLst>
            </c:dLbl>
            <c:dLbl>
              <c:idx val="3"/>
              <c:tx>
                <c:rich>
                  <a:bodyPr/>
                  <a:lstStyle/>
                  <a:p>
                    <a:fld id="{101383C4-78C4-4191-BD28-05F01DD41D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F83-443E-82CC-842B06792DC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Tamaulipas</c:v>
                </c:pt>
              </c:strCache>
            </c:strRef>
          </c:cat>
          <c:val>
            <c:numRef>
              <c:f>_SEXO_!$C$28:$C$31</c:f>
              <c:numCache>
                <c:formatCode>General</c:formatCode>
                <c:ptCount val="4"/>
                <c:pt idx="0">
                  <c:v>-62.7</c:v>
                </c:pt>
                <c:pt idx="1">
                  <c:v>-56.7</c:v>
                </c:pt>
                <c:pt idx="3">
                  <c:v>-59.7</c:v>
                </c:pt>
              </c:numCache>
            </c:numRef>
          </c:val>
          <c:extLst>
            <c:ext xmlns:c15="http://schemas.microsoft.com/office/drawing/2012/chart" uri="{02D57815-91ED-43cb-92C2-25804820EDAC}">
              <c15:datalabelsRange>
                <c15:f>_SEXO_!$G$28:$G$31</c15:f>
                <c15:dlblRangeCache>
                  <c:ptCount val="4"/>
                  <c:pt idx="0">
                    <c:v>62.7</c:v>
                  </c:pt>
                  <c:pt idx="1">
                    <c:v>56.7</c:v>
                  </c:pt>
                  <c:pt idx="3">
                    <c:v>59.7</c:v>
                  </c:pt>
                </c15:dlblRangeCache>
              </c15:datalabelsRange>
            </c:ext>
            <c:ext xmlns:c16="http://schemas.microsoft.com/office/drawing/2014/chart" uri="{C3380CC4-5D6E-409C-BE32-E72D297353CC}">
              <c16:uniqueId val="{00000004-DF83-443E-82CC-842B06792DC1}"/>
            </c:ext>
          </c:extLst>
        </c:ser>
        <c:ser>
          <c:idx val="1"/>
          <c:order val="1"/>
          <c:tx>
            <c:v>NII</c:v>
          </c:tx>
          <c:spPr>
            <a:solidFill>
              <a:srgbClr val="B07CAA"/>
            </a:solidFill>
          </c:spPr>
          <c:invertIfNegative val="0"/>
          <c:dLbls>
            <c:dLbl>
              <c:idx val="0"/>
              <c:tx>
                <c:rich>
                  <a:bodyPr/>
                  <a:lstStyle/>
                  <a:p>
                    <a:fld id="{83E5B2F8-D3D9-4BB3-8A77-B351743263A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F83-443E-82CC-842B06792DC1}"/>
                </c:ext>
              </c:extLst>
            </c:dLbl>
            <c:dLbl>
              <c:idx val="1"/>
              <c:tx>
                <c:rich>
                  <a:bodyPr/>
                  <a:lstStyle/>
                  <a:p>
                    <a:fld id="{FB488654-4A9F-414E-B4EA-EA7EBAA6F5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F83-443E-82CC-842B06792DC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83-443E-82CC-842B06792DC1}"/>
                </c:ext>
              </c:extLst>
            </c:dLbl>
            <c:dLbl>
              <c:idx val="3"/>
              <c:tx>
                <c:rich>
                  <a:bodyPr/>
                  <a:lstStyle/>
                  <a:p>
                    <a:fld id="{04139030-07F9-415A-AFED-47869B1F6E4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F83-443E-82CC-842B06792DC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Tamaulipas</c:v>
                </c:pt>
              </c:strCache>
            </c:strRef>
          </c:cat>
          <c:val>
            <c:numRef>
              <c:f>_SEXO_!$D$28:$D$31</c:f>
              <c:numCache>
                <c:formatCode>General</c:formatCode>
                <c:ptCount val="4"/>
                <c:pt idx="0">
                  <c:v>16.2</c:v>
                </c:pt>
                <c:pt idx="1">
                  <c:v>18.2</c:v>
                </c:pt>
                <c:pt idx="3">
                  <c:v>17.2</c:v>
                </c:pt>
              </c:numCache>
            </c:numRef>
          </c:val>
          <c:extLst>
            <c:ext xmlns:c15="http://schemas.microsoft.com/office/drawing/2012/chart" uri="{02D57815-91ED-43cb-92C2-25804820EDAC}">
              <c15:datalabelsRange>
                <c15:f>_SEXO_!$H$28:$H$31</c15:f>
                <c15:dlblRangeCache>
                  <c:ptCount val="4"/>
                  <c:pt idx="0">
                    <c:v>16.2</c:v>
                  </c:pt>
                  <c:pt idx="1">
                    <c:v>18.2</c:v>
                  </c:pt>
                  <c:pt idx="3">
                    <c:v>17.2</c:v>
                  </c:pt>
                </c15:dlblRangeCache>
              </c15:datalabelsRange>
            </c:ext>
            <c:ext xmlns:c16="http://schemas.microsoft.com/office/drawing/2014/chart" uri="{C3380CC4-5D6E-409C-BE32-E72D297353CC}">
              <c16:uniqueId val="{00000009-DF83-443E-82CC-842B06792DC1}"/>
            </c:ext>
          </c:extLst>
        </c:ser>
        <c:ser>
          <c:idx val="2"/>
          <c:order val="2"/>
          <c:tx>
            <c:v>NIII</c:v>
          </c:tx>
          <c:spPr>
            <a:solidFill>
              <a:srgbClr val="9A528E"/>
            </a:solidFill>
          </c:spPr>
          <c:invertIfNegative val="0"/>
          <c:dLbls>
            <c:dLbl>
              <c:idx val="0"/>
              <c:tx>
                <c:rich>
                  <a:bodyPr/>
                  <a:lstStyle/>
                  <a:p>
                    <a:fld id="{553430E8-8552-409B-B0E9-D95AB437AA4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F83-443E-82CC-842B06792DC1}"/>
                </c:ext>
              </c:extLst>
            </c:dLbl>
            <c:dLbl>
              <c:idx val="1"/>
              <c:tx>
                <c:rich>
                  <a:bodyPr/>
                  <a:lstStyle/>
                  <a:p>
                    <a:fld id="{5F9D77C9-4B33-4CA3-BD5E-8C23BBCEE8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F83-443E-82CC-842B06792DC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F83-443E-82CC-842B06792DC1}"/>
                </c:ext>
              </c:extLst>
            </c:dLbl>
            <c:dLbl>
              <c:idx val="3"/>
              <c:tx>
                <c:rich>
                  <a:bodyPr/>
                  <a:lstStyle/>
                  <a:p>
                    <a:fld id="{9156DC2D-A3E5-4849-A984-CDC4EB30121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F83-443E-82CC-842B06792DC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Tamaulipas</c:v>
                </c:pt>
              </c:strCache>
            </c:strRef>
          </c:cat>
          <c:val>
            <c:numRef>
              <c:f>_SEXO_!$E$28:$E$31</c:f>
              <c:numCache>
                <c:formatCode>General</c:formatCode>
                <c:ptCount val="4"/>
                <c:pt idx="0">
                  <c:v>12.4</c:v>
                </c:pt>
                <c:pt idx="1">
                  <c:v>16</c:v>
                </c:pt>
                <c:pt idx="3">
                  <c:v>14.2</c:v>
                </c:pt>
              </c:numCache>
            </c:numRef>
          </c:val>
          <c:extLst>
            <c:ext xmlns:c15="http://schemas.microsoft.com/office/drawing/2012/chart" uri="{02D57815-91ED-43cb-92C2-25804820EDAC}">
              <c15:datalabelsRange>
                <c15:f>_SEXO_!$I$28:$I$31</c15:f>
                <c15:dlblRangeCache>
                  <c:ptCount val="4"/>
                  <c:pt idx="0">
                    <c:v>12.4</c:v>
                  </c:pt>
                  <c:pt idx="1">
                    <c:v>16.0</c:v>
                  </c:pt>
                  <c:pt idx="3">
                    <c:v>14.2</c:v>
                  </c:pt>
                </c15:dlblRangeCache>
              </c15:datalabelsRange>
            </c:ext>
            <c:ext xmlns:c16="http://schemas.microsoft.com/office/drawing/2014/chart" uri="{C3380CC4-5D6E-409C-BE32-E72D297353CC}">
              <c16:uniqueId val="{0000000E-DF83-443E-82CC-842B06792DC1}"/>
            </c:ext>
          </c:extLst>
        </c:ser>
        <c:ser>
          <c:idx val="3"/>
          <c:order val="3"/>
          <c:tx>
            <c:v>NIV</c:v>
          </c:tx>
          <c:spPr>
            <a:solidFill>
              <a:srgbClr val="862A77"/>
            </a:solidFill>
          </c:spPr>
          <c:invertIfNegative val="0"/>
          <c:dLbls>
            <c:dLbl>
              <c:idx val="0"/>
              <c:tx>
                <c:rich>
                  <a:bodyPr/>
                  <a:lstStyle/>
                  <a:p>
                    <a:fld id="{6A1B2748-4762-4D87-ACF9-217A581BDF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F83-443E-82CC-842B06792DC1}"/>
                </c:ext>
              </c:extLst>
            </c:dLbl>
            <c:dLbl>
              <c:idx val="1"/>
              <c:tx>
                <c:rich>
                  <a:bodyPr/>
                  <a:lstStyle/>
                  <a:p>
                    <a:fld id="{AA6EEAC5-9B5D-4740-987A-2122644BF4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F83-443E-82CC-842B06792DC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F83-443E-82CC-842B06792DC1}"/>
                </c:ext>
              </c:extLst>
            </c:dLbl>
            <c:dLbl>
              <c:idx val="3"/>
              <c:tx>
                <c:rich>
                  <a:bodyPr/>
                  <a:lstStyle/>
                  <a:p>
                    <a:fld id="{C355BC8E-709F-40A6-9DEE-9EF7126598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F83-443E-82CC-842B06792DC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Tamaulipas</c:v>
                </c:pt>
              </c:strCache>
            </c:strRef>
          </c:cat>
          <c:val>
            <c:numRef>
              <c:f>_SEXO_!$F$28:$F$31</c:f>
              <c:numCache>
                <c:formatCode>General</c:formatCode>
                <c:ptCount val="4"/>
                <c:pt idx="0">
                  <c:v>8.6999999999999993</c:v>
                </c:pt>
                <c:pt idx="1">
                  <c:v>9.1999999999999993</c:v>
                </c:pt>
                <c:pt idx="3">
                  <c:v>8.9</c:v>
                </c:pt>
              </c:numCache>
            </c:numRef>
          </c:val>
          <c:extLst>
            <c:ext xmlns:c15="http://schemas.microsoft.com/office/drawing/2012/chart" uri="{02D57815-91ED-43cb-92C2-25804820EDAC}">
              <c15:datalabelsRange>
                <c15:f>_SEXO_!$J$28:$J$31</c15:f>
                <c15:dlblRangeCache>
                  <c:ptCount val="4"/>
                  <c:pt idx="0">
                    <c:v>8.7</c:v>
                  </c:pt>
                  <c:pt idx="1">
                    <c:v>9.2</c:v>
                  </c:pt>
                  <c:pt idx="3">
                    <c:v>8.9</c:v>
                  </c:pt>
                </c15:dlblRangeCache>
              </c15:datalabelsRange>
            </c:ext>
            <c:ext xmlns:c16="http://schemas.microsoft.com/office/drawing/2014/chart" uri="{C3380CC4-5D6E-409C-BE32-E72D297353CC}">
              <c16:uniqueId val="{00000013-DF83-443E-82CC-842B06792DC1}"/>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644-48B2-B467-A83908E48003}"/>
              </c:ext>
            </c:extLst>
          </c:dPt>
          <c:dPt>
            <c:idx val="3"/>
            <c:marker>
              <c:spPr>
                <a:solidFill>
                  <a:srgbClr val="002060"/>
                </a:solidFill>
                <a:ln>
                  <a:noFill/>
                </a:ln>
              </c:spPr>
            </c:marker>
            <c:bubble3D val="0"/>
            <c:extLst>
              <c:ext xmlns:c16="http://schemas.microsoft.com/office/drawing/2014/chart" uri="{C3380CC4-5D6E-409C-BE32-E72D297353CC}">
                <c16:uniqueId val="{00000001-1644-48B2-B467-A83908E48003}"/>
              </c:ext>
            </c:extLst>
          </c:dPt>
          <c:dPt>
            <c:idx val="5"/>
            <c:marker>
              <c:spPr>
                <a:solidFill>
                  <a:srgbClr val="002060"/>
                </a:solidFill>
                <a:ln>
                  <a:noFill/>
                </a:ln>
              </c:spPr>
            </c:marker>
            <c:bubble3D val="0"/>
            <c:extLst>
              <c:ext xmlns:c16="http://schemas.microsoft.com/office/drawing/2014/chart" uri="{C3380CC4-5D6E-409C-BE32-E72D297353CC}">
                <c16:uniqueId val="{00000002-1644-48B2-B467-A83908E48003}"/>
              </c:ext>
            </c:extLst>
          </c:dPt>
          <c:cat>
            <c:multiLvlStrRef>
              <c:f>_SEXO_INT_!$B$2:$C$7</c:f>
              <c:multiLvlStrCache>
                <c:ptCount val="6"/>
                <c:lvl>
                  <c:pt idx="0">
                    <c:v>2015</c:v>
                  </c:pt>
                  <c:pt idx="1">
                    <c:v>2018</c:v>
                  </c:pt>
                  <c:pt idx="2">
                    <c:v>2015</c:v>
                  </c:pt>
                  <c:pt idx="3">
                    <c:v>2018</c:v>
                  </c:pt>
                  <c:pt idx="4">
                    <c:v>2015</c:v>
                  </c:pt>
                  <c:pt idx="5">
                    <c:v>2018</c:v>
                  </c:pt>
                </c:lvl>
                <c:lvl>
                  <c:pt idx="0">
                    <c:v>Tamaulipas</c:v>
                  </c:pt>
                  <c:pt idx="2">
                    <c:v>Hombre</c:v>
                  </c:pt>
                  <c:pt idx="4">
                    <c:v>Mujer</c:v>
                  </c:pt>
                </c:lvl>
              </c:multiLvlStrCache>
            </c:multiLvlStrRef>
          </c:cat>
          <c:val>
            <c:numRef>
              <c:f>_SEXO_INT_!$D$2:$D$7</c:f>
              <c:numCache>
                <c:formatCode>General</c:formatCode>
                <c:ptCount val="6"/>
                <c:pt idx="0">
                  <c:v>503.04500000000002</c:v>
                </c:pt>
                <c:pt idx="1">
                  <c:v>490.43799999999999</c:v>
                </c:pt>
                <c:pt idx="2">
                  <c:v>485.24900000000002</c:v>
                </c:pt>
                <c:pt idx="3">
                  <c:v>472.84100000000001</c:v>
                </c:pt>
                <c:pt idx="4">
                  <c:v>520.04999999999995</c:v>
                </c:pt>
                <c:pt idx="5">
                  <c:v>507.642</c:v>
                </c:pt>
              </c:numCache>
            </c:numRef>
          </c:val>
          <c:smooth val="0"/>
          <c:extLst>
            <c:ext xmlns:c16="http://schemas.microsoft.com/office/drawing/2014/chart" uri="{C3380CC4-5D6E-409C-BE32-E72D297353CC}">
              <c16:uniqueId val="{00000003-1644-48B2-B467-A83908E4800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644-48B2-B467-A83908E48003}"/>
              </c:ext>
            </c:extLst>
          </c:dPt>
          <c:dPt>
            <c:idx val="3"/>
            <c:marker>
              <c:spPr>
                <a:solidFill>
                  <a:srgbClr val="002060"/>
                </a:solidFill>
                <a:ln>
                  <a:noFill/>
                </a:ln>
              </c:spPr>
            </c:marker>
            <c:bubble3D val="0"/>
            <c:extLst>
              <c:ext xmlns:c16="http://schemas.microsoft.com/office/drawing/2014/chart" uri="{C3380CC4-5D6E-409C-BE32-E72D297353CC}">
                <c16:uniqueId val="{00000005-1644-48B2-B467-A83908E48003}"/>
              </c:ext>
            </c:extLst>
          </c:dPt>
          <c:dPt>
            <c:idx val="5"/>
            <c:marker>
              <c:spPr>
                <a:solidFill>
                  <a:srgbClr val="002060"/>
                </a:solidFill>
                <a:ln>
                  <a:noFill/>
                </a:ln>
              </c:spPr>
            </c:marker>
            <c:bubble3D val="0"/>
            <c:extLst>
              <c:ext xmlns:c16="http://schemas.microsoft.com/office/drawing/2014/chart" uri="{C3380CC4-5D6E-409C-BE32-E72D297353CC}">
                <c16:uniqueId val="{00000006-1644-48B2-B467-A83908E48003}"/>
              </c:ext>
            </c:extLst>
          </c:dPt>
          <c:cat>
            <c:multiLvlStrRef>
              <c:f>_SEXO_INT_!$B$2:$C$7</c:f>
              <c:multiLvlStrCache>
                <c:ptCount val="6"/>
                <c:lvl>
                  <c:pt idx="0">
                    <c:v>2015</c:v>
                  </c:pt>
                  <c:pt idx="1">
                    <c:v>2018</c:v>
                  </c:pt>
                  <c:pt idx="2">
                    <c:v>2015</c:v>
                  </c:pt>
                  <c:pt idx="3">
                    <c:v>2018</c:v>
                  </c:pt>
                  <c:pt idx="4">
                    <c:v>2015</c:v>
                  </c:pt>
                  <c:pt idx="5">
                    <c:v>2018</c:v>
                  </c:pt>
                </c:lvl>
                <c:lvl>
                  <c:pt idx="0">
                    <c:v>Tamaulipas</c:v>
                  </c:pt>
                  <c:pt idx="2">
                    <c:v>Hombre</c:v>
                  </c:pt>
                  <c:pt idx="4">
                    <c:v>Mujer</c:v>
                  </c:pt>
                </c:lvl>
              </c:multiLvlStrCache>
            </c:multiLvlStrRef>
          </c:cat>
          <c:val>
            <c:numRef>
              <c:f>_SEXO_INT_!$E$2:$E$7</c:f>
              <c:numCache>
                <c:formatCode>General</c:formatCode>
                <c:ptCount val="6"/>
                <c:pt idx="0">
                  <c:v>520.95500000000004</c:v>
                </c:pt>
                <c:pt idx="1">
                  <c:v>505.56200000000001</c:v>
                </c:pt>
                <c:pt idx="2">
                  <c:v>504.75099999999998</c:v>
                </c:pt>
                <c:pt idx="3">
                  <c:v>489.15899999999999</c:v>
                </c:pt>
                <c:pt idx="4">
                  <c:v>539.95000000000005</c:v>
                </c:pt>
                <c:pt idx="5">
                  <c:v>524.35799999999995</c:v>
                </c:pt>
              </c:numCache>
            </c:numRef>
          </c:val>
          <c:smooth val="0"/>
          <c:extLst>
            <c:ext xmlns:c16="http://schemas.microsoft.com/office/drawing/2014/chart" uri="{C3380CC4-5D6E-409C-BE32-E72D297353CC}">
              <c16:uniqueId val="{00000007-1644-48B2-B467-A83908E48003}"/>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644-48B2-B467-A83908E48003}"/>
              </c:ext>
            </c:extLst>
          </c:dPt>
          <c:dPt>
            <c:idx val="3"/>
            <c:marker>
              <c:spPr>
                <a:solidFill>
                  <a:srgbClr val="002060"/>
                </a:solidFill>
                <a:ln>
                  <a:noFill/>
                </a:ln>
              </c:spPr>
            </c:marker>
            <c:bubble3D val="0"/>
            <c:extLst>
              <c:ext xmlns:c16="http://schemas.microsoft.com/office/drawing/2014/chart" uri="{C3380CC4-5D6E-409C-BE32-E72D297353CC}">
                <c16:uniqueId val="{00000009-1644-48B2-B467-A83908E48003}"/>
              </c:ext>
            </c:extLst>
          </c:dPt>
          <c:dPt>
            <c:idx val="5"/>
            <c:marker>
              <c:spPr>
                <a:solidFill>
                  <a:srgbClr val="002060"/>
                </a:solidFill>
                <a:ln>
                  <a:noFill/>
                </a:ln>
              </c:spPr>
            </c:marker>
            <c:bubble3D val="0"/>
            <c:extLst>
              <c:ext xmlns:c16="http://schemas.microsoft.com/office/drawing/2014/chart" uri="{C3380CC4-5D6E-409C-BE32-E72D297353CC}">
                <c16:uniqueId val="{0000000A-1644-48B2-B467-A83908E4800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644-48B2-B467-A83908E48003}"/>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644-48B2-B467-A83908E48003}"/>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644-48B2-B467-A83908E4800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Tamaulipas</c:v>
                  </c:pt>
                  <c:pt idx="2">
                    <c:v>Hombre</c:v>
                  </c:pt>
                  <c:pt idx="4">
                    <c:v>Mujer</c:v>
                  </c:pt>
                </c:lvl>
              </c:multiLvlStrCache>
            </c:multiLvlStrRef>
          </c:cat>
          <c:val>
            <c:numRef>
              <c:f>_SEXO_INT_!$F$2:$F$7</c:f>
              <c:numCache>
                <c:formatCode>General</c:formatCode>
                <c:ptCount val="6"/>
                <c:pt idx="0">
                  <c:v>512</c:v>
                </c:pt>
                <c:pt idx="1">
                  <c:v>498</c:v>
                </c:pt>
                <c:pt idx="2">
                  <c:v>495</c:v>
                </c:pt>
                <c:pt idx="3">
                  <c:v>481</c:v>
                </c:pt>
                <c:pt idx="4">
                  <c:v>530</c:v>
                </c:pt>
                <c:pt idx="5">
                  <c:v>516</c:v>
                </c:pt>
              </c:numCache>
            </c:numRef>
          </c:val>
          <c:smooth val="0"/>
          <c:extLst>
            <c:ext xmlns:c16="http://schemas.microsoft.com/office/drawing/2014/chart" uri="{C3380CC4-5D6E-409C-BE32-E72D297353CC}">
              <c16:uniqueId val="{0000000B-1644-48B2-B467-A83908E4800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9AD-4729-B4BA-83645EE7CBF4}"/>
              </c:ext>
            </c:extLst>
          </c:dPt>
          <c:dPt>
            <c:idx val="3"/>
            <c:marker>
              <c:spPr>
                <a:solidFill>
                  <a:srgbClr val="002060"/>
                </a:solidFill>
                <a:ln>
                  <a:noFill/>
                </a:ln>
              </c:spPr>
            </c:marker>
            <c:bubble3D val="0"/>
            <c:extLst>
              <c:ext xmlns:c16="http://schemas.microsoft.com/office/drawing/2014/chart" uri="{C3380CC4-5D6E-409C-BE32-E72D297353CC}">
                <c16:uniqueId val="{00000001-89AD-4729-B4BA-83645EE7CBF4}"/>
              </c:ext>
            </c:extLst>
          </c:dPt>
          <c:dPt>
            <c:idx val="5"/>
            <c:marker>
              <c:spPr>
                <a:solidFill>
                  <a:srgbClr val="002060"/>
                </a:solidFill>
                <a:ln>
                  <a:noFill/>
                </a:ln>
              </c:spPr>
            </c:marker>
            <c:bubble3D val="0"/>
            <c:extLst>
              <c:ext xmlns:c16="http://schemas.microsoft.com/office/drawing/2014/chart" uri="{C3380CC4-5D6E-409C-BE32-E72D297353CC}">
                <c16:uniqueId val="{00000002-89AD-4729-B4BA-83645EE7CBF4}"/>
              </c:ext>
            </c:extLst>
          </c:dPt>
          <c:cat>
            <c:multiLvlStrRef>
              <c:f>_SEXO_INT_!$B$27:$C$32</c:f>
              <c:multiLvlStrCache>
                <c:ptCount val="6"/>
                <c:lvl>
                  <c:pt idx="0">
                    <c:v>2015</c:v>
                  </c:pt>
                  <c:pt idx="1">
                    <c:v>2018</c:v>
                  </c:pt>
                  <c:pt idx="2">
                    <c:v>2015</c:v>
                  </c:pt>
                  <c:pt idx="3">
                    <c:v>2018</c:v>
                  </c:pt>
                  <c:pt idx="4">
                    <c:v>2015</c:v>
                  </c:pt>
                  <c:pt idx="5">
                    <c:v>2018</c:v>
                  </c:pt>
                </c:lvl>
                <c:lvl>
                  <c:pt idx="0">
                    <c:v>Tamaulipas</c:v>
                  </c:pt>
                  <c:pt idx="2">
                    <c:v>Hombre</c:v>
                  </c:pt>
                  <c:pt idx="4">
                    <c:v>Mujer</c:v>
                  </c:pt>
                </c:lvl>
              </c:multiLvlStrCache>
            </c:multiLvlStrRef>
          </c:cat>
          <c:val>
            <c:numRef>
              <c:f>_SEXO_INT_!$D$27:$D$32</c:f>
              <c:numCache>
                <c:formatCode>General</c:formatCode>
                <c:ptCount val="6"/>
                <c:pt idx="0">
                  <c:v>495.24900000000002</c:v>
                </c:pt>
                <c:pt idx="1">
                  <c:v>493.846</c:v>
                </c:pt>
                <c:pt idx="2">
                  <c:v>490.45299999999997</c:v>
                </c:pt>
                <c:pt idx="3">
                  <c:v>485.851</c:v>
                </c:pt>
                <c:pt idx="4">
                  <c:v>498.05500000000001</c:v>
                </c:pt>
                <c:pt idx="5">
                  <c:v>500.05</c:v>
                </c:pt>
              </c:numCache>
            </c:numRef>
          </c:val>
          <c:smooth val="0"/>
          <c:extLst>
            <c:ext xmlns:c16="http://schemas.microsoft.com/office/drawing/2014/chart" uri="{C3380CC4-5D6E-409C-BE32-E72D297353CC}">
              <c16:uniqueId val="{00000003-89AD-4729-B4BA-83645EE7CBF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9AD-4729-B4BA-83645EE7CBF4}"/>
              </c:ext>
            </c:extLst>
          </c:dPt>
          <c:dPt>
            <c:idx val="3"/>
            <c:marker>
              <c:spPr>
                <a:solidFill>
                  <a:srgbClr val="002060"/>
                </a:solidFill>
                <a:ln>
                  <a:noFill/>
                </a:ln>
              </c:spPr>
            </c:marker>
            <c:bubble3D val="0"/>
            <c:extLst>
              <c:ext xmlns:c16="http://schemas.microsoft.com/office/drawing/2014/chart" uri="{C3380CC4-5D6E-409C-BE32-E72D297353CC}">
                <c16:uniqueId val="{00000005-89AD-4729-B4BA-83645EE7CBF4}"/>
              </c:ext>
            </c:extLst>
          </c:dPt>
          <c:dPt>
            <c:idx val="5"/>
            <c:marker>
              <c:spPr>
                <a:solidFill>
                  <a:srgbClr val="002060"/>
                </a:solidFill>
                <a:ln>
                  <a:noFill/>
                </a:ln>
              </c:spPr>
            </c:marker>
            <c:bubble3D val="0"/>
            <c:extLst>
              <c:ext xmlns:c16="http://schemas.microsoft.com/office/drawing/2014/chart" uri="{C3380CC4-5D6E-409C-BE32-E72D297353CC}">
                <c16:uniqueId val="{00000006-89AD-4729-B4BA-83645EE7CBF4}"/>
              </c:ext>
            </c:extLst>
          </c:dPt>
          <c:cat>
            <c:multiLvlStrRef>
              <c:f>_SEXO_INT_!$B$27:$C$32</c:f>
              <c:multiLvlStrCache>
                <c:ptCount val="6"/>
                <c:lvl>
                  <c:pt idx="0">
                    <c:v>2015</c:v>
                  </c:pt>
                  <c:pt idx="1">
                    <c:v>2018</c:v>
                  </c:pt>
                  <c:pt idx="2">
                    <c:v>2015</c:v>
                  </c:pt>
                  <c:pt idx="3">
                    <c:v>2018</c:v>
                  </c:pt>
                  <c:pt idx="4">
                    <c:v>2015</c:v>
                  </c:pt>
                  <c:pt idx="5">
                    <c:v>2018</c:v>
                  </c:pt>
                </c:lvl>
                <c:lvl>
                  <c:pt idx="0">
                    <c:v>Tamaulipas</c:v>
                  </c:pt>
                  <c:pt idx="2">
                    <c:v>Hombre</c:v>
                  </c:pt>
                  <c:pt idx="4">
                    <c:v>Mujer</c:v>
                  </c:pt>
                </c:lvl>
              </c:multiLvlStrCache>
            </c:multiLvlStrRef>
          </c:cat>
          <c:val>
            <c:numRef>
              <c:f>_SEXO_INT_!$E$27:$E$32</c:f>
              <c:numCache>
                <c:formatCode>General</c:formatCode>
                <c:ptCount val="6"/>
                <c:pt idx="0">
                  <c:v>514.75099999999998</c:v>
                </c:pt>
                <c:pt idx="1">
                  <c:v>512.154</c:v>
                </c:pt>
                <c:pt idx="2">
                  <c:v>511.54700000000003</c:v>
                </c:pt>
                <c:pt idx="3">
                  <c:v>506.149</c:v>
                </c:pt>
                <c:pt idx="4">
                  <c:v>519.94500000000005</c:v>
                </c:pt>
                <c:pt idx="5">
                  <c:v>519.95000000000005</c:v>
                </c:pt>
              </c:numCache>
            </c:numRef>
          </c:val>
          <c:smooth val="0"/>
          <c:extLst>
            <c:ext xmlns:c16="http://schemas.microsoft.com/office/drawing/2014/chart" uri="{C3380CC4-5D6E-409C-BE32-E72D297353CC}">
              <c16:uniqueId val="{00000007-89AD-4729-B4BA-83645EE7CBF4}"/>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89AD-4729-B4BA-83645EE7CBF4}"/>
              </c:ext>
            </c:extLst>
          </c:dPt>
          <c:dPt>
            <c:idx val="3"/>
            <c:marker>
              <c:spPr>
                <a:solidFill>
                  <a:srgbClr val="002060"/>
                </a:solidFill>
                <a:ln>
                  <a:noFill/>
                </a:ln>
              </c:spPr>
            </c:marker>
            <c:bubble3D val="0"/>
            <c:extLst>
              <c:ext xmlns:c16="http://schemas.microsoft.com/office/drawing/2014/chart" uri="{C3380CC4-5D6E-409C-BE32-E72D297353CC}">
                <c16:uniqueId val="{00000009-89AD-4729-B4BA-83645EE7CBF4}"/>
              </c:ext>
            </c:extLst>
          </c:dPt>
          <c:dPt>
            <c:idx val="5"/>
            <c:marker>
              <c:spPr>
                <a:solidFill>
                  <a:srgbClr val="002060"/>
                </a:solidFill>
                <a:ln>
                  <a:noFill/>
                </a:ln>
              </c:spPr>
            </c:marker>
            <c:bubble3D val="0"/>
            <c:extLst>
              <c:ext xmlns:c16="http://schemas.microsoft.com/office/drawing/2014/chart" uri="{C3380CC4-5D6E-409C-BE32-E72D297353CC}">
                <c16:uniqueId val="{0000000A-89AD-4729-B4BA-83645EE7CBF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9AD-4729-B4BA-83645EE7CBF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9AD-4729-B4BA-83645EE7CBF4}"/>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9AD-4729-B4BA-83645EE7CBF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Tamaulipas</c:v>
                  </c:pt>
                  <c:pt idx="2">
                    <c:v>Hombre</c:v>
                  </c:pt>
                  <c:pt idx="4">
                    <c:v>Mujer</c:v>
                  </c:pt>
                </c:lvl>
              </c:multiLvlStrCache>
            </c:multiLvlStrRef>
          </c:cat>
          <c:val>
            <c:numRef>
              <c:f>_SEXO_INT_!$F$27:$F$32</c:f>
              <c:numCache>
                <c:formatCode>General</c:formatCode>
                <c:ptCount val="6"/>
                <c:pt idx="0">
                  <c:v>505</c:v>
                </c:pt>
                <c:pt idx="1">
                  <c:v>503</c:v>
                </c:pt>
                <c:pt idx="2">
                  <c:v>501</c:v>
                </c:pt>
                <c:pt idx="3">
                  <c:v>496</c:v>
                </c:pt>
                <c:pt idx="4">
                  <c:v>509</c:v>
                </c:pt>
                <c:pt idx="5">
                  <c:v>510</c:v>
                </c:pt>
              </c:numCache>
            </c:numRef>
          </c:val>
          <c:smooth val="0"/>
          <c:extLst>
            <c:ext xmlns:c16="http://schemas.microsoft.com/office/drawing/2014/chart" uri="{C3380CC4-5D6E-409C-BE32-E72D297353CC}">
              <c16:uniqueId val="{0000000B-89AD-4729-B4BA-83645EE7CBF4}"/>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3097082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2482053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4170295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177212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3684842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1476108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6162156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878663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2708270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98402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Tamaulipas</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1513994239"/>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3846117543"/>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1703547074"/>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551412196"/>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2383456618"/>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3353116577"/>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66488576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411923931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146713849"/>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028825" y="1123949"/>
              <a:ext cx="950860" cy="1609723"/>
              <a:chOff x="202882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90452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02882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45657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22.5</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2370109906"/>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828799" y="1142998"/>
              <a:ext cx="866775" cy="1609722"/>
              <a:chOff x="1828799" y="1143000"/>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04495" y="523900"/>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28801" y="1500150"/>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327014" y="1143000"/>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18.1</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00730" cy="5016500"/>
            <a:chOff x="0" y="0"/>
            <a:chExt cx="8800730" cy="5016500"/>
          </a:xfrm>
        </p:grpSpPr>
        <p:graphicFrame>
          <p:nvGraphicFramePr>
            <p:cNvPr id="7" name="Chart 1"/>
            <p:cNvGraphicFramePr/>
            <p:nvPr>
              <p:extLst>
                <p:ext uri="{D42A27DB-BD31-4B8C-83A1-F6EECF244321}">
                  <p14:modId xmlns:p14="http://schemas.microsoft.com/office/powerpoint/2010/main" val="740306755"/>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33560" y="2562225"/>
              <a:ext cx="4382227" cy="600075"/>
              <a:chOff x="2333625" y="2562225"/>
              <a:chExt cx="7797234" cy="1907451"/>
            </a:xfrm>
          </p:grpSpPr>
          <p:sp>
            <p:nvSpPr>
              <p:cNvPr id="14" name="Cerrar llave 13"/>
              <p:cNvSpPr/>
              <p:nvPr/>
            </p:nvSpPr>
            <p:spPr>
              <a:xfrm>
                <a:off x="9546668" y="25622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54497" y="44696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33625" y="2562225"/>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91344" y="3181074"/>
                <a:ext cx="639515" cy="3887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50</a:t>
                </a:r>
              </a:p>
            </p:txBody>
          </p:sp>
        </p:grpSp>
        <p:grpSp>
          <p:nvGrpSpPr>
            <p:cNvPr id="9" name="llave_lyc2"/>
            <p:cNvGrpSpPr/>
            <p:nvPr/>
          </p:nvGrpSpPr>
          <p:grpSpPr>
            <a:xfrm>
              <a:off x="4219557" y="2657475"/>
              <a:ext cx="4581173" cy="733425"/>
              <a:chOff x="4219576" y="2657475"/>
              <a:chExt cx="4872661" cy="1906508"/>
            </a:xfrm>
          </p:grpSpPr>
          <p:sp>
            <p:nvSpPr>
              <p:cNvPr id="10" name="Cerrar llave 9"/>
              <p:cNvSpPr/>
              <p:nvPr/>
            </p:nvSpPr>
            <p:spPr>
              <a:xfrm>
                <a:off x="8727603" y="26574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19576" y="456398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75301" y="26574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39936" y="3304901"/>
                <a:ext cx="352301" cy="32689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58</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20921" cy="5016500"/>
            <a:chOff x="0" y="0"/>
            <a:chExt cx="8820921" cy="5016500"/>
          </a:xfrm>
        </p:grpSpPr>
        <p:graphicFrame>
          <p:nvGraphicFramePr>
            <p:cNvPr id="7" name="Chart 2"/>
            <p:cNvGraphicFramePr/>
            <p:nvPr>
              <p:extLst>
                <p:ext uri="{D42A27DB-BD31-4B8C-83A1-F6EECF244321}">
                  <p14:modId xmlns:p14="http://schemas.microsoft.com/office/powerpoint/2010/main" val="546204641"/>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43187" y="2676525"/>
              <a:ext cx="4379901" cy="415920"/>
              <a:chOff x="2343151" y="2676525"/>
              <a:chExt cx="7810358" cy="1907451"/>
            </a:xfrm>
          </p:grpSpPr>
          <p:sp>
            <p:nvSpPr>
              <p:cNvPr id="14" name="Cerrar llave 13"/>
              <p:cNvSpPr/>
              <p:nvPr/>
            </p:nvSpPr>
            <p:spPr>
              <a:xfrm>
                <a:off x="9583608" y="26765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91437" y="45839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1" y="267652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3994" y="3057208"/>
                <a:ext cx="639515" cy="47919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34</a:t>
                </a:r>
              </a:p>
            </p:txBody>
          </p:sp>
        </p:grpSp>
        <p:grpSp>
          <p:nvGrpSpPr>
            <p:cNvPr id="9" name="llave_mat2"/>
            <p:cNvGrpSpPr/>
            <p:nvPr/>
          </p:nvGrpSpPr>
          <p:grpSpPr>
            <a:xfrm>
              <a:off x="4229112" y="2686050"/>
              <a:ext cx="4591809" cy="581025"/>
              <a:chOff x="4229101" y="2686050"/>
              <a:chExt cx="4891700" cy="1906511"/>
            </a:xfrm>
          </p:grpSpPr>
          <p:sp>
            <p:nvSpPr>
              <p:cNvPr id="10" name="Cerrar llave 9"/>
              <p:cNvSpPr/>
              <p:nvPr/>
            </p:nvSpPr>
            <p:spPr>
              <a:xfrm>
                <a:off x="8733913" y="26860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59256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6860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44754" y="3277388"/>
                <a:ext cx="376047" cy="392419"/>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47</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1381392210"/>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533525" y="1533523"/>
              <a:ext cx="1173122" cy="1152523"/>
              <a:chOff x="1533525"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409221"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533525"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031742" y="1533525"/>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22.8</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2378145361"/>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219325" y="1524000"/>
              <a:ext cx="759920" cy="1152524"/>
              <a:chOff x="2219325"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095021"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19329"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537018" y="1524000"/>
                <a:ext cx="124570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17.4</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704965" cy="5016500"/>
            <a:chOff x="0" y="0"/>
            <a:chExt cx="8704965" cy="5016500"/>
          </a:xfrm>
        </p:grpSpPr>
        <p:graphicFrame>
          <p:nvGraphicFramePr>
            <p:cNvPr id="7" name="Chart 1"/>
            <p:cNvGraphicFramePr/>
            <p:nvPr>
              <p:extLst>
                <p:ext uri="{D42A27DB-BD31-4B8C-83A1-F6EECF244321}">
                  <p14:modId xmlns:p14="http://schemas.microsoft.com/office/powerpoint/2010/main" val="105836753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62295" y="2714625"/>
              <a:ext cx="3084097" cy="381000"/>
              <a:chOff x="3162301" y="2714625"/>
              <a:chExt cx="5197998" cy="1907451"/>
            </a:xfrm>
          </p:grpSpPr>
          <p:sp>
            <p:nvSpPr>
              <p:cNvPr id="14" name="Cerrar llave 13"/>
              <p:cNvSpPr/>
              <p:nvPr/>
            </p:nvSpPr>
            <p:spPr>
              <a:xfrm>
                <a:off x="7814607" y="27146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62301" y="462207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30746" y="271462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20784" y="3091539"/>
                <a:ext cx="639515" cy="58880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31</a:t>
                </a:r>
              </a:p>
            </p:txBody>
          </p:sp>
        </p:grpSp>
        <p:grpSp>
          <p:nvGrpSpPr>
            <p:cNvPr id="9" name="llave_lyc2"/>
            <p:cNvGrpSpPr/>
            <p:nvPr/>
          </p:nvGrpSpPr>
          <p:grpSpPr>
            <a:xfrm>
              <a:off x="5362561" y="2867025"/>
              <a:ext cx="3342404" cy="639679"/>
              <a:chOff x="5362576" y="2867025"/>
              <a:chExt cx="3364092" cy="1908255"/>
            </a:xfrm>
          </p:grpSpPr>
          <p:sp>
            <p:nvSpPr>
              <p:cNvPr id="10" name="Cerrar llave 9"/>
              <p:cNvSpPr/>
              <p:nvPr/>
            </p:nvSpPr>
            <p:spPr>
              <a:xfrm>
                <a:off x="8344720" y="28670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773533"/>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867025"/>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74367" y="3509786"/>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53</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58109" cy="5016500"/>
            <a:chOff x="0" y="0"/>
            <a:chExt cx="8658109" cy="5016500"/>
          </a:xfrm>
        </p:grpSpPr>
        <p:graphicFrame>
          <p:nvGraphicFramePr>
            <p:cNvPr id="7" name="Chart 2"/>
            <p:cNvGraphicFramePr/>
            <p:nvPr>
              <p:extLst>
                <p:ext uri="{D42A27DB-BD31-4B8C-83A1-F6EECF244321}">
                  <p14:modId xmlns:p14="http://schemas.microsoft.com/office/powerpoint/2010/main" val="3234627873"/>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24195" y="2780975"/>
              <a:ext cx="3125205" cy="181300"/>
              <a:chOff x="3124200" y="2780975"/>
              <a:chExt cx="5270348" cy="2792819"/>
            </a:xfrm>
          </p:grpSpPr>
          <p:sp>
            <p:nvSpPr>
              <p:cNvPr id="14" name="Cerrar llave 13"/>
              <p:cNvSpPr/>
              <p:nvPr/>
            </p:nvSpPr>
            <p:spPr>
              <a:xfrm>
                <a:off x="7822792" y="3666343"/>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24200" y="5573794"/>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38894" y="3666343"/>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55034" y="2780975"/>
                <a:ext cx="639514" cy="77223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10</a:t>
                </a:r>
              </a:p>
            </p:txBody>
          </p:sp>
        </p:grpSp>
        <p:grpSp>
          <p:nvGrpSpPr>
            <p:cNvPr id="9" name="llave_mat2"/>
            <p:cNvGrpSpPr/>
            <p:nvPr/>
          </p:nvGrpSpPr>
          <p:grpSpPr>
            <a:xfrm>
              <a:off x="5372128" y="2819400"/>
              <a:ext cx="3285981" cy="503540"/>
              <a:chOff x="5372101" y="2819400"/>
              <a:chExt cx="3306712" cy="1908019"/>
            </a:xfrm>
          </p:grpSpPr>
          <p:sp>
            <p:nvSpPr>
              <p:cNvPr id="10" name="Cerrar llave 9"/>
              <p:cNvSpPr/>
              <p:nvPr/>
            </p:nvSpPr>
            <p:spPr>
              <a:xfrm>
                <a:off x="8304364" y="28194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92042" y="4725908"/>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72101" y="2819400"/>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26513" y="3320843"/>
                <a:ext cx="352300" cy="8522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42</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Noreste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2" name="Gráfico 11"/>
          <p:cNvGraphicFramePr>
            <a:graphicFrameLocks/>
          </p:cNvGraphicFramePr>
          <p:nvPr>
            <p:extLst>
              <p:ext uri="{D42A27DB-BD31-4B8C-83A1-F6EECF244321}">
                <p14:modId xmlns:p14="http://schemas.microsoft.com/office/powerpoint/2010/main" val="1189017333"/>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a:graphicFrameLocks/>
          </p:cNvGraphicFramePr>
          <p:nvPr>
            <p:extLst>
              <p:ext uri="{D42A27DB-BD31-4B8C-83A1-F6EECF244321}">
                <p14:modId xmlns:p14="http://schemas.microsoft.com/office/powerpoint/2010/main" val="1575803663"/>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Tamaulipas</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55575279"/>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871818667"/>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1250175580"/>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4028236393"/>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982982357"/>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073813726"/>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2854673351"/>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1059388769"/>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56213434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43160797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495437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2649674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16482239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3556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661717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3668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36700350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5248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3597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2669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29476</TotalTime>
  <Words>8758</Words>
  <Application>Microsoft Office PowerPoint</Application>
  <PresentationFormat>Carta (216 x 279 mm)</PresentationFormat>
  <Paragraphs>1246</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Tamaulipas</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Noreste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1262</cp:revision>
  <cp:lastPrinted>2018-11-23T18:12:50Z</cp:lastPrinted>
  <dcterms:created xsi:type="dcterms:W3CDTF">2017-08-15T14:36:10Z</dcterms:created>
  <dcterms:modified xsi:type="dcterms:W3CDTF">2018-11-30T20:44:31Z</dcterms:modified>
</cp:coreProperties>
</file>