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308" r:id="rId2"/>
    <p:sldId id="309" r:id="rId3"/>
    <p:sldId id="310" r:id="rId4"/>
    <p:sldId id="381" r:id="rId5"/>
    <p:sldId id="312" r:id="rId6"/>
    <p:sldId id="357" r:id="rId7"/>
    <p:sldId id="276" r:id="rId8"/>
    <p:sldId id="350" r:id="rId9"/>
    <p:sldId id="264" r:id="rId10"/>
    <p:sldId id="277" r:id="rId11"/>
    <p:sldId id="265" r:id="rId12"/>
    <p:sldId id="266" r:id="rId13"/>
    <p:sldId id="379" r:id="rId14"/>
    <p:sldId id="298" r:id="rId15"/>
    <p:sldId id="378" r:id="rId16"/>
    <p:sldId id="382" r:id="rId17"/>
    <p:sldId id="269" r:id="rId18"/>
    <p:sldId id="300" r:id="rId19"/>
    <p:sldId id="271" r:id="rId20"/>
    <p:sldId id="351" r:id="rId21"/>
    <p:sldId id="272" r:id="rId22"/>
    <p:sldId id="380" r:id="rId23"/>
    <p:sldId id="343" r:id="rId24"/>
    <p:sldId id="371" r:id="rId25"/>
    <p:sldId id="326" r:id="rId26"/>
  </p:sldIdLst>
  <p:sldSz cx="9144000" cy="6858000" type="screen4x3"/>
  <p:notesSz cx="6858000" cy="91440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08A"/>
    <a:srgbClr val="000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86329" autoAdjust="0"/>
  </p:normalViewPr>
  <p:slideViewPr>
    <p:cSldViewPr snapToGrid="0" snapToObjects="1">
      <p:cViewPr>
        <p:scale>
          <a:sx n="90" d="100"/>
          <a:sy n="90" d="100"/>
        </p:scale>
        <p:origin x="-594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2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09C463DA-CBD4-4748-834A-BE33F92835A9}" type="datetimeFigureOut">
              <a:rPr lang="es-MX" smtClean="0"/>
              <a:t>13/02/2014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21CA4F9A-B326-4D0F-AEE1-284469A292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4346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228" cy="457200"/>
          </a:xfrm>
          <a:prstGeom prst="rect">
            <a:avLst/>
          </a:prstGeom>
        </p:spPr>
        <p:txBody>
          <a:bodyPr vert="horz" lIns="90740" tIns="45370" rIns="90740" bIns="4537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5213" y="0"/>
            <a:ext cx="2971227" cy="457200"/>
          </a:xfrm>
          <a:prstGeom prst="rect">
            <a:avLst/>
          </a:prstGeom>
        </p:spPr>
        <p:txBody>
          <a:bodyPr vert="horz" lIns="90740" tIns="45370" rIns="90740" bIns="4537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96D5389-F171-42B6-B5FC-F4A367421707}" type="datetimeFigureOut">
              <a:rPr lang="es-MX"/>
              <a:pPr>
                <a:defRPr/>
              </a:pPr>
              <a:t>13/02/2014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0" tIns="45370" rIns="90740" bIns="4537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6268" y="4343400"/>
            <a:ext cx="5485464" cy="4114800"/>
          </a:xfrm>
          <a:prstGeom prst="rect">
            <a:avLst/>
          </a:prstGeom>
        </p:spPr>
        <p:txBody>
          <a:bodyPr vert="horz" lIns="90740" tIns="45370" rIns="90740" bIns="4537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228" cy="457200"/>
          </a:xfrm>
          <a:prstGeom prst="rect">
            <a:avLst/>
          </a:prstGeom>
        </p:spPr>
        <p:txBody>
          <a:bodyPr vert="horz" lIns="90740" tIns="45370" rIns="90740" bIns="4537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5213" y="8685213"/>
            <a:ext cx="2971227" cy="457200"/>
          </a:xfrm>
          <a:prstGeom prst="rect">
            <a:avLst/>
          </a:prstGeom>
        </p:spPr>
        <p:txBody>
          <a:bodyPr vert="horz" lIns="90740" tIns="45370" rIns="90740" bIns="4537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B86F499-CD25-486B-A6BC-1CB4EFA5D4C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520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737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7262" indent="-2835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4249" indent="-2268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7949" indent="-2268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1648" indent="-2268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5348" indent="-226850" defTabSz="453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9047" indent="-226850" defTabSz="453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747" indent="-226850" defTabSz="453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6446" indent="-226850" defTabSz="453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1E26E3-83E2-4F19-9EF1-AD6C73884624}" type="slidenum">
              <a:rPr lang="es-ES" altLang="es-MX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s-ES" altLang="es-MX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6"/>
          <p:cNvSpPr/>
          <p:nvPr/>
        </p:nvSpPr>
        <p:spPr>
          <a:xfrm>
            <a:off x="5867400" y="188913"/>
            <a:ext cx="1573213" cy="1562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dirty="0"/>
          </a:p>
        </p:txBody>
      </p:sp>
      <p:sp>
        <p:nvSpPr>
          <p:cNvPr id="6" name="Rectángulo 7"/>
          <p:cNvSpPr/>
          <p:nvPr/>
        </p:nvSpPr>
        <p:spPr>
          <a:xfrm>
            <a:off x="7529513" y="188913"/>
            <a:ext cx="1614487" cy="1562100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dirty="0"/>
          </a:p>
        </p:txBody>
      </p:sp>
      <p:sp>
        <p:nvSpPr>
          <p:cNvPr id="7" name="Rectángulo 9"/>
          <p:cNvSpPr/>
          <p:nvPr/>
        </p:nvSpPr>
        <p:spPr>
          <a:xfrm>
            <a:off x="5867400" y="1839913"/>
            <a:ext cx="1573213" cy="15621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dirty="0"/>
          </a:p>
        </p:txBody>
      </p:sp>
      <p:sp>
        <p:nvSpPr>
          <p:cNvPr id="8" name="Rectángulo 18"/>
          <p:cNvSpPr/>
          <p:nvPr/>
        </p:nvSpPr>
        <p:spPr>
          <a:xfrm>
            <a:off x="7529513" y="1839913"/>
            <a:ext cx="1614487" cy="1562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dirty="0"/>
          </a:p>
        </p:txBody>
      </p:sp>
      <p:pic>
        <p:nvPicPr>
          <p:cNvPr id="9" name="Imagen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3" y="4797425"/>
            <a:ext cx="1049337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10" descr="fond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55499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2" descr="arreglotip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692150"/>
            <a:ext cx="30845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005064"/>
            <a:ext cx="5338936" cy="936104"/>
          </a:xfrm>
          <a:prstGeom prst="rect">
            <a:avLst/>
          </a:prstGeom>
        </p:spPr>
        <p:txBody>
          <a:bodyPr vert="horz"/>
          <a:lstStyle>
            <a:lvl1pPr>
              <a:defRPr sz="3200" b="1" i="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395288" y="5589588"/>
            <a:ext cx="4176712" cy="100806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2835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ine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-33338"/>
            <a:ext cx="1230312" cy="168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0" y="6669088"/>
            <a:ext cx="9144000" cy="188912"/>
          </a:xfrm>
          <a:prstGeom prst="rect">
            <a:avLst/>
          </a:prstGeom>
          <a:solidFill>
            <a:srgbClr val="414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4146A7"/>
              </a:solidFill>
            </a:endParaRPr>
          </a:p>
        </p:txBody>
      </p:sp>
      <p:pic>
        <p:nvPicPr>
          <p:cNvPr id="6" name="Imagen 7" descr="arreglotipo_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50825"/>
            <a:ext cx="8191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53119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800"/>
            </a:lvl3pPr>
            <a:lvl4pPr marL="1371600" indent="0" algn="l">
              <a:buNone/>
              <a:defRPr sz="1800"/>
            </a:lvl4pPr>
            <a:lvl5pPr marL="1828800" indent="0" algn="l">
              <a:buNone/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  <a:prstGeom prst="rect">
            <a:avLst/>
          </a:prstGeom>
        </p:spPr>
        <p:txBody>
          <a:bodyPr vert="horz"/>
          <a:lstStyle>
            <a:lvl1pPr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4038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 descr="line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-33338"/>
            <a:ext cx="1230312" cy="168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7"/>
          <p:cNvSpPr/>
          <p:nvPr/>
        </p:nvSpPr>
        <p:spPr>
          <a:xfrm>
            <a:off x="0" y="6669088"/>
            <a:ext cx="9144000" cy="188912"/>
          </a:xfrm>
          <a:prstGeom prst="rect">
            <a:avLst/>
          </a:prstGeom>
          <a:solidFill>
            <a:srgbClr val="414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4146A7"/>
              </a:solidFill>
            </a:endParaRPr>
          </a:p>
        </p:txBody>
      </p:sp>
      <p:pic>
        <p:nvPicPr>
          <p:cNvPr id="6" name="Imagen 8" descr="arreglotipo_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50825"/>
            <a:ext cx="8191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53119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  <a:prstGeom prst="rect">
            <a:avLst/>
          </a:prstGeom>
        </p:spPr>
        <p:txBody>
          <a:bodyPr vert="horz"/>
          <a:lstStyle>
            <a:lvl1pPr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734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6" descr="line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-33338"/>
            <a:ext cx="1230312" cy="168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8"/>
          <p:cNvSpPr/>
          <p:nvPr/>
        </p:nvSpPr>
        <p:spPr>
          <a:xfrm>
            <a:off x="0" y="6669088"/>
            <a:ext cx="9144000" cy="188912"/>
          </a:xfrm>
          <a:prstGeom prst="rect">
            <a:avLst/>
          </a:prstGeom>
          <a:solidFill>
            <a:srgbClr val="414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4146A7"/>
              </a:solidFill>
            </a:endParaRPr>
          </a:p>
        </p:txBody>
      </p:sp>
      <p:pic>
        <p:nvPicPr>
          <p:cNvPr id="8" name="Imagen 9" descr="arreglotipo_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50825"/>
            <a:ext cx="8191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53119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53119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  <a:prstGeom prst="rect">
            <a:avLst/>
          </a:prstGeom>
        </p:spPr>
        <p:txBody>
          <a:bodyPr vert="horz"/>
          <a:lstStyle>
            <a:lvl1pPr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40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6" descr="line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-33338"/>
            <a:ext cx="1230312" cy="168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8"/>
          <p:cNvSpPr/>
          <p:nvPr/>
        </p:nvSpPr>
        <p:spPr>
          <a:xfrm>
            <a:off x="0" y="6669088"/>
            <a:ext cx="9144000" cy="188912"/>
          </a:xfrm>
          <a:prstGeom prst="rect">
            <a:avLst/>
          </a:prstGeom>
          <a:solidFill>
            <a:srgbClr val="414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4146A7"/>
              </a:solidFill>
            </a:endParaRPr>
          </a:p>
        </p:txBody>
      </p:sp>
      <p:pic>
        <p:nvPicPr>
          <p:cNvPr id="7" name="Imagen 9" descr="arreglotipo_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50825"/>
            <a:ext cx="8191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1697743"/>
            <a:ext cx="5111750" cy="428133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697743"/>
            <a:ext cx="3008313" cy="4281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1143000"/>
          </a:xfrm>
          <a:prstGeom prst="rect">
            <a:avLst/>
          </a:prstGeom>
        </p:spPr>
        <p:txBody>
          <a:bodyPr vert="horz"/>
          <a:lstStyle>
            <a:lvl1pPr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896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6" descr="line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-33338"/>
            <a:ext cx="1230312" cy="168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8"/>
          <p:cNvSpPr/>
          <p:nvPr/>
        </p:nvSpPr>
        <p:spPr>
          <a:xfrm>
            <a:off x="0" y="6669088"/>
            <a:ext cx="9144000" cy="188912"/>
          </a:xfrm>
          <a:prstGeom prst="rect">
            <a:avLst/>
          </a:prstGeom>
          <a:solidFill>
            <a:srgbClr val="414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4146A7"/>
              </a:solidFill>
            </a:endParaRPr>
          </a:p>
        </p:txBody>
      </p:sp>
      <p:pic>
        <p:nvPicPr>
          <p:cNvPr id="7" name="Imagen 9" descr="arreglotipo_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50825"/>
            <a:ext cx="8191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1556791"/>
            <a:ext cx="5486400" cy="3823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MX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518633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  <a:prstGeom prst="rect">
            <a:avLst/>
          </a:prstGeom>
        </p:spPr>
        <p:txBody>
          <a:bodyPr vert="horz"/>
          <a:lstStyle>
            <a:lvl1pPr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127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erre de presentac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6"/>
          <p:cNvSpPr/>
          <p:nvPr/>
        </p:nvSpPr>
        <p:spPr>
          <a:xfrm>
            <a:off x="0" y="7938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3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97350"/>
            <a:ext cx="121920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78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s-ES_tradnl" altLang="es-MX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8419351-7D74-446B-8301-7DB2544E42A9}" type="slidenum">
              <a:rPr lang="es-ES_tradnl" altLang="es-MX"/>
              <a:pPr>
                <a:defRPr/>
              </a:pPr>
              <a:t>‹Nº›</a:t>
            </a:fld>
            <a:endParaRPr lang="es-ES_tradnl" altLang="es-MX"/>
          </a:p>
        </p:txBody>
      </p:sp>
    </p:spTree>
    <p:extLst>
      <p:ext uri="{BB962C8B-B14F-4D97-AF65-F5344CB8AC3E}">
        <p14:creationId xmlns:p14="http://schemas.microsoft.com/office/powerpoint/2010/main" val="408040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3" y="4797425"/>
            <a:ext cx="1049337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n 17" descr="fondo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55499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ángulo 6"/>
          <p:cNvSpPr/>
          <p:nvPr/>
        </p:nvSpPr>
        <p:spPr>
          <a:xfrm>
            <a:off x="5867400" y="188913"/>
            <a:ext cx="1573213" cy="1562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dirty="0"/>
          </a:p>
        </p:txBody>
      </p:sp>
      <p:sp>
        <p:nvSpPr>
          <p:cNvPr id="20" name="Rectángulo 7"/>
          <p:cNvSpPr/>
          <p:nvPr/>
        </p:nvSpPr>
        <p:spPr>
          <a:xfrm>
            <a:off x="7529513" y="188913"/>
            <a:ext cx="1614487" cy="1562100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dirty="0"/>
          </a:p>
        </p:txBody>
      </p:sp>
      <p:sp>
        <p:nvSpPr>
          <p:cNvPr id="21" name="Rectángulo 9"/>
          <p:cNvSpPr/>
          <p:nvPr/>
        </p:nvSpPr>
        <p:spPr>
          <a:xfrm>
            <a:off x="5867400" y="1839913"/>
            <a:ext cx="1573213" cy="15621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dirty="0"/>
          </a:p>
        </p:txBody>
      </p:sp>
      <p:sp>
        <p:nvSpPr>
          <p:cNvPr id="22" name="Rectángulo 21"/>
          <p:cNvSpPr/>
          <p:nvPr/>
        </p:nvSpPr>
        <p:spPr>
          <a:xfrm>
            <a:off x="7529513" y="1839913"/>
            <a:ext cx="1614487" cy="1562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dirty="0"/>
          </a:p>
        </p:txBody>
      </p:sp>
      <p:pic>
        <p:nvPicPr>
          <p:cNvPr id="1032" name="Imagen 1" descr="arreglotipo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692150"/>
            <a:ext cx="30845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4463" y="3564529"/>
            <a:ext cx="7772400" cy="11350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mirada de PISA: </a:t>
            </a:r>
            <a:br>
              <a:rPr lang="es-MX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Principales resultados</a:t>
            </a:r>
            <a:endParaRPr lang="es-MX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8647" y="4901749"/>
            <a:ext cx="69121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María Antonieta Díaz Gutiérrez</a:t>
            </a:r>
          </a:p>
          <a:p>
            <a:pPr>
              <a:defRPr/>
            </a:pPr>
            <a:r>
              <a:rPr lang="es-MX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Directora de Proyectos Internacionales y Especiales</a:t>
            </a:r>
          </a:p>
          <a:p>
            <a:pPr>
              <a:defRPr/>
            </a:pPr>
            <a:endParaRPr lang="es-MX" sz="2100" b="1" dirty="0">
              <a:latin typeface="+mj-lt"/>
              <a:cs typeface="+mn-cs"/>
            </a:endParaRPr>
          </a:p>
          <a:p>
            <a:pPr algn="r">
              <a:defRPr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Mesa pública</a:t>
            </a:r>
          </a:p>
          <a:p>
            <a:pPr algn="r">
              <a:defRPr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México, 13 de febrero del 2014</a:t>
            </a:r>
          </a:p>
          <a:p>
            <a:pPr>
              <a:defRPr/>
            </a:pPr>
            <a:endParaRPr lang="es-MX" sz="2100" b="1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385763" y="250825"/>
            <a:ext cx="7575550" cy="9588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altLang="es-MX" sz="3000" dirty="0" smtClean="0"/>
              <a:t>Porcentaje de estudiantes por nivel de desempeño en Matemáticas</a:t>
            </a:r>
            <a:endParaRPr lang="es-MX" altLang="es-MX" sz="3000" dirty="0" smtClean="0"/>
          </a:p>
        </p:txBody>
      </p:sp>
      <p:sp>
        <p:nvSpPr>
          <p:cNvPr id="8195" name="4 CuadroTexto"/>
          <p:cNvSpPr txBox="1">
            <a:spLocks noChangeArrowheads="1"/>
          </p:cNvSpPr>
          <p:nvPr/>
        </p:nvSpPr>
        <p:spPr bwMode="auto">
          <a:xfrm>
            <a:off x="297712" y="1484461"/>
            <a:ext cx="8644269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defRPr/>
            </a:pPr>
            <a:r>
              <a:rPr lang="es-ES" altLang="es-MX" sz="2400" dirty="0">
                <a:latin typeface="+mn-lt"/>
                <a:cs typeface="+mn-cs"/>
              </a:rPr>
              <a:t>México agrupa </a:t>
            </a:r>
            <a:r>
              <a:rPr lang="es-ES" altLang="es-MX" sz="2400" dirty="0" smtClean="0">
                <a:latin typeface="+mn-lt"/>
                <a:cs typeface="+mn-cs"/>
              </a:rPr>
              <a:t>4</a:t>
            </a:r>
            <a:r>
              <a:rPr lang="es-ES" altLang="es-MX" sz="2400" dirty="0">
                <a:latin typeface="+mn-lt"/>
                <a:cs typeface="+mn-cs"/>
              </a:rPr>
              <a:t>%</a:t>
            </a:r>
            <a:r>
              <a:rPr lang="es-ES" altLang="es-MX" sz="2400" b="1" dirty="0">
                <a:latin typeface="+mn-lt"/>
                <a:cs typeface="+mn-cs"/>
              </a:rPr>
              <a:t> </a:t>
            </a:r>
            <a:r>
              <a:rPr lang="es-ES" altLang="es-MX" sz="2400" dirty="0">
                <a:latin typeface="+mn-lt"/>
                <a:cs typeface="+mn-cs"/>
              </a:rPr>
              <a:t>de sus estudiantes en los niveles altos </a:t>
            </a:r>
            <a:r>
              <a:rPr lang="es-ES" altLang="es-MX" sz="2400" dirty="0" smtClean="0">
                <a:latin typeface="+mn-lt"/>
                <a:cs typeface="+mn-cs"/>
              </a:rPr>
              <a:t>(4 a 6) y </a:t>
            </a:r>
            <a:r>
              <a:rPr lang="es-ES" altLang="es-MX" sz="2400" b="1" dirty="0">
                <a:latin typeface="+mn-lt"/>
                <a:cs typeface="+mn-cs"/>
              </a:rPr>
              <a:t>55%</a:t>
            </a:r>
            <a:r>
              <a:rPr lang="es-ES" altLang="es-MX" sz="2400" dirty="0">
                <a:latin typeface="+mn-lt"/>
                <a:cs typeface="+mn-cs"/>
              </a:rPr>
              <a:t> en los niveles </a:t>
            </a:r>
            <a:r>
              <a:rPr lang="es-ES" altLang="es-MX" sz="2400" dirty="0" smtClean="0">
                <a:latin typeface="+mn-lt"/>
                <a:cs typeface="+mn-cs"/>
              </a:rPr>
              <a:t>bajos (abajo del nivel 2).</a:t>
            </a:r>
          </a:p>
          <a:p>
            <a:pPr algn="just" eaLnBrk="1" hangingPunct="1">
              <a:spcBef>
                <a:spcPts val="600"/>
              </a:spcBef>
              <a:defRPr/>
            </a:pPr>
            <a:endParaRPr lang="es-ES" altLang="es-MX" sz="2400" dirty="0">
              <a:latin typeface="+mn-lt"/>
              <a:cs typeface="+mn-cs"/>
            </a:endParaRPr>
          </a:p>
          <a:p>
            <a:pPr algn="just" eaLnBrk="1" hangingPunct="1">
              <a:spcBef>
                <a:spcPts val="600"/>
              </a:spcBef>
              <a:defRPr/>
            </a:pPr>
            <a:r>
              <a:rPr lang="es-ES" altLang="es-MX" sz="2400" dirty="0" smtClean="0">
                <a:latin typeface="+mn-lt"/>
                <a:cs typeface="+mn-cs"/>
              </a:rPr>
              <a:t>El </a:t>
            </a:r>
            <a:r>
              <a:rPr lang="es-ES" altLang="es-MX" sz="2400" dirty="0">
                <a:latin typeface="+mn-lt"/>
                <a:cs typeface="+mn-cs"/>
              </a:rPr>
              <a:t>promedio </a:t>
            </a:r>
            <a:r>
              <a:rPr lang="es-ES" altLang="es-MX" sz="2400" dirty="0" smtClean="0">
                <a:latin typeface="+mn-lt"/>
                <a:cs typeface="+mn-cs"/>
              </a:rPr>
              <a:t>de América </a:t>
            </a:r>
            <a:r>
              <a:rPr lang="es-ES" altLang="es-MX" sz="2400" dirty="0">
                <a:latin typeface="+mn-lt"/>
                <a:cs typeface="+mn-cs"/>
              </a:rPr>
              <a:t>Latina concentra 4% en los niveles altos </a:t>
            </a:r>
            <a:r>
              <a:rPr lang="es-ES" altLang="es-MX" sz="2400" dirty="0" smtClean="0">
                <a:latin typeface="+mn-lt"/>
                <a:cs typeface="+mn-cs"/>
              </a:rPr>
              <a:t>(igual que México) y </a:t>
            </a:r>
            <a:r>
              <a:rPr lang="es-ES" altLang="es-MX" sz="2400" b="1" dirty="0">
                <a:latin typeface="+mn-lt"/>
                <a:cs typeface="+mn-cs"/>
              </a:rPr>
              <a:t>63%</a:t>
            </a:r>
            <a:r>
              <a:rPr lang="es-ES" altLang="es-MX" sz="2400" dirty="0">
                <a:latin typeface="+mn-lt"/>
                <a:cs typeface="+mn-cs"/>
              </a:rPr>
              <a:t> en los niveles </a:t>
            </a:r>
            <a:r>
              <a:rPr lang="es-ES" altLang="es-MX" sz="2400" dirty="0" smtClean="0">
                <a:latin typeface="+mn-lt"/>
                <a:cs typeface="+mn-cs"/>
              </a:rPr>
              <a:t>bajos. </a:t>
            </a:r>
          </a:p>
          <a:p>
            <a:pPr algn="just" eaLnBrk="1" hangingPunct="1">
              <a:spcBef>
                <a:spcPts val="600"/>
              </a:spcBef>
              <a:defRPr/>
            </a:pPr>
            <a:endParaRPr lang="es-ES" altLang="es-MX" sz="2400" dirty="0">
              <a:latin typeface="+mn-lt"/>
              <a:cs typeface="+mn-cs"/>
            </a:endParaRPr>
          </a:p>
          <a:p>
            <a:pPr algn="just" eaLnBrk="1" hangingPunct="1">
              <a:spcBef>
                <a:spcPts val="600"/>
              </a:spcBef>
              <a:defRPr/>
            </a:pPr>
            <a:r>
              <a:rPr lang="es-ES" altLang="es-MX" sz="2400" dirty="0" smtClean="0">
                <a:latin typeface="+mn-lt"/>
                <a:cs typeface="+mn-cs"/>
              </a:rPr>
              <a:t>El promedio de la </a:t>
            </a:r>
            <a:r>
              <a:rPr lang="es-ES" altLang="es-MX" sz="2400" dirty="0">
                <a:latin typeface="+mn-lt"/>
                <a:cs typeface="+mn-cs"/>
              </a:rPr>
              <a:t>OCDE agrupa 31% en </a:t>
            </a:r>
            <a:r>
              <a:rPr lang="es-ES" altLang="es-MX" sz="2400" dirty="0" smtClean="0">
                <a:latin typeface="+mn-lt"/>
                <a:cs typeface="+mn-cs"/>
              </a:rPr>
              <a:t>los niveles </a:t>
            </a:r>
            <a:r>
              <a:rPr lang="es-ES" altLang="es-MX" sz="2400" dirty="0">
                <a:latin typeface="+mn-lt"/>
                <a:cs typeface="+mn-cs"/>
              </a:rPr>
              <a:t>altos y </a:t>
            </a:r>
            <a:r>
              <a:rPr lang="es-ES" altLang="es-MX" sz="2400" b="1" dirty="0">
                <a:latin typeface="+mn-lt"/>
                <a:cs typeface="+mn-cs"/>
              </a:rPr>
              <a:t>23%</a:t>
            </a:r>
            <a:r>
              <a:rPr lang="es-ES" altLang="es-MX" sz="2400" dirty="0">
                <a:latin typeface="+mn-lt"/>
                <a:cs typeface="+mn-cs"/>
              </a:rPr>
              <a:t> en </a:t>
            </a:r>
            <a:r>
              <a:rPr lang="es-ES" altLang="es-MX" sz="2400" dirty="0" smtClean="0">
                <a:latin typeface="+mn-lt"/>
                <a:cs typeface="+mn-cs"/>
              </a:rPr>
              <a:t>los niveles bajos.</a:t>
            </a:r>
          </a:p>
          <a:p>
            <a:pPr algn="just" eaLnBrk="1" hangingPunct="1">
              <a:spcBef>
                <a:spcPts val="600"/>
              </a:spcBef>
              <a:defRPr/>
            </a:pPr>
            <a:endParaRPr lang="es-ES" altLang="es-MX" sz="2400" dirty="0">
              <a:latin typeface="+mn-lt"/>
              <a:cs typeface="+mn-cs"/>
            </a:endParaRPr>
          </a:p>
          <a:p>
            <a:pPr algn="just" eaLnBrk="1" hangingPunct="1">
              <a:spcBef>
                <a:spcPts val="600"/>
              </a:spcBef>
              <a:defRPr/>
            </a:pPr>
            <a:r>
              <a:rPr lang="es-ES" altLang="es-MX" sz="2400" dirty="0" smtClean="0">
                <a:latin typeface="+mn-lt"/>
                <a:cs typeface="+mn-cs"/>
              </a:rPr>
              <a:t>Shanghái-China tiene 76</a:t>
            </a:r>
            <a:r>
              <a:rPr lang="es-ES" altLang="es-MX" sz="2400" dirty="0">
                <a:latin typeface="+mn-lt"/>
                <a:cs typeface="+mn-cs"/>
              </a:rPr>
              <a:t>% de estudiantes en los niveles altos </a:t>
            </a:r>
            <a:r>
              <a:rPr lang="es-ES" altLang="es-MX" sz="2400" dirty="0" smtClean="0">
                <a:latin typeface="+mn-lt"/>
                <a:cs typeface="+mn-cs"/>
              </a:rPr>
              <a:t>y </a:t>
            </a:r>
            <a:r>
              <a:rPr lang="es-ES" altLang="es-MX" sz="2400" b="1" dirty="0" smtClean="0">
                <a:latin typeface="+mn-lt"/>
                <a:cs typeface="+mn-cs"/>
              </a:rPr>
              <a:t>4</a:t>
            </a:r>
            <a:r>
              <a:rPr lang="es-ES" altLang="es-MX" sz="2400" b="1" dirty="0">
                <a:latin typeface="+mn-lt"/>
                <a:cs typeface="+mn-cs"/>
              </a:rPr>
              <a:t>%</a:t>
            </a:r>
            <a:r>
              <a:rPr lang="es-ES" altLang="es-MX" sz="2400" dirty="0">
                <a:latin typeface="+mn-lt"/>
                <a:cs typeface="+mn-cs"/>
              </a:rPr>
              <a:t> en </a:t>
            </a:r>
            <a:r>
              <a:rPr lang="es-ES" altLang="es-MX" sz="2400" dirty="0" smtClean="0">
                <a:latin typeface="+mn-lt"/>
                <a:cs typeface="+mn-cs"/>
              </a:rPr>
              <a:t>los niveles bajos.</a:t>
            </a:r>
            <a:endParaRPr lang="es-ES" altLang="es-MX" sz="2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871538" y="34925"/>
            <a:ext cx="7575550" cy="4127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altLang="es-MX" sz="2000" dirty="0" smtClean="0">
                <a:latin typeface="+mn-lt"/>
              </a:rPr>
              <a:t>Medias de desempeño en Matemáticas por entidad federativa*</a:t>
            </a:r>
            <a:endParaRPr lang="es-MX" altLang="es-MX" sz="2000" dirty="0" smtClean="0">
              <a:latin typeface="+mn-lt"/>
            </a:endParaRPr>
          </a:p>
        </p:txBody>
      </p:sp>
      <p:sp>
        <p:nvSpPr>
          <p:cNvPr id="29699" name="Título 1"/>
          <p:cNvSpPr txBox="1">
            <a:spLocks/>
          </p:cNvSpPr>
          <p:nvPr/>
        </p:nvSpPr>
        <p:spPr bwMode="auto">
          <a:xfrm>
            <a:off x="6858000" y="3238500"/>
            <a:ext cx="208398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/>
            <a:r>
              <a:rPr lang="es-ES" altLang="es-MX" sz="1600" dirty="0" smtClean="0">
                <a:latin typeface="Calibri" pitchFamily="34" charset="0"/>
              </a:rPr>
              <a:t>*No están los </a:t>
            </a:r>
            <a:r>
              <a:rPr lang="es-ES" altLang="es-MX" sz="1600" dirty="0">
                <a:latin typeface="Calibri" pitchFamily="34" charset="0"/>
              </a:rPr>
              <a:t>resultados de </a:t>
            </a:r>
            <a:r>
              <a:rPr lang="es-ES" altLang="es-MX" sz="1600" b="1" dirty="0">
                <a:latin typeface="Calibri" pitchFamily="34" charset="0"/>
              </a:rPr>
              <a:t>Michoacán, </a:t>
            </a:r>
            <a:r>
              <a:rPr lang="es-ES" altLang="es-MX" sz="1600" b="1" dirty="0" smtClean="0">
                <a:latin typeface="Calibri" pitchFamily="34" charset="0"/>
              </a:rPr>
              <a:t>Oaxaca y Sonora </a:t>
            </a:r>
            <a:r>
              <a:rPr lang="es-ES" altLang="es-MX" sz="1600" dirty="0" smtClean="0">
                <a:latin typeface="Calibri" pitchFamily="34" charset="0"/>
              </a:rPr>
              <a:t>debido </a:t>
            </a:r>
            <a:r>
              <a:rPr lang="es-ES" altLang="es-MX" sz="1600" dirty="0">
                <a:latin typeface="Calibri" pitchFamily="34" charset="0"/>
              </a:rPr>
              <a:t>a que </a:t>
            </a:r>
            <a:r>
              <a:rPr lang="es-ES" altLang="es-MX" sz="1600" dirty="0" smtClean="0">
                <a:latin typeface="Calibri" pitchFamily="34" charset="0"/>
              </a:rPr>
              <a:t>las tasas </a:t>
            </a:r>
            <a:r>
              <a:rPr lang="es-ES" altLang="es-MX" sz="1600" dirty="0">
                <a:latin typeface="Calibri" pitchFamily="34" charset="0"/>
              </a:rPr>
              <a:t>de participación de sus </a:t>
            </a:r>
            <a:r>
              <a:rPr lang="es-ES" altLang="es-MX" sz="1600" b="1" dirty="0">
                <a:latin typeface="Calibri" pitchFamily="34" charset="0"/>
              </a:rPr>
              <a:t>escuelas secundarias </a:t>
            </a:r>
            <a:r>
              <a:rPr lang="es-ES" altLang="es-MX" sz="1600" dirty="0">
                <a:latin typeface="Calibri" pitchFamily="34" charset="0"/>
              </a:rPr>
              <a:t>fueron inferiores </a:t>
            </a:r>
            <a:r>
              <a:rPr lang="es-ES" altLang="es-MX" sz="1600" dirty="0" smtClean="0">
                <a:latin typeface="Calibri" pitchFamily="34" charset="0"/>
              </a:rPr>
              <a:t>a </a:t>
            </a:r>
            <a:r>
              <a:rPr lang="es-ES" altLang="es-MX" sz="1600" dirty="0">
                <a:latin typeface="Calibri" pitchFamily="34" charset="0"/>
              </a:rPr>
              <a:t>las requeridas.</a:t>
            </a:r>
            <a:endParaRPr lang="es-MX" altLang="es-MX" sz="1600" dirty="0">
              <a:latin typeface="Calibri" pitchFamily="34" charset="0"/>
            </a:endParaRPr>
          </a:p>
        </p:txBody>
      </p:sp>
      <p:pic>
        <p:nvPicPr>
          <p:cNvPr id="29700" name="Picture 2" descr="C:\Users\pmorelos\Desktop\P I S A - 2 0 1 2\GRÁFICAS PARA LA PRESENTACIÓN\Imágenes\Capítulo 2\Gráfica 2.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92113"/>
            <a:ext cx="5492750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452512" y="81148"/>
            <a:ext cx="7575550" cy="4127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altLang="es-MX" sz="1600" dirty="0" smtClean="0"/>
              <a:t>Porcentaje de estudiantes por nivel de desempeño en Matemáticas</a:t>
            </a:r>
            <a:br>
              <a:rPr lang="es-ES" altLang="es-MX" sz="1600" dirty="0" smtClean="0"/>
            </a:br>
            <a:r>
              <a:rPr lang="es-ES" altLang="es-MX" sz="1600" dirty="0" smtClean="0"/>
              <a:t> por entidad federativa</a:t>
            </a:r>
            <a:endParaRPr lang="es-MX" altLang="es-MX" sz="1600" dirty="0" smtClean="0"/>
          </a:p>
        </p:txBody>
      </p:sp>
      <p:pic>
        <p:nvPicPr>
          <p:cNvPr id="30723" name="Picture 2" descr="C:\Users\pmorelos\Desktop\P I S A - 2 0 1 2\GRÁFICAS PARA LA PRESENTACIÓN\Imágenes\Capítulo 2\Gráfica 2.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32342"/>
            <a:ext cx="5245100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284255" y="3189767"/>
            <a:ext cx="649287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6235700" y="1279408"/>
            <a:ext cx="27949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 algn="just" eaLnBrk="1" hangingPunct="1">
              <a:spcBef>
                <a:spcPts val="600"/>
              </a:spcBef>
              <a:buNone/>
              <a:defRPr/>
            </a:pPr>
            <a:r>
              <a:rPr lang="es-ES" altLang="es-MX" sz="1600" dirty="0">
                <a:latin typeface="Arial" panose="020B0604020202020204" pitchFamily="34" charset="0"/>
                <a:cs typeface="Arial" panose="020B0604020202020204" pitchFamily="34" charset="0"/>
              </a:rPr>
              <a:t>Aguascalientes, Nuevo León, Querétaro y Chihuahua agrupan </a:t>
            </a:r>
            <a:r>
              <a:rPr lang="es-ES" alt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8%</a:t>
            </a:r>
            <a:r>
              <a:rPr lang="es-ES" alt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de sus estudiantes en </a:t>
            </a:r>
            <a:r>
              <a:rPr lang="es-ES" alt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los niveles altos (4 a 6), </a:t>
            </a:r>
            <a:r>
              <a:rPr lang="es-ES" alt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el doble del </a:t>
            </a:r>
            <a:r>
              <a:rPr lang="es-ES" alt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nacional </a:t>
            </a:r>
            <a:r>
              <a:rPr lang="es-ES" altLang="es-MX" sz="1600" dirty="0">
                <a:latin typeface="Arial" panose="020B0604020202020204" pitchFamily="34" charset="0"/>
                <a:cs typeface="Arial" panose="020B0604020202020204" pitchFamily="34" charset="0"/>
              </a:rPr>
              <a:t>(4</a:t>
            </a:r>
            <a:r>
              <a:rPr lang="es-ES" alt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%).</a:t>
            </a:r>
            <a:endParaRPr lang="es-ES" alt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235701" y="4965405"/>
            <a:ext cx="26318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altLang="es-MX" sz="1600" dirty="0">
                <a:latin typeface="Arial" panose="020B0604020202020204" pitchFamily="34" charset="0"/>
                <a:cs typeface="Arial" panose="020B0604020202020204" pitchFamily="34" charset="0"/>
              </a:rPr>
              <a:t>Tabasco, Chiapas y Guerrero con </a:t>
            </a:r>
            <a:r>
              <a:rPr lang="es-ES" alt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  <a:r>
              <a:rPr lang="es-ES" alt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o más de sus estudiantes en los niveles </a:t>
            </a:r>
            <a:r>
              <a:rPr lang="es-ES" alt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bajos (debajo del nivel 2)</a:t>
            </a:r>
            <a:r>
              <a:rPr lang="es-ES" altLang="es-MX" sz="1600" dirty="0" smtClean="0">
                <a:latin typeface="Arial Narrow" panose="020B0606020202030204" pitchFamily="34" charset="0"/>
              </a:rPr>
              <a:t>.</a:t>
            </a:r>
            <a:endParaRPr lang="es-ES" altLang="es-MX" sz="1600" dirty="0">
              <a:latin typeface="Arial Narrow" panose="020B0606020202030204" pitchFamily="34" charset="0"/>
            </a:endParaRP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>
          <a:xfrm>
            <a:off x="159488" y="155575"/>
            <a:ext cx="8229600" cy="8905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altLang="es-MX" sz="3000" dirty="0" smtClean="0"/>
              <a:t>Síntesis de resultados de México </a:t>
            </a:r>
            <a:br>
              <a:rPr lang="es-MX" altLang="es-MX" sz="3000" dirty="0" smtClean="0"/>
            </a:br>
            <a:r>
              <a:rPr lang="es-MX" altLang="es-MX" sz="3000" dirty="0" smtClean="0"/>
              <a:t>en las tres áreas, PISA 2012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059031"/>
              </p:ext>
            </p:extLst>
          </p:nvPr>
        </p:nvGraphicFramePr>
        <p:xfrm>
          <a:off x="438150" y="1294330"/>
          <a:ext cx="8229601" cy="4713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8951"/>
                <a:gridCol w="892248"/>
                <a:gridCol w="1020725"/>
                <a:gridCol w="839973"/>
                <a:gridCol w="765544"/>
                <a:gridCol w="829339"/>
                <a:gridCol w="852821"/>
              </a:tblGrid>
              <a:tr h="512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2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T="45715" marB="45715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Matemáticas</a:t>
                      </a:r>
                      <a:endParaRPr lang="es-MX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45715" marB="45715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Ciencias</a:t>
                      </a:r>
                      <a:endParaRPr lang="es-MX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45715" marB="45715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Lectura</a:t>
                      </a:r>
                      <a:endParaRPr lang="es-MX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45715" marB="45715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587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400" b="0" dirty="0">
                          <a:effectLst/>
                        </a:rPr>
                        <a:t>Medias de desempeño</a:t>
                      </a:r>
                      <a:endParaRPr lang="es-MX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45715" marB="45715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413</a:t>
                      </a:r>
                      <a:endParaRPr lang="es-MX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45715" marB="45715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415</a:t>
                      </a:r>
                      <a:endParaRPr lang="es-MX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45715" marB="45715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424</a:t>
                      </a:r>
                      <a:endParaRPr lang="es-MX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45715" marB="45715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228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400" b="0" dirty="0">
                          <a:effectLst/>
                        </a:rPr>
                        <a:t>Lugar </a:t>
                      </a:r>
                      <a:r>
                        <a:rPr lang="es-MX" sz="2400" b="0" dirty="0" smtClean="0">
                          <a:effectLst/>
                        </a:rPr>
                        <a:t>en los </a:t>
                      </a:r>
                      <a:r>
                        <a:rPr lang="es-MX" sz="2400" b="0" dirty="0">
                          <a:effectLst/>
                        </a:rPr>
                        <a:t>65 </a:t>
                      </a:r>
                      <a:r>
                        <a:rPr lang="es-MX" sz="2400" b="0" dirty="0" smtClean="0">
                          <a:effectLst/>
                        </a:rPr>
                        <a:t>países participantes</a:t>
                      </a:r>
                      <a:endParaRPr lang="es-MX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45715" marB="45715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53</a:t>
                      </a:r>
                      <a:endParaRPr lang="es-MX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45715" marB="45715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55</a:t>
                      </a:r>
                      <a:endParaRPr lang="es-MX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45715" marB="45715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52</a:t>
                      </a:r>
                      <a:endParaRPr lang="es-MX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45715" marB="45715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228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400" b="0" dirty="0">
                          <a:effectLst/>
                        </a:rPr>
                        <a:t>Lugar en </a:t>
                      </a:r>
                      <a:r>
                        <a:rPr lang="es-MX" sz="2400" b="0" dirty="0" smtClean="0">
                          <a:effectLst/>
                        </a:rPr>
                        <a:t>los 8</a:t>
                      </a:r>
                      <a:r>
                        <a:rPr lang="es-MX" sz="2400" b="0" baseline="0" dirty="0" smtClean="0">
                          <a:effectLst/>
                        </a:rPr>
                        <a:t> países de </a:t>
                      </a:r>
                      <a:r>
                        <a:rPr lang="es-MX" sz="2400" b="0" dirty="0" smtClean="0">
                          <a:effectLst/>
                        </a:rPr>
                        <a:t>América </a:t>
                      </a:r>
                      <a:r>
                        <a:rPr lang="es-MX" sz="2400" b="0" dirty="0">
                          <a:effectLst/>
                        </a:rPr>
                        <a:t>Latina</a:t>
                      </a:r>
                      <a:endParaRPr lang="es-MX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45715" marB="45715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2</a:t>
                      </a:r>
                      <a:endParaRPr lang="es-MX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45715" marB="45715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4</a:t>
                      </a:r>
                      <a:endParaRPr lang="es-MX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45715" marB="45715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3</a:t>
                      </a:r>
                      <a:endParaRPr lang="es-MX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45715" marB="45715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228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400" b="0" dirty="0">
                          <a:effectLst/>
                        </a:rPr>
                        <a:t>Lugar en los 34 países </a:t>
                      </a:r>
                      <a:r>
                        <a:rPr lang="es-MX" sz="2400" b="0" dirty="0" smtClean="0">
                          <a:effectLst/>
                        </a:rPr>
                        <a:t>de la </a:t>
                      </a:r>
                      <a:r>
                        <a:rPr lang="es-MX" sz="2400" b="0" dirty="0">
                          <a:effectLst/>
                        </a:rPr>
                        <a:t>OCDE</a:t>
                      </a:r>
                      <a:endParaRPr lang="es-MX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45715" marB="45715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34</a:t>
                      </a:r>
                      <a:endParaRPr lang="es-MX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45715" marB="45715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34</a:t>
                      </a:r>
                      <a:endParaRPr lang="es-MX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45715" marB="45715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34</a:t>
                      </a:r>
                      <a:endParaRPr lang="es-MX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45715" marB="45715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41910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400" b="0" dirty="0" smtClean="0">
                          <a:effectLst/>
                        </a:rPr>
                        <a:t>%</a:t>
                      </a:r>
                      <a:r>
                        <a:rPr lang="es-MX" sz="2400" b="0" baseline="0" dirty="0" smtClean="0">
                          <a:effectLst/>
                        </a:rPr>
                        <a:t> d</a:t>
                      </a:r>
                      <a:r>
                        <a:rPr lang="es-MX" sz="2400" b="0" dirty="0" smtClean="0">
                          <a:effectLst/>
                        </a:rPr>
                        <a:t>e </a:t>
                      </a:r>
                      <a:r>
                        <a:rPr lang="es-MX" sz="2400" b="0" dirty="0">
                          <a:effectLst/>
                        </a:rPr>
                        <a:t>estudiantes en </a:t>
                      </a:r>
                      <a:r>
                        <a:rPr lang="es-MX" sz="2400" b="0" dirty="0" smtClean="0">
                          <a:effectLst/>
                        </a:rPr>
                        <a:t>niveles </a:t>
                      </a:r>
                      <a:r>
                        <a:rPr lang="es-MX" sz="2400" b="0" dirty="0">
                          <a:effectLst/>
                        </a:rPr>
                        <a:t>de desempeño</a:t>
                      </a:r>
                      <a:endParaRPr lang="es-MX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 smtClean="0">
                          <a:solidFill>
                            <a:srgbClr val="FF0000"/>
                          </a:solidFill>
                          <a:effectLst/>
                        </a:rPr>
                        <a:t>Bajos</a:t>
                      </a:r>
                      <a:endParaRPr lang="es-MX" sz="22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200" dirty="0" smtClean="0">
                          <a:effectLst/>
                        </a:rPr>
                        <a:t>Altos</a:t>
                      </a:r>
                      <a:endParaRPr lang="es-MX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200" b="1" dirty="0" smtClean="0">
                          <a:solidFill>
                            <a:srgbClr val="FF0000"/>
                          </a:solidFill>
                          <a:effectLst/>
                        </a:rPr>
                        <a:t>Bajos</a:t>
                      </a:r>
                      <a:endParaRPr lang="es-MX" sz="2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dirty="0" smtClean="0">
                          <a:effectLst/>
                        </a:rPr>
                        <a:t>Altos</a:t>
                      </a:r>
                      <a:endParaRPr lang="es-MX" sz="2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 smtClean="0">
                          <a:solidFill>
                            <a:srgbClr val="FF0000"/>
                          </a:solidFill>
                          <a:effectLst/>
                        </a:rPr>
                        <a:t>Bajos</a:t>
                      </a:r>
                      <a:endParaRPr lang="es-MX" sz="22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200" dirty="0" smtClean="0">
                          <a:effectLst/>
                        </a:rPr>
                        <a:t>Altos</a:t>
                      </a:r>
                      <a:endParaRPr lang="es-MX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45715" marB="45715" anchor="ctr"/>
                </a:tc>
              </a:tr>
              <a:tr h="73151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55%</a:t>
                      </a:r>
                      <a:endParaRPr lang="es-MX" sz="24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 smtClean="0">
                          <a:effectLst/>
                        </a:rPr>
                        <a:t>4%</a:t>
                      </a:r>
                      <a:endParaRPr lang="es-MX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47%</a:t>
                      </a:r>
                      <a:endParaRPr lang="es-MX" sz="24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smtClean="0">
                          <a:effectLst/>
                        </a:rPr>
                        <a:t>2%</a:t>
                      </a:r>
                      <a:endParaRPr lang="es-MX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41%</a:t>
                      </a:r>
                      <a:endParaRPr lang="es-MX" sz="24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 smtClean="0">
                          <a:effectLst/>
                        </a:rPr>
                        <a:t>5%</a:t>
                      </a:r>
                      <a:endParaRPr lang="es-MX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45715" marB="45715" anchor="ctr"/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329609" y="6077910"/>
            <a:ext cx="3838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Niveles bajos</a:t>
            </a:r>
            <a:r>
              <a:rPr lang="es-MX" sz="1200" dirty="0" smtClean="0"/>
              <a:t>: Nivel 1 y por debajo del  nivel 1</a:t>
            </a:r>
          </a:p>
          <a:p>
            <a:r>
              <a:rPr lang="es-MX" sz="1200" b="1" dirty="0" smtClean="0"/>
              <a:t>Niveles altos</a:t>
            </a:r>
            <a:r>
              <a:rPr lang="es-MX" sz="1200" dirty="0" smtClean="0"/>
              <a:t>: Niveles 4, 5 y 6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13340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/>
          </p:nvPr>
        </p:nvSpPr>
        <p:spPr>
          <a:xfrm>
            <a:off x="1196975" y="2311400"/>
            <a:ext cx="6781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s-MX" sz="4000" dirty="0" smtClean="0"/>
              <a:t>Comparativo 2003-2012 de Matemáticas</a:t>
            </a:r>
            <a:endParaRPr lang="es-MX" altLang="es-MX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3492500" y="2420938"/>
            <a:ext cx="1511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MX" altLang="es-MX"/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466724" y="2287269"/>
            <a:ext cx="8281988" cy="3863975"/>
            <a:chOff x="294" y="1298"/>
            <a:chExt cx="5217" cy="2223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2536" name="AutoShape 4" descr="FONDONUEVO_VERDE_sinbordecitos"/>
            <p:cNvSpPr>
              <a:spLocks noChangeArrowheads="1"/>
            </p:cNvSpPr>
            <p:nvPr/>
          </p:nvSpPr>
          <p:spPr bwMode="auto">
            <a:xfrm rot="10800000">
              <a:off x="294" y="1298"/>
              <a:ext cx="1588" cy="2223"/>
            </a:xfrm>
            <a:prstGeom prst="homePlate">
              <a:avLst>
                <a:gd name="adj" fmla="val 25000"/>
              </a:avLst>
            </a:prstGeom>
            <a:grpFill/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s-MX" altLang="es-MX"/>
            </a:p>
          </p:txBody>
        </p:sp>
        <p:sp>
          <p:nvSpPr>
            <p:cNvPr id="22537" name="AutoShape 5" descr="FONDONUEVO_VERDE_sinbordecitos"/>
            <p:cNvSpPr>
              <a:spLocks noChangeArrowheads="1"/>
            </p:cNvSpPr>
            <p:nvPr/>
          </p:nvSpPr>
          <p:spPr bwMode="auto">
            <a:xfrm>
              <a:off x="4015" y="1298"/>
              <a:ext cx="1496" cy="2223"/>
            </a:xfrm>
            <a:prstGeom prst="homePlate">
              <a:avLst>
                <a:gd name="adj" fmla="val 25000"/>
              </a:avLst>
            </a:prstGeom>
            <a:grpFill/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s-MX" altLang="es-MX"/>
            </a:p>
          </p:txBody>
        </p:sp>
        <p:sp>
          <p:nvSpPr>
            <p:cNvPr id="22538" name="Rectangle 6" descr="FONDONUEVO_VERDE_sinbordecitos"/>
            <p:cNvSpPr>
              <a:spLocks noChangeArrowheads="1"/>
            </p:cNvSpPr>
            <p:nvPr/>
          </p:nvSpPr>
          <p:spPr bwMode="auto">
            <a:xfrm>
              <a:off x="2019" y="1298"/>
              <a:ext cx="1859" cy="2223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s-MX" altLang="es-MX"/>
            </a:p>
          </p:txBody>
        </p:sp>
        <p:sp>
          <p:nvSpPr>
            <p:cNvPr id="22539" name="Text Box 7" descr="FONDONUEVO_VERDE_sinbordecitos"/>
            <p:cNvSpPr txBox="1">
              <a:spLocks noChangeArrowheads="1"/>
            </p:cNvSpPr>
            <p:nvPr/>
          </p:nvSpPr>
          <p:spPr bwMode="auto">
            <a:xfrm>
              <a:off x="4060" y="1547"/>
              <a:ext cx="1164" cy="13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it-IT" altLang="es-MX" b="1" dirty="0" smtClean="0">
                  <a:latin typeface="Calibri" pitchFamily="34" charset="0"/>
                  <a:cs typeface="Arial" pitchFamily="34" charset="0"/>
                </a:rPr>
                <a:t>Brasil, México, </a:t>
              </a:r>
              <a:r>
                <a:rPr lang="it-IT" altLang="es-MX" dirty="0" smtClean="0">
                  <a:latin typeface="Calibri" pitchFamily="34" charset="0"/>
                  <a:cs typeface="Arial" pitchFamily="34" charset="0"/>
                </a:rPr>
                <a:t>Alemania, Federación Rusa, Indonesia, Italia, Macao-China, Polonia</a:t>
              </a:r>
              <a:r>
                <a:rPr lang="it-IT" altLang="es-MX" dirty="0">
                  <a:latin typeface="Calibri" pitchFamily="34" charset="0"/>
                  <a:cs typeface="Arial" pitchFamily="34" charset="0"/>
                </a:rPr>
                <a:t>, </a:t>
              </a:r>
              <a:r>
                <a:rPr lang="it-IT" altLang="es-MX" dirty="0" smtClean="0">
                  <a:latin typeface="Calibri" pitchFamily="34" charset="0"/>
                  <a:cs typeface="Arial" pitchFamily="34" charset="0"/>
                </a:rPr>
                <a:t>Portugal, Tailandia, Túnez y Turquía.</a:t>
              </a:r>
              <a:endParaRPr lang="es-ES" altLang="es-MX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2540" name="Text Box 8" descr="FONDONUEVO_VERDE_sinbordecitos"/>
            <p:cNvSpPr txBox="1">
              <a:spLocks noChangeArrowheads="1"/>
            </p:cNvSpPr>
            <p:nvPr/>
          </p:nvSpPr>
          <p:spPr bwMode="auto">
            <a:xfrm>
              <a:off x="2064" y="1756"/>
              <a:ext cx="1769" cy="10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" altLang="es-MX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Arial" pitchFamily="34" charset="0"/>
                </a:rPr>
                <a:t>Austria, Corea del Sur, España, EU, Grecia, Hong Kong-China, </a:t>
              </a:r>
              <a:r>
                <a:rPr lang="es-ES" altLang="es-MX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Arial" pitchFamily="34" charset="0"/>
                </a:rPr>
                <a:t>I</a:t>
              </a:r>
              <a:r>
                <a:rPr lang="es-ES" altLang="es-MX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Arial" pitchFamily="34" charset="0"/>
                </a:rPr>
                <a:t>rlanda, Japón, Letonia, Liechtenstein, Luxemburgo, Noruega y Suiza.</a:t>
              </a:r>
              <a:endParaRPr lang="es-ES" alt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2541" name="Text Box 9" descr="FONDONUEVO_VERDE_sinbordecitos"/>
            <p:cNvSpPr txBox="1">
              <a:spLocks noChangeArrowheads="1"/>
            </p:cNvSpPr>
            <p:nvPr/>
          </p:nvSpPr>
          <p:spPr bwMode="auto">
            <a:xfrm>
              <a:off x="630" y="1517"/>
              <a:ext cx="1254" cy="1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pt-BR" altLang="es-MX" dirty="0" err="1" smtClean="0">
                  <a:latin typeface="Calibri" pitchFamily="34" charset="0"/>
                  <a:cs typeface="Arial" pitchFamily="34" charset="0"/>
                </a:rPr>
                <a:t>Suecia</a:t>
              </a:r>
              <a:r>
                <a:rPr lang="pt-BR" altLang="es-MX" dirty="0">
                  <a:latin typeface="Calibri" pitchFamily="34" charset="0"/>
                  <a:cs typeface="Arial" pitchFamily="34" charset="0"/>
                </a:rPr>
                <a:t>, </a:t>
              </a:r>
              <a:r>
                <a:rPr lang="pt-BR" altLang="es-MX" b="1" dirty="0" err="1" smtClean="0">
                  <a:latin typeface="Calibri" pitchFamily="34" charset="0"/>
                  <a:cs typeface="Arial" pitchFamily="34" charset="0"/>
                </a:rPr>
                <a:t>Finlandia</a:t>
              </a:r>
              <a:r>
                <a:rPr lang="pt-BR" altLang="es-MX" dirty="0" smtClean="0">
                  <a:latin typeface="Calibri" pitchFamily="34" charset="0"/>
                  <a:cs typeface="Arial" pitchFamily="34" charset="0"/>
                </a:rPr>
                <a:t>, Nueva </a:t>
              </a:r>
              <a:r>
                <a:rPr lang="pt-BR" altLang="es-MX" dirty="0" err="1" smtClean="0">
                  <a:latin typeface="Calibri" pitchFamily="34" charset="0"/>
                  <a:cs typeface="Arial" pitchFamily="34" charset="0"/>
                </a:rPr>
                <a:t>Zelanda</a:t>
              </a:r>
              <a:r>
                <a:rPr lang="pt-BR" altLang="es-MX" dirty="0" smtClean="0">
                  <a:latin typeface="Calibri" pitchFamily="34" charset="0"/>
                  <a:cs typeface="Arial" pitchFamily="34" charset="0"/>
                </a:rPr>
                <a:t>, </a:t>
              </a:r>
              <a:r>
                <a:rPr lang="pt-BR" altLang="es-MX" dirty="0" err="1" smtClean="0">
                  <a:latin typeface="Calibri" pitchFamily="34" charset="0"/>
                  <a:cs typeface="Arial" pitchFamily="34" charset="0"/>
                </a:rPr>
                <a:t>Islandia</a:t>
              </a:r>
              <a:r>
                <a:rPr lang="pt-BR" altLang="es-MX" dirty="0" smtClean="0">
                  <a:latin typeface="Calibri" pitchFamily="34" charset="0"/>
                  <a:cs typeface="Arial" pitchFamily="34" charset="0"/>
                </a:rPr>
                <a:t>, </a:t>
              </a:r>
              <a:r>
                <a:rPr lang="pt-BR" altLang="es-MX" dirty="0" err="1" smtClean="0">
                  <a:latin typeface="Calibri" pitchFamily="34" charset="0"/>
                  <a:cs typeface="Arial" pitchFamily="34" charset="0"/>
                </a:rPr>
                <a:t>Australia</a:t>
              </a:r>
              <a:r>
                <a:rPr lang="pt-BR" altLang="es-MX" dirty="0" smtClean="0">
                  <a:latin typeface="Calibri" pitchFamily="34" charset="0"/>
                  <a:cs typeface="Arial" pitchFamily="34" charset="0"/>
                </a:rPr>
                <a:t>, Bélgica, Canadá, Dinamarca, </a:t>
              </a:r>
              <a:r>
                <a:rPr lang="pt-BR" altLang="es-MX" dirty="0" err="1">
                  <a:latin typeface="Calibri" pitchFamily="34" charset="0"/>
                  <a:cs typeface="Arial" pitchFamily="34" charset="0"/>
                </a:rPr>
                <a:t>E</a:t>
              </a:r>
              <a:r>
                <a:rPr lang="pt-BR" altLang="es-MX" dirty="0" err="1" smtClean="0">
                  <a:latin typeface="Calibri" pitchFamily="34" charset="0"/>
                  <a:cs typeface="Arial" pitchFamily="34" charset="0"/>
                </a:rPr>
                <a:t>slovaquia</a:t>
              </a:r>
              <a:r>
                <a:rPr lang="pt-BR" altLang="es-MX" dirty="0" smtClean="0">
                  <a:latin typeface="Calibri" pitchFamily="34" charset="0"/>
                  <a:cs typeface="Arial" pitchFamily="34" charset="0"/>
                </a:rPr>
                <a:t>, Francia, Holanda, </a:t>
              </a:r>
              <a:r>
                <a:rPr lang="pt-BR" altLang="es-MX" dirty="0" err="1" smtClean="0">
                  <a:latin typeface="Calibri" pitchFamily="34" charset="0"/>
                  <a:cs typeface="Arial" pitchFamily="34" charset="0"/>
                </a:rPr>
                <a:t>Hungría</a:t>
              </a:r>
              <a:r>
                <a:rPr lang="pt-BR" altLang="es-MX" dirty="0" smtClean="0">
                  <a:latin typeface="Calibri" pitchFamily="34" charset="0"/>
                  <a:cs typeface="Arial" pitchFamily="34" charset="0"/>
                </a:rPr>
                <a:t>, Rep. Checa y </a:t>
              </a:r>
              <a:r>
                <a:rPr lang="pt-BR" altLang="es-MX" b="1" dirty="0" err="1" smtClean="0">
                  <a:latin typeface="Calibri" pitchFamily="34" charset="0"/>
                  <a:cs typeface="Arial" pitchFamily="34" charset="0"/>
                </a:rPr>
                <a:t>Uruguay</a:t>
              </a:r>
              <a:r>
                <a:rPr lang="pt-BR" altLang="es-MX" b="1" dirty="0" smtClean="0">
                  <a:latin typeface="Calibri" pitchFamily="34" charset="0"/>
                  <a:cs typeface="Arial" pitchFamily="34" charset="0"/>
                </a:rPr>
                <a:t>.</a:t>
              </a:r>
              <a:endParaRPr lang="es-ES" altLang="es-MX" b="1" dirty="0"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70660" name="Text Box 11"/>
          <p:cNvSpPr txBox="1">
            <a:spLocks noChangeArrowheads="1"/>
          </p:cNvSpPr>
          <p:nvPr/>
        </p:nvSpPr>
        <p:spPr bwMode="auto">
          <a:xfrm>
            <a:off x="6308725" y="1524000"/>
            <a:ext cx="179228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s-MX" altLang="es-MX" sz="2200" b="1">
                <a:latin typeface="Calibri" pitchFamily="34" charset="0"/>
              </a:rPr>
              <a:t>12 países</a:t>
            </a:r>
          </a:p>
          <a:p>
            <a:pPr algn="ctr" eaLnBrk="1" hangingPunct="1">
              <a:lnSpc>
                <a:spcPct val="85000"/>
              </a:lnSpc>
            </a:pPr>
            <a:r>
              <a:rPr lang="es-MX" altLang="es-MX" sz="2200" b="1">
                <a:latin typeface="Calibri" pitchFamily="34" charset="0"/>
              </a:rPr>
              <a:t>avanzaron</a:t>
            </a:r>
            <a:endParaRPr lang="es-ES" altLang="es-MX" sz="2200" b="1">
              <a:latin typeface="Calibri" pitchFamily="34" charset="0"/>
            </a:endParaRPr>
          </a:p>
        </p:txBody>
      </p:sp>
      <p:sp>
        <p:nvSpPr>
          <p:cNvPr id="70661" name="Text Box 12"/>
          <p:cNvSpPr txBox="1">
            <a:spLocks noChangeArrowheads="1"/>
          </p:cNvSpPr>
          <p:nvPr/>
        </p:nvSpPr>
        <p:spPr bwMode="auto">
          <a:xfrm>
            <a:off x="3144838" y="1620838"/>
            <a:ext cx="3005137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s-MX" altLang="es-MX" sz="2200" b="1">
                <a:latin typeface="Calibri" pitchFamily="34" charset="0"/>
              </a:rPr>
              <a:t>13 países sin cambio</a:t>
            </a:r>
            <a:endParaRPr lang="es-ES" altLang="es-MX" sz="2200" b="1">
              <a:latin typeface="Calibri" pitchFamily="34" charset="0"/>
            </a:endParaRPr>
          </a:p>
        </p:txBody>
      </p:sp>
      <p:sp>
        <p:nvSpPr>
          <p:cNvPr id="70662" name="Text Box 13"/>
          <p:cNvSpPr txBox="1">
            <a:spLocks noChangeArrowheads="1"/>
          </p:cNvSpPr>
          <p:nvPr/>
        </p:nvSpPr>
        <p:spPr bwMode="auto">
          <a:xfrm>
            <a:off x="900113" y="1431925"/>
            <a:ext cx="20208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MX" altLang="es-MX" sz="2200" b="1">
                <a:latin typeface="Calibri" pitchFamily="34" charset="0"/>
              </a:rPr>
              <a:t>14 países</a:t>
            </a:r>
          </a:p>
          <a:p>
            <a:pPr algn="ctr" eaLnBrk="1" hangingPunct="1"/>
            <a:r>
              <a:rPr lang="es-MX" altLang="es-MX" sz="2200" b="1">
                <a:latin typeface="Calibri" pitchFamily="34" charset="0"/>
              </a:rPr>
              <a:t>retrocedieron</a:t>
            </a:r>
            <a:endParaRPr lang="es-ES" altLang="es-MX" sz="2200" b="1">
              <a:latin typeface="Calibri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6724" y="147047"/>
            <a:ext cx="6902450" cy="86304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altLang="es-MX" sz="2800" dirty="0">
                <a:cs typeface="Arial" pitchFamily="34" charset="0"/>
              </a:rPr>
              <a:t>Cambios significativos en </a:t>
            </a:r>
            <a:r>
              <a:rPr lang="es-MX" altLang="es-MX" sz="2800" dirty="0" smtClean="0">
                <a:cs typeface="Arial" pitchFamily="34" charset="0"/>
              </a:rPr>
              <a:t>Matemáticas </a:t>
            </a:r>
            <a:br>
              <a:rPr lang="es-MX" altLang="es-MX" sz="2800" dirty="0" smtClean="0">
                <a:cs typeface="Arial" pitchFamily="34" charset="0"/>
              </a:rPr>
            </a:br>
            <a:r>
              <a:rPr lang="es-MX" altLang="es-MX" sz="2800" dirty="0" smtClean="0">
                <a:cs typeface="Arial" pitchFamily="34" charset="0"/>
              </a:rPr>
              <a:t>2003-2012</a:t>
            </a:r>
            <a:r>
              <a:rPr lang="es-MX" altLang="es-MX" dirty="0">
                <a:cs typeface="Arial" pitchFamily="34" charset="0"/>
              </a:rPr>
              <a:t/>
            </a:r>
            <a:br>
              <a:rPr lang="es-MX" altLang="es-MX" dirty="0">
                <a:cs typeface="Arial" pitchFamily="34" charset="0"/>
              </a:rPr>
            </a:br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128564" y="1042448"/>
            <a:ext cx="64326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39 países que participaron en ambos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ciclos: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9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906063"/>
              </p:ext>
            </p:extLst>
          </p:nvPr>
        </p:nvGraphicFramePr>
        <p:xfrm>
          <a:off x="870306" y="1421956"/>
          <a:ext cx="3211033" cy="20421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823688"/>
                <a:gridCol w="1387345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Brasil</a:t>
                      </a:r>
                      <a:endParaRPr lang="es-MX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+35</a:t>
                      </a:r>
                      <a:endParaRPr lang="es-MX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Túnez</a:t>
                      </a:r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+29</a:t>
                      </a:r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México</a:t>
                      </a:r>
                      <a:endParaRPr lang="es-MX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+28</a:t>
                      </a:r>
                      <a:endParaRPr lang="es-MX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Polonia</a:t>
                      </a:r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+27</a:t>
                      </a:r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Turquía</a:t>
                      </a:r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+25</a:t>
                      </a:r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222744" y="283462"/>
            <a:ext cx="6131024" cy="620305"/>
          </a:xfrm>
        </p:spPr>
        <p:txBody>
          <a:bodyPr/>
          <a:lstStyle/>
          <a:p>
            <a:pPr algn="ctr"/>
            <a:r>
              <a:rPr lang="es-MX" sz="2400" dirty="0" smtClean="0"/>
              <a:t>Comparativo en Matemáticas 2003-2012</a:t>
            </a:r>
            <a:endParaRPr lang="es-MX" sz="2400" dirty="0"/>
          </a:p>
        </p:txBody>
      </p:sp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4729334"/>
              </p:ext>
            </p:extLst>
          </p:nvPr>
        </p:nvGraphicFramePr>
        <p:xfrm>
          <a:off x="4983124" y="3618215"/>
          <a:ext cx="3437861" cy="1981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349795"/>
                <a:gridCol w="1088066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Suecia</a:t>
                      </a:r>
                      <a:endParaRPr lang="es-MX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-31</a:t>
                      </a:r>
                      <a:endParaRPr lang="es-MX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Finlandia</a:t>
                      </a:r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-26</a:t>
                      </a:r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Nueva Zelanda</a:t>
                      </a:r>
                      <a:endParaRPr lang="es-MX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-24</a:t>
                      </a:r>
                      <a:endParaRPr lang="es-MX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Islandia</a:t>
                      </a:r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-22</a:t>
                      </a:r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Australia</a:t>
                      </a:r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</a:t>
                      </a:r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2 Título"/>
          <p:cNvSpPr txBox="1">
            <a:spLocks/>
          </p:cNvSpPr>
          <p:nvPr/>
        </p:nvSpPr>
        <p:spPr>
          <a:xfrm>
            <a:off x="273320" y="903767"/>
            <a:ext cx="4405006" cy="483855"/>
          </a:xfrm>
          <a:prstGeom prst="rect">
            <a:avLst/>
          </a:prstGeom>
        </p:spPr>
        <p:txBody>
          <a:bodyPr vert="horz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/>
            <a:r>
              <a:rPr lang="es-MX" sz="2800" dirty="0" smtClean="0"/>
              <a:t>Países que más avanzaron</a:t>
            </a:r>
            <a:endParaRPr lang="es-MX" sz="2800" dirty="0"/>
          </a:p>
        </p:txBody>
      </p:sp>
      <p:sp>
        <p:nvSpPr>
          <p:cNvPr id="7" name="2 Título"/>
          <p:cNvSpPr txBox="1">
            <a:spLocks/>
          </p:cNvSpPr>
          <p:nvPr/>
        </p:nvSpPr>
        <p:spPr>
          <a:xfrm>
            <a:off x="4274288" y="3075357"/>
            <a:ext cx="4630270" cy="480311"/>
          </a:xfrm>
          <a:prstGeom prst="rect">
            <a:avLst/>
          </a:prstGeom>
        </p:spPr>
        <p:txBody>
          <a:bodyPr vert="horz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/>
            <a:r>
              <a:rPr lang="es-MX" sz="2800" dirty="0" smtClean="0"/>
              <a:t>Países que más retrocedieron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12864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>
          <a:xfrm>
            <a:off x="285751" y="77788"/>
            <a:ext cx="7380324" cy="4127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altLang="es-MX" sz="1600" dirty="0" smtClean="0"/>
              <a:t>Comparativo 2003-2012 del  desempeño en Matemáticas por </a:t>
            </a:r>
            <a:r>
              <a:rPr lang="es-ES" altLang="es-MX" sz="1600" dirty="0" smtClean="0"/>
              <a:t>entidad federativa</a:t>
            </a:r>
            <a:endParaRPr lang="es-MX" altLang="es-MX" sz="1600" dirty="0" smtClean="0"/>
          </a:p>
        </p:txBody>
      </p:sp>
      <p:pic>
        <p:nvPicPr>
          <p:cNvPr id="54275" name="Picture 2" descr="C:\Users\pmorelos\Desktop\P I S A - 2 0 1 2\GRÁFICAS PARA LA PRESENTACIÓN\Imágenes\Capítulo 5\Gráfica 5.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07988"/>
            <a:ext cx="6480175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Flecha derecha"/>
          <p:cNvSpPr/>
          <p:nvPr/>
        </p:nvSpPr>
        <p:spPr>
          <a:xfrm>
            <a:off x="285750" y="1752600"/>
            <a:ext cx="228600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5" name="4 Flecha derecha"/>
          <p:cNvSpPr/>
          <p:nvPr/>
        </p:nvSpPr>
        <p:spPr>
          <a:xfrm>
            <a:off x="304800" y="3086100"/>
            <a:ext cx="228600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6" name="5 Flecha derecha"/>
          <p:cNvSpPr/>
          <p:nvPr/>
        </p:nvSpPr>
        <p:spPr>
          <a:xfrm>
            <a:off x="304800" y="3257550"/>
            <a:ext cx="228600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7" name="6 Flecha derecha"/>
          <p:cNvSpPr/>
          <p:nvPr/>
        </p:nvSpPr>
        <p:spPr>
          <a:xfrm>
            <a:off x="304800" y="3429000"/>
            <a:ext cx="228600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8" name="7 Flecha derecha"/>
          <p:cNvSpPr/>
          <p:nvPr/>
        </p:nvSpPr>
        <p:spPr>
          <a:xfrm>
            <a:off x="304800" y="3619500"/>
            <a:ext cx="228600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9" name="8 Flecha derecha"/>
          <p:cNvSpPr/>
          <p:nvPr/>
        </p:nvSpPr>
        <p:spPr>
          <a:xfrm>
            <a:off x="304800" y="3810000"/>
            <a:ext cx="228600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0" name="9 Flecha derecha"/>
          <p:cNvSpPr/>
          <p:nvPr/>
        </p:nvSpPr>
        <p:spPr>
          <a:xfrm>
            <a:off x="304800" y="4552950"/>
            <a:ext cx="228600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1" name="10 Flecha derecha"/>
          <p:cNvSpPr/>
          <p:nvPr/>
        </p:nvSpPr>
        <p:spPr>
          <a:xfrm>
            <a:off x="304800" y="4743450"/>
            <a:ext cx="228600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2" name="11 Flecha derecha"/>
          <p:cNvSpPr/>
          <p:nvPr/>
        </p:nvSpPr>
        <p:spPr>
          <a:xfrm>
            <a:off x="304800" y="4933950"/>
            <a:ext cx="228600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3" name="12 Flecha derecha"/>
          <p:cNvSpPr/>
          <p:nvPr/>
        </p:nvSpPr>
        <p:spPr>
          <a:xfrm>
            <a:off x="304800" y="5124450"/>
            <a:ext cx="228600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4" name="13 Flecha derecha"/>
          <p:cNvSpPr/>
          <p:nvPr/>
        </p:nvSpPr>
        <p:spPr>
          <a:xfrm>
            <a:off x="304800" y="5314950"/>
            <a:ext cx="228600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5" name="14 Flecha derecha"/>
          <p:cNvSpPr/>
          <p:nvPr/>
        </p:nvSpPr>
        <p:spPr>
          <a:xfrm>
            <a:off x="304800" y="5695950"/>
            <a:ext cx="228600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6" name="15 Flecha derecha"/>
          <p:cNvSpPr/>
          <p:nvPr/>
        </p:nvSpPr>
        <p:spPr>
          <a:xfrm>
            <a:off x="304800" y="6111875"/>
            <a:ext cx="228600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7" name="16 Flecha derecha"/>
          <p:cNvSpPr/>
          <p:nvPr/>
        </p:nvSpPr>
        <p:spPr>
          <a:xfrm>
            <a:off x="304800" y="6278563"/>
            <a:ext cx="228600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" name="2 CuadroTexto"/>
          <p:cNvSpPr txBox="1"/>
          <p:nvPr/>
        </p:nvSpPr>
        <p:spPr>
          <a:xfrm>
            <a:off x="7245350" y="4934431"/>
            <a:ext cx="1898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En negritas las entidades con diferencias estadística/e significativas.</a:t>
            </a:r>
            <a:endParaRPr lang="es-MX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>
          <a:xfrm>
            <a:off x="658813" y="288925"/>
            <a:ext cx="6600825" cy="10334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altLang="es-MX" sz="2800" dirty="0" smtClean="0"/>
              <a:t>Entidades federativas que presentaron avances en Matemáticas</a:t>
            </a:r>
            <a:endParaRPr lang="es-MX" altLang="es-MX" sz="2800" dirty="0" smtClean="0"/>
          </a:p>
        </p:txBody>
      </p:sp>
      <p:sp>
        <p:nvSpPr>
          <p:cNvPr id="36867" name="4 CuadroTexto"/>
          <p:cNvSpPr txBox="1">
            <a:spLocks noChangeArrowheads="1"/>
          </p:cNvSpPr>
          <p:nvPr/>
        </p:nvSpPr>
        <p:spPr bwMode="auto">
          <a:xfrm>
            <a:off x="498475" y="1528763"/>
            <a:ext cx="789940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defRPr/>
            </a:pPr>
            <a:r>
              <a:rPr lang="es-MX" altLang="es-MX" sz="2400" dirty="0" smtClean="0">
                <a:latin typeface="+mn-lt"/>
                <a:cs typeface="+mn-cs"/>
              </a:rPr>
              <a:t>13 </a:t>
            </a:r>
            <a:r>
              <a:rPr lang="es-MX" altLang="es-MX" sz="2400" dirty="0">
                <a:cs typeface="+mn-cs"/>
              </a:rPr>
              <a:t>d</a:t>
            </a:r>
            <a:r>
              <a:rPr lang="es-MX" altLang="es-MX" sz="2400" dirty="0" smtClean="0">
                <a:cs typeface="+mn-cs"/>
              </a:rPr>
              <a:t>e 29 entidades presentaron</a:t>
            </a:r>
            <a:r>
              <a:rPr lang="es-MX" altLang="es-MX" sz="2400" dirty="0" smtClean="0">
                <a:latin typeface="+mn-lt"/>
                <a:cs typeface="+mn-cs"/>
              </a:rPr>
              <a:t> </a:t>
            </a:r>
            <a:r>
              <a:rPr lang="es-MX" altLang="es-MX" sz="2400" dirty="0">
                <a:latin typeface="+mn-lt"/>
                <a:cs typeface="+mn-cs"/>
              </a:rPr>
              <a:t>un </a:t>
            </a:r>
            <a:r>
              <a:rPr lang="es-MX" altLang="es-MX" sz="2400" i="1" dirty="0">
                <a:latin typeface="+mn-lt"/>
                <a:cs typeface="+mn-cs"/>
              </a:rPr>
              <a:t>avance significativo </a:t>
            </a:r>
            <a:r>
              <a:rPr lang="es-MX" altLang="es-MX" sz="2400" dirty="0" smtClean="0">
                <a:latin typeface="+mn-lt"/>
                <a:cs typeface="+mn-cs"/>
              </a:rPr>
              <a:t>entre 2003 y 2012.</a:t>
            </a:r>
          </a:p>
          <a:p>
            <a:pPr lvl="1" algn="just" eaLnBrk="1" hangingPunct="1">
              <a:spcBef>
                <a:spcPts val="600"/>
              </a:spcBef>
              <a:defRPr/>
            </a:pPr>
            <a:r>
              <a:rPr lang="es-MX" altLang="es-MX" sz="2400" dirty="0" smtClean="0">
                <a:latin typeface="+mn-lt"/>
                <a:cs typeface="+mn-cs"/>
              </a:rPr>
              <a:t>Tlaxcala </a:t>
            </a:r>
            <a:r>
              <a:rPr lang="es-MX" altLang="es-MX" sz="2400" dirty="0">
                <a:latin typeface="+mn-lt"/>
                <a:cs typeface="+mn-cs"/>
              </a:rPr>
              <a:t>y Durango </a:t>
            </a:r>
            <a:r>
              <a:rPr lang="es-MX" altLang="es-MX" sz="2400" dirty="0" smtClean="0">
                <a:latin typeface="+mn-lt"/>
                <a:cs typeface="+mn-cs"/>
              </a:rPr>
              <a:t>tuvieron una mejoría de </a:t>
            </a:r>
            <a:r>
              <a:rPr lang="es-MX" altLang="es-MX" sz="2400" dirty="0">
                <a:latin typeface="+mn-lt"/>
                <a:cs typeface="+mn-cs"/>
              </a:rPr>
              <a:t>50 </a:t>
            </a:r>
            <a:r>
              <a:rPr lang="es-MX" altLang="es-MX" sz="2400" dirty="0" smtClean="0">
                <a:latin typeface="+mn-lt"/>
                <a:cs typeface="+mn-cs"/>
              </a:rPr>
              <a:t>puntos.</a:t>
            </a:r>
            <a:endParaRPr lang="es-MX" altLang="es-MX" sz="2400" dirty="0">
              <a:latin typeface="+mn-lt"/>
              <a:cs typeface="+mn-cs"/>
            </a:endParaRPr>
          </a:p>
          <a:p>
            <a:pPr lvl="1" algn="just" eaLnBrk="1" hangingPunct="1">
              <a:spcBef>
                <a:spcPts val="600"/>
              </a:spcBef>
              <a:defRPr/>
            </a:pPr>
            <a:r>
              <a:rPr lang="es-MX" altLang="es-MX" sz="2400" dirty="0" smtClean="0">
                <a:latin typeface="+mn-lt"/>
                <a:cs typeface="+mn-cs"/>
              </a:rPr>
              <a:t>Veracruz</a:t>
            </a:r>
            <a:r>
              <a:rPr lang="es-MX" altLang="es-MX" sz="2400" dirty="0">
                <a:latin typeface="+mn-lt"/>
                <a:cs typeface="+mn-cs"/>
              </a:rPr>
              <a:t>, Tabasco y Puebla </a:t>
            </a:r>
            <a:r>
              <a:rPr lang="es-MX" altLang="es-MX" sz="2400" dirty="0" smtClean="0">
                <a:latin typeface="+mn-lt"/>
                <a:cs typeface="+mn-cs"/>
              </a:rPr>
              <a:t>incrementaron 40 </a:t>
            </a:r>
            <a:r>
              <a:rPr lang="es-MX" altLang="es-MX" sz="2400" dirty="0">
                <a:latin typeface="+mn-lt"/>
                <a:cs typeface="+mn-cs"/>
              </a:rPr>
              <a:t>puntos o más</a:t>
            </a:r>
            <a:r>
              <a:rPr lang="es-MX" altLang="es-MX" sz="2400" dirty="0" smtClean="0">
                <a:latin typeface="+mn-lt"/>
                <a:cs typeface="+mn-cs"/>
              </a:rPr>
              <a:t>.</a:t>
            </a:r>
          </a:p>
          <a:p>
            <a:pPr lvl="1" algn="just" eaLnBrk="1" hangingPunct="1">
              <a:spcBef>
                <a:spcPts val="600"/>
              </a:spcBef>
              <a:defRPr/>
            </a:pPr>
            <a:r>
              <a:rPr lang="es-MX" altLang="es-MX" sz="2400" dirty="0" smtClean="0">
                <a:latin typeface="+mn-lt"/>
                <a:cs typeface="+mn-cs"/>
              </a:rPr>
              <a:t>El resto de las entidades mejoraron entre 20 y 40 puntos.</a:t>
            </a:r>
            <a:endParaRPr lang="es-MX" altLang="es-MX" sz="2400" dirty="0">
              <a:latin typeface="+mn-lt"/>
              <a:cs typeface="+mn-cs"/>
            </a:endParaRPr>
          </a:p>
          <a:p>
            <a:pPr marL="342900" lvl="1" indent="-342900" algn="just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s-MX" altLang="es-MX" sz="2400" dirty="0">
                <a:latin typeface="+mn-lt"/>
                <a:cs typeface="+mn-cs"/>
              </a:rPr>
              <a:t>Los mayores avances </a:t>
            </a:r>
            <a:r>
              <a:rPr lang="es-MX" altLang="es-MX" sz="2400" dirty="0" smtClean="0">
                <a:latin typeface="+mn-lt"/>
                <a:cs typeface="+mn-cs"/>
              </a:rPr>
              <a:t>en las entidades obedece a que disminuyó el porcentaje de estudiantes en los niveles más bajos (por debajo del nivel 2).</a:t>
            </a:r>
          </a:p>
          <a:p>
            <a:pPr marL="342900" lvl="1" indent="-342900" algn="just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es-MX" altLang="es-MX" sz="2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/>
          <p:cNvSpPr>
            <a:spLocks noGrp="1"/>
          </p:cNvSpPr>
          <p:nvPr>
            <p:ph type="title"/>
          </p:nvPr>
        </p:nvSpPr>
        <p:spPr>
          <a:xfrm>
            <a:off x="456647" y="339356"/>
            <a:ext cx="7065962" cy="9255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altLang="es-MX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Comparativo 2003-2012 del desempeño de estudiantes por género</a:t>
            </a:r>
          </a:p>
        </p:txBody>
      </p:sp>
      <p:pic>
        <p:nvPicPr>
          <p:cNvPr id="56323" name="Picture 2" descr="C:\Users\pmorelos\Desktop\P I S A - 2 0 1 2\GRÁFICAS PARA LA PRESENTACIÓN\Imágenes\Capítulo 5\Gráfica 5.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459134"/>
            <a:ext cx="8494712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1 CuadroTexto"/>
          <p:cNvSpPr txBox="1">
            <a:spLocks noChangeArrowheads="1"/>
          </p:cNvSpPr>
          <p:nvPr/>
        </p:nvSpPr>
        <p:spPr bwMode="auto">
          <a:xfrm>
            <a:off x="106326" y="4722702"/>
            <a:ext cx="88888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hangingPunct="1">
              <a:buFont typeface="Arial" charset="0"/>
              <a:buChar char="•"/>
            </a:pPr>
            <a:r>
              <a:rPr lang="es-MX" altLang="es-MX" dirty="0"/>
              <a:t>Los hombres </a:t>
            </a:r>
            <a:r>
              <a:rPr lang="es-MX" altLang="es-MX" dirty="0" smtClean="0"/>
              <a:t>y mujeres aumentaron en la medias, 29 y 26 puntos respectivamente.</a:t>
            </a:r>
            <a:endParaRPr lang="es-MX" altLang="es-MX" dirty="0"/>
          </a:p>
          <a:p>
            <a:pPr algn="just" eaLnBrk="1" hangingPunct="1">
              <a:buFont typeface="Arial" charset="0"/>
              <a:buChar char="•"/>
            </a:pPr>
            <a:r>
              <a:rPr lang="es-MX" altLang="es-MX" dirty="0" smtClean="0"/>
              <a:t>Persiste el estereotipo: hombres con ventaja en Matemáticas.</a:t>
            </a:r>
            <a:endParaRPr lang="es-MX" alt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52563"/>
            <a:ext cx="8229600" cy="4525962"/>
          </a:xfrm>
        </p:spPr>
        <p:txBody>
          <a:bodyPr>
            <a:normAutofit/>
          </a:bodyPr>
          <a:lstStyle/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800" dirty="0" smtClean="0"/>
              <a:t>¿Qué es PISA?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2800" dirty="0"/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800" dirty="0" smtClean="0"/>
              <a:t>Principales resultados en PISA 2012.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2800" dirty="0"/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800" dirty="0" smtClean="0"/>
              <a:t>Comparativo 2003-2012 de Matemáticas.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2800" dirty="0"/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800" dirty="0" smtClean="0"/>
              <a:t>Conclusiones.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2400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5786" y="286489"/>
            <a:ext cx="6741042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4000" dirty="0" smtClean="0"/>
              <a:t>Contenido</a:t>
            </a:r>
            <a:endParaRPr lang="es-MX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65544" y="251564"/>
            <a:ext cx="6650038" cy="9604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altLang="es-MX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Comparativo </a:t>
            </a:r>
            <a:r>
              <a:rPr lang="es-MX" altLang="es-MX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2003-2012 del desempeño de estudiantes por </a:t>
            </a:r>
            <a:r>
              <a:rPr lang="es-MX" altLang="es-MX" sz="2800" dirty="0" smtClean="0"/>
              <a:t>nivel </a:t>
            </a:r>
            <a:r>
              <a:rPr lang="es-MX" altLang="es-MX" sz="2800" dirty="0"/>
              <a:t>educativo</a:t>
            </a:r>
            <a:br>
              <a:rPr lang="es-MX" altLang="es-MX" sz="2800" dirty="0"/>
            </a:br>
            <a:endParaRPr lang="es-MX" sz="2800" dirty="0"/>
          </a:p>
        </p:txBody>
      </p:sp>
      <p:sp>
        <p:nvSpPr>
          <p:cNvPr id="57347" name="Título 1"/>
          <p:cNvSpPr txBox="1">
            <a:spLocks/>
          </p:cNvSpPr>
          <p:nvPr/>
        </p:nvSpPr>
        <p:spPr bwMode="auto">
          <a:xfrm>
            <a:off x="425450" y="3835400"/>
            <a:ext cx="75755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endParaRPr lang="es-MX" altLang="es-MX" sz="1600">
              <a:latin typeface="Calibri" pitchFamily="34" charset="0"/>
            </a:endParaRPr>
          </a:p>
        </p:txBody>
      </p:sp>
      <p:pic>
        <p:nvPicPr>
          <p:cNvPr id="57348" name="Picture 2" descr="C:\Users\pmorelos\Desktop\P I S A - 2 0 1 2\GRÁFICAS PARA LA PRESENTACIÓN\Imágenes\Capítulo 5\Gráfica 5.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378688"/>
            <a:ext cx="849471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4 CuadroTexto"/>
          <p:cNvSpPr txBox="1">
            <a:spLocks noChangeArrowheads="1"/>
          </p:cNvSpPr>
          <p:nvPr/>
        </p:nvSpPr>
        <p:spPr bwMode="auto">
          <a:xfrm>
            <a:off x="457199" y="4726097"/>
            <a:ext cx="84312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MX" altLang="es-MX" sz="2000" dirty="0"/>
              <a:t>La secundaria aumentó 30 puntos </a:t>
            </a:r>
            <a:r>
              <a:rPr lang="es-MX" altLang="es-MX" sz="2000" dirty="0" smtClean="0"/>
              <a:t> en la media y la EMS lo hizo con 9 puntos.</a:t>
            </a:r>
            <a:endParaRPr lang="es-MX" altLang="es-MX" sz="2000" dirty="0"/>
          </a:p>
          <a:p>
            <a:pPr eaLnBrk="1" hangingPunct="1">
              <a:buFont typeface="Arial" charset="0"/>
              <a:buChar char="•"/>
            </a:pPr>
            <a:r>
              <a:rPr lang="es-MX" altLang="es-MX" sz="2000" dirty="0" smtClean="0"/>
              <a:t>Destaca que en </a:t>
            </a:r>
            <a:r>
              <a:rPr lang="es-MX" altLang="es-MX" sz="2000" b="1" dirty="0" smtClean="0"/>
              <a:t>secundaria hubo una disminución </a:t>
            </a:r>
            <a:r>
              <a:rPr lang="es-MX" altLang="es-MX" sz="2000" dirty="0" smtClean="0"/>
              <a:t>de 17% en la proporción de estudiantes en </a:t>
            </a:r>
            <a:r>
              <a:rPr lang="es-MX" altLang="es-MX" sz="2000" i="1" dirty="0" smtClean="0"/>
              <a:t>debajo del nivel 1</a:t>
            </a:r>
            <a:r>
              <a:rPr lang="es-MX" altLang="es-MX" sz="2000" dirty="0" smtClean="0"/>
              <a:t>; y en EMS fue de 5%.</a:t>
            </a:r>
            <a:endParaRPr lang="es-MX" altLang="es-MX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/>
          <p:cNvSpPr>
            <a:spLocks noGrp="1"/>
          </p:cNvSpPr>
          <p:nvPr>
            <p:ph type="title"/>
          </p:nvPr>
        </p:nvSpPr>
        <p:spPr>
          <a:xfrm>
            <a:off x="149225" y="390525"/>
            <a:ext cx="7575550" cy="10731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altLang="es-MX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Comparativo 2003-2012 del desempeño de estudiantes por </a:t>
            </a:r>
            <a:r>
              <a:rPr lang="es-MX" altLang="es-MX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sostenimiento</a:t>
            </a:r>
          </a:p>
        </p:txBody>
      </p:sp>
      <p:pic>
        <p:nvPicPr>
          <p:cNvPr id="58371" name="Picture 2" descr="C:\Users\pmorelos\Desktop\P I S A - 2 0 1 2\GRÁFICAS PARA LA PRESENTACIÓN\Imágenes\Capítulo 5\Gráfica 5.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463675"/>
            <a:ext cx="8493125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3 CuadroTexto"/>
          <p:cNvSpPr txBox="1">
            <a:spLocks noChangeArrowheads="1"/>
          </p:cNvSpPr>
          <p:nvPr/>
        </p:nvSpPr>
        <p:spPr bwMode="auto">
          <a:xfrm>
            <a:off x="330200" y="4687667"/>
            <a:ext cx="8331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hangingPunct="1">
              <a:buFont typeface="Arial" charset="0"/>
              <a:buChar char="•"/>
            </a:pPr>
            <a:r>
              <a:rPr lang="es-MX" altLang="es-MX" sz="2000" dirty="0" smtClean="0"/>
              <a:t>Ambos tipos de escuela aumentaron la media, destacándose la pública con 34 puntos, la privada 11 puntos.</a:t>
            </a:r>
            <a:endParaRPr lang="es-MX" altLang="es-MX" sz="2000" dirty="0"/>
          </a:p>
          <a:p>
            <a:pPr eaLnBrk="1" hangingPunct="1">
              <a:buFont typeface="Arial" charset="0"/>
              <a:buChar char="•"/>
            </a:pPr>
            <a:r>
              <a:rPr lang="es-MX" altLang="es-MX" sz="2000" dirty="0"/>
              <a:t>L</a:t>
            </a:r>
            <a:r>
              <a:rPr lang="es-MX" altLang="es-MX" sz="2000" dirty="0" smtClean="0"/>
              <a:t>a proporción de estudiantes en </a:t>
            </a:r>
            <a:r>
              <a:rPr lang="es-MX" altLang="es-MX" sz="2000" i="1" dirty="0" smtClean="0"/>
              <a:t>debajo del nivel 1 </a:t>
            </a:r>
            <a:r>
              <a:rPr lang="es-MX" altLang="es-MX" sz="2000" dirty="0" smtClean="0"/>
              <a:t>disminuyó 19% en la escuela pública; en la privada fue de 3%.</a:t>
            </a:r>
            <a:endParaRPr lang="es-MX" altLang="es-MX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/>
          </p:nvPr>
        </p:nvSpPr>
        <p:spPr>
          <a:xfrm>
            <a:off x="1196975" y="2311400"/>
            <a:ext cx="6781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s-MX" sz="4000" dirty="0" smtClean="0"/>
              <a:t>Conclusiones</a:t>
            </a:r>
            <a:endParaRPr lang="es-MX" altLang="es-MX" sz="4000" dirty="0" smtClean="0"/>
          </a:p>
        </p:txBody>
      </p:sp>
    </p:spTree>
    <p:extLst>
      <p:ext uri="{BB962C8B-B14F-4D97-AF65-F5344CB8AC3E}">
        <p14:creationId xmlns:p14="http://schemas.microsoft.com/office/powerpoint/2010/main" val="233657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2 Marcador de contenido"/>
          <p:cNvSpPr>
            <a:spLocks noGrp="1"/>
          </p:cNvSpPr>
          <p:nvPr>
            <p:ph idx="1"/>
          </p:nvPr>
        </p:nvSpPr>
        <p:spPr bwMode="auto">
          <a:xfrm>
            <a:off x="0" y="914401"/>
            <a:ext cx="9037674" cy="4872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eaLnBrk="1" hangingPunct="1">
              <a:buFont typeface="Arial" charset="0"/>
              <a:buChar char="•"/>
            </a:pPr>
            <a:r>
              <a:rPr lang="es-MX" altLang="es-MX" sz="2200" dirty="0" smtClean="0"/>
              <a:t>El desempeño de los estudiantes en Matemáticas mejoró, de 385 puntos en 2003 subió a 413 en 2012 (28 puntos equivalente a 2.8 puntos anuales).</a:t>
            </a:r>
          </a:p>
          <a:p>
            <a:pPr marL="342900" indent="-342900" algn="just" eaLnBrk="1" hangingPunct="1">
              <a:buFont typeface="Arial" charset="0"/>
              <a:buChar char="•"/>
            </a:pPr>
            <a:endParaRPr lang="es-MX" altLang="es-MX" sz="1000" dirty="0" smtClean="0"/>
          </a:p>
          <a:p>
            <a:pPr marL="342900" indent="-342900" algn="just" eaLnBrk="1" hangingPunct="1">
              <a:buFont typeface="Arial" charset="0"/>
              <a:buChar char="•"/>
            </a:pPr>
            <a:r>
              <a:rPr lang="es-MX" altLang="es-MX" sz="2200" dirty="0" smtClean="0"/>
              <a:t>En ese periodo la cobertura de estudiantes de 15 años en educación formal pasó de 58% a casi 70%, lo que significa un avance importante, pero en el comparativo internacional es de las más bajas en el ciclo 2012. </a:t>
            </a:r>
          </a:p>
          <a:p>
            <a:pPr marL="342900" indent="-342900" algn="just" eaLnBrk="1" hangingPunct="1">
              <a:buFont typeface="Arial" charset="0"/>
              <a:buChar char="•"/>
            </a:pPr>
            <a:endParaRPr lang="es-MX" altLang="es-MX" sz="1000" dirty="0" smtClean="0"/>
          </a:p>
          <a:p>
            <a:pPr marL="342900" indent="-342900" algn="just" eaLnBrk="1" hangingPunct="1">
              <a:buFont typeface="Arial" charset="0"/>
              <a:buChar char="•"/>
            </a:pPr>
            <a:r>
              <a:rPr lang="es-MX" altLang="es-MX" sz="2200" dirty="0" smtClean="0"/>
              <a:t>Incluso con respecto a AL es baja: Argentina 93%, Chile 92%, Uruguay 86%, Costa Rica 79%, Brasil 78%. </a:t>
            </a:r>
            <a:r>
              <a:rPr lang="es-MX" altLang="es-MX" sz="2200" b="1" dirty="0" smtClean="0"/>
              <a:t>Colombia igual que México </a:t>
            </a:r>
            <a:r>
              <a:rPr lang="es-MX" altLang="es-MX" sz="2200" dirty="0" smtClean="0"/>
              <a:t>en cobertura 70%.</a:t>
            </a:r>
          </a:p>
          <a:p>
            <a:pPr marL="342900" indent="-342900" algn="just" eaLnBrk="1" hangingPunct="1">
              <a:buFont typeface="Arial" charset="0"/>
              <a:buChar char="•"/>
            </a:pPr>
            <a:endParaRPr lang="es-MX" altLang="es-MX" sz="1000" dirty="0" smtClean="0"/>
          </a:p>
          <a:p>
            <a:pPr marL="342900" indent="-342900" algn="just" eaLnBrk="1" hangingPunct="1">
              <a:buFont typeface="Arial" charset="0"/>
              <a:buChar char="•"/>
            </a:pPr>
            <a:r>
              <a:rPr lang="es-MX" altLang="es-MX" sz="2200" dirty="0"/>
              <a:t>La </a:t>
            </a:r>
            <a:r>
              <a:rPr lang="es-MX" altLang="es-MX" sz="2200" dirty="0" smtClean="0"/>
              <a:t>educación secundaria </a:t>
            </a:r>
            <a:r>
              <a:rPr lang="es-MX" altLang="es-MX" sz="2200" dirty="0"/>
              <a:t>muestra </a:t>
            </a:r>
            <a:r>
              <a:rPr lang="es-MX" altLang="es-MX" sz="2200" dirty="0" smtClean="0"/>
              <a:t>mayores avances que </a:t>
            </a:r>
            <a:r>
              <a:rPr lang="es-MX" altLang="es-MX" sz="2200" dirty="0"/>
              <a:t>los </a:t>
            </a:r>
            <a:r>
              <a:rPr lang="es-MX" altLang="es-MX" sz="2200" dirty="0" smtClean="0"/>
              <a:t>de la </a:t>
            </a:r>
            <a:r>
              <a:rPr lang="es-MX" altLang="es-MX" sz="2200" dirty="0"/>
              <a:t>EMS, lo que implica una necesidad de fortalecer a la EMS y continuar de manera sostenida con los programas de mejora de la secundaria</a:t>
            </a:r>
            <a:r>
              <a:rPr lang="es-MX" altLang="es-MX" sz="2200" dirty="0" smtClean="0"/>
              <a:t>. </a:t>
            </a:r>
          </a:p>
          <a:p>
            <a:pPr marL="342900" indent="-342900" algn="just" eaLnBrk="1" hangingPunct="1">
              <a:buFont typeface="Arial" charset="0"/>
              <a:buChar char="•"/>
            </a:pPr>
            <a:endParaRPr lang="es-MX" altLang="es-MX" sz="1000" dirty="0" smtClean="0"/>
          </a:p>
          <a:p>
            <a:pPr marL="342900" indent="-342900" algn="just" eaLnBrk="1" hangingPunct="1">
              <a:buFont typeface="Arial" charset="0"/>
              <a:buChar char="•"/>
            </a:pPr>
            <a:r>
              <a:rPr lang="es-MX" altLang="es-MX" sz="2200" dirty="0" smtClean="0"/>
              <a:t>La </a:t>
            </a:r>
            <a:r>
              <a:rPr lang="es-MX" altLang="es-MX" sz="2200" dirty="0"/>
              <a:t>educación pública muestra mejora respecto </a:t>
            </a:r>
            <a:r>
              <a:rPr lang="es-MX" altLang="es-MX" sz="2200" dirty="0" smtClean="0"/>
              <a:t>de </a:t>
            </a:r>
            <a:r>
              <a:rPr lang="es-MX" altLang="es-MX" sz="2200" dirty="0"/>
              <a:t>la </a:t>
            </a:r>
            <a:r>
              <a:rPr lang="es-MX" altLang="es-MX" sz="2200" dirty="0" smtClean="0"/>
              <a:t>privada</a:t>
            </a:r>
            <a:r>
              <a:rPr lang="es-MX" altLang="es-MX" sz="2200" dirty="0"/>
              <a:t>, </a:t>
            </a:r>
            <a:r>
              <a:rPr lang="es-MX" altLang="es-MX" sz="2200" dirty="0" smtClean="0"/>
              <a:t>lo </a:t>
            </a:r>
            <a:r>
              <a:rPr lang="es-MX" altLang="es-MX" sz="2200" dirty="0"/>
              <a:t>que </a:t>
            </a:r>
            <a:r>
              <a:rPr lang="es-MX" altLang="es-MX" sz="2200" dirty="0" smtClean="0"/>
              <a:t>implica un avance en la equidad al haberse </a:t>
            </a:r>
            <a:r>
              <a:rPr lang="es-MX" altLang="es-MX" sz="2200" dirty="0"/>
              <a:t>reducido la brecha entre ambos tipos de escuela.</a:t>
            </a:r>
          </a:p>
          <a:p>
            <a:pPr marL="342900" indent="-342900" algn="just" eaLnBrk="1" hangingPunct="1">
              <a:buFont typeface="Arial" charset="0"/>
              <a:buChar char="•"/>
            </a:pPr>
            <a:endParaRPr lang="es-MX" altLang="es-MX" sz="24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382773" y="199791"/>
            <a:ext cx="6911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B050"/>
                </a:solidFill>
                <a:latin typeface="+mj-lt"/>
              </a:rPr>
              <a:t>Buenas noticias en el comparativo 2003-2012</a:t>
            </a:r>
            <a:endParaRPr lang="es-MX" sz="2800" b="1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Marcador de contenido"/>
          <p:cNvSpPr>
            <a:spLocks noGrp="1"/>
          </p:cNvSpPr>
          <p:nvPr>
            <p:ph idx="1"/>
          </p:nvPr>
        </p:nvSpPr>
        <p:spPr bwMode="auto">
          <a:xfrm>
            <a:off x="95693" y="712381"/>
            <a:ext cx="8761228" cy="56246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s-MX" altLang="es-MX" sz="2400" dirty="0" smtClean="0"/>
              <a:t>Los resultados de PISA 2012 nos dicen que son insuficientes para hacer realidad el derecho que tienen los jóvenes mexicanos a recibir una educación de calidad y gozar de aprendizajes relevantes para </a:t>
            </a:r>
            <a:r>
              <a:rPr lang="es-MX" altLang="es-MX" sz="2400" smtClean="0"/>
              <a:t>la vida </a:t>
            </a:r>
            <a:r>
              <a:rPr lang="es-MX" altLang="es-MX" sz="2400" dirty="0" smtClean="0"/>
              <a:t>(Mat: 55%, Cs: 47% y </a:t>
            </a:r>
            <a:r>
              <a:rPr lang="es-MX" altLang="es-MX" sz="2400" dirty="0" err="1" smtClean="0"/>
              <a:t>Lect</a:t>
            </a:r>
            <a:r>
              <a:rPr lang="es-MX" altLang="es-MX" sz="2400" dirty="0" smtClean="0"/>
              <a:t>: 41%).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s-MX" altLang="es-MX" sz="2400" dirty="0" smtClean="0"/>
              <a:t>México sigue mostrando tasas bajas de cobertura escolar en estudiantes de 15 años.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s-MX" altLang="es-MX" sz="2400" dirty="0" smtClean="0"/>
              <a:t>Por lo tanto, hay una necesidad imperiosa de contar con programas de intervención que propicien una mejora constante y sostenida en la calidad educativa, asegurando que los jóvenes cuenten con las capacidades y herramientas fundamentales para comprender y analizar textos diversos, expresarse de manera clara por escrito, disponer de un pensamiento científico y una capacidad de razonamiento matemático que les permita ejercer sus derechos y ser ciudadanos responsables, activos y participativos. </a:t>
            </a:r>
          </a:p>
          <a:p>
            <a:pPr algn="just"/>
            <a:endParaRPr lang="es-MX" altLang="es-MX" sz="2400" dirty="0" smtClean="0"/>
          </a:p>
          <a:p>
            <a:pPr marL="285750" indent="-285750">
              <a:buFont typeface="Arial" charset="0"/>
              <a:buChar char="•"/>
            </a:pPr>
            <a:endParaRPr lang="es-MX" altLang="es-MX" sz="2400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25782"/>
            <a:ext cx="6804837" cy="586599"/>
          </a:xfrm>
        </p:spPr>
        <p:txBody>
          <a:bodyPr/>
          <a:lstStyle/>
          <a:p>
            <a:pPr algn="ctr">
              <a:defRPr/>
            </a:pPr>
            <a:r>
              <a:rPr lang="es-MX" i="1" dirty="0" smtClean="0"/>
              <a:t>No hay que cantar victoria</a:t>
            </a:r>
            <a:endParaRPr lang="es-MX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Título"/>
          <p:cNvSpPr txBox="1">
            <a:spLocks/>
          </p:cNvSpPr>
          <p:nvPr/>
        </p:nvSpPr>
        <p:spPr bwMode="auto">
          <a:xfrm>
            <a:off x="694329" y="2860158"/>
            <a:ext cx="8229600" cy="186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defTabSz="914400" eaLnBrk="1" hangingPunct="1"/>
            <a:r>
              <a:rPr lang="es-MX" altLang="es-MX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Gracias</a:t>
            </a:r>
          </a:p>
          <a:p>
            <a:pPr algn="ctr" defTabSz="914400" eaLnBrk="1" hangingPunct="1"/>
            <a:r>
              <a:rPr lang="es-MX" altLang="es-MX" sz="4400" b="1" dirty="0" smtClean="0">
                <a:solidFill>
                  <a:srgbClr val="7030A0"/>
                </a:solidFill>
                <a:latin typeface="Calibri" pitchFamily="34" charset="0"/>
              </a:rPr>
              <a:t>www.inee.edu.mx</a:t>
            </a:r>
          </a:p>
          <a:p>
            <a:pPr algn="ctr" defTabSz="914400" eaLnBrk="1" hangingPunct="1"/>
            <a:endParaRPr lang="es-MX" altLang="es-MX" sz="6000" b="1" dirty="0">
              <a:latin typeface="Calibri" pitchFamily="34" charset="0"/>
            </a:endParaRPr>
          </a:p>
          <a:p>
            <a:pPr algn="ctr" defTabSz="914400" eaLnBrk="1" hangingPunct="1"/>
            <a:endParaRPr lang="es-MX" altLang="es-MX" sz="6000" b="1" dirty="0">
              <a:latin typeface="Calibri" pitchFamily="34" charset="0"/>
            </a:endParaRPr>
          </a:p>
        </p:txBody>
      </p:sp>
      <p:pic>
        <p:nvPicPr>
          <p:cNvPr id="1026" name="Picture 2" descr="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86" y="366143"/>
            <a:ext cx="1907140" cy="252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795" y="493765"/>
            <a:ext cx="1510985" cy="201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697" y="493765"/>
            <a:ext cx="1542421" cy="20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2 Marcador de contenido"/>
          <p:cNvSpPr>
            <a:spLocks noGrp="1"/>
          </p:cNvSpPr>
          <p:nvPr>
            <p:ph idx="1"/>
          </p:nvPr>
        </p:nvSpPr>
        <p:spPr bwMode="auto">
          <a:xfrm>
            <a:off x="250825" y="944490"/>
            <a:ext cx="8642350" cy="481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indent="-457200" algn="just" eaLnBrk="1" hangingPunct="1">
              <a:spcBef>
                <a:spcPct val="4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s-ES_tradnl" altLang="es-MX" sz="2400" dirty="0" smtClean="0">
                <a:cs typeface="Arial" charset="0"/>
              </a:rPr>
              <a:t>Es una evaluación de las habilidades para la vida dirigida a jóvenes de 15 años al final de la enseñanza obligatoria. Muestra lo </a:t>
            </a:r>
            <a:r>
              <a:rPr lang="es-MX" altLang="es-MX" sz="2400" dirty="0" smtClean="0"/>
              <a:t>que </a:t>
            </a:r>
            <a:r>
              <a:rPr lang="es-MX" altLang="es-MX" sz="2400" dirty="0"/>
              <a:t>pueden hacer </a:t>
            </a:r>
            <a:r>
              <a:rPr lang="es-MX" altLang="es-MX" sz="2400" dirty="0" smtClean="0"/>
              <a:t>los estudiantes con </a:t>
            </a:r>
            <a:r>
              <a:rPr lang="es-MX" altLang="es-MX" sz="2400" dirty="0"/>
              <a:t>lo que </a:t>
            </a:r>
            <a:r>
              <a:rPr lang="es-MX" altLang="es-MX" sz="2400" dirty="0" smtClean="0"/>
              <a:t>saben.</a:t>
            </a:r>
            <a:endParaRPr lang="es-ES_tradnl" altLang="es-MX" sz="2400" dirty="0" smtClean="0">
              <a:cs typeface="Arial" charset="0"/>
            </a:endParaRPr>
          </a:p>
          <a:p>
            <a:pPr lvl="1" indent="-457200" algn="just" eaLnBrk="1" hangingPunct="1">
              <a:spcBef>
                <a:spcPct val="4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s-ES_tradnl" altLang="es-MX" sz="2400" dirty="0" smtClean="0">
                <a:cs typeface="Arial" charset="0"/>
              </a:rPr>
              <a:t>Mide las competencias adquiridas en </a:t>
            </a:r>
            <a:r>
              <a:rPr lang="es-MX" altLang="es-MX" sz="2400" dirty="0" smtClean="0">
                <a:cs typeface="Arial" charset="0"/>
              </a:rPr>
              <a:t>Lectura, Matemáticas y Ciencias. </a:t>
            </a:r>
          </a:p>
          <a:p>
            <a:pPr lvl="1" indent="-457200" algn="just" eaLnBrk="1" hangingPunct="1">
              <a:spcBef>
                <a:spcPct val="4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s-ES_tradnl" altLang="es-MX" sz="2400" dirty="0" smtClean="0">
                <a:cs typeface="Arial" charset="0"/>
              </a:rPr>
              <a:t>Se realiza cada tres años y en cada ciclo se profundiza un área en particular; </a:t>
            </a:r>
            <a:r>
              <a:rPr lang="es-ES_tradnl" altLang="es-MX" sz="2400" dirty="0" smtClean="0">
                <a:solidFill>
                  <a:srgbClr val="0070C0"/>
                </a:solidFill>
                <a:cs typeface="Arial" charset="0"/>
              </a:rPr>
              <a:t>en 2012 fue Matemáticas</a:t>
            </a:r>
            <a:r>
              <a:rPr lang="es-ES_tradnl" altLang="es-MX" sz="2400" dirty="0" smtClean="0">
                <a:cs typeface="Arial" charset="0"/>
              </a:rPr>
              <a:t>, al igual que en 2003. </a:t>
            </a:r>
          </a:p>
          <a:p>
            <a:pPr lvl="1" indent="-457200" algn="just" eaLnBrk="1" hangingPunct="1">
              <a:spcBef>
                <a:spcPct val="4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s-ES_tradnl" altLang="es-MX" sz="2400" dirty="0" smtClean="0">
                <a:cs typeface="Arial" charset="0"/>
              </a:rPr>
              <a:t>La prueba consta de preguntas de diferentes formatos. Predominan las preguntas abiertas en las que el estudiante construye su respuesta.</a:t>
            </a:r>
          </a:p>
          <a:p>
            <a:pPr lvl="1" indent="-457200" algn="just" eaLnBrk="1" hangingPunct="1">
              <a:spcBef>
                <a:spcPct val="4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s-ES_tradnl" altLang="es-MX" sz="2400" dirty="0" smtClean="0">
                <a:cs typeface="Arial" charset="0"/>
              </a:rPr>
              <a:t>Aplica cuestionarios dirigidos al estudiante y al director escolar </a:t>
            </a:r>
            <a:r>
              <a:rPr lang="es-MX" sz="2400" dirty="0" smtClean="0"/>
              <a:t>para </a:t>
            </a:r>
            <a:r>
              <a:rPr lang="es-MX" sz="2400" dirty="0"/>
              <a:t>conocer los factores del contexto en que ocurre el </a:t>
            </a:r>
            <a:r>
              <a:rPr lang="es-MX" sz="2400" dirty="0" smtClean="0"/>
              <a:t>aprendizaje.</a:t>
            </a:r>
            <a:endParaRPr lang="es-MX" sz="2400" dirty="0"/>
          </a:p>
          <a:p>
            <a:pPr lvl="1" indent="-457200" algn="just" eaLnBrk="1" hangingPunct="1">
              <a:spcBef>
                <a:spcPct val="40000"/>
              </a:spcBef>
              <a:buClr>
                <a:schemeClr val="tx1"/>
              </a:buClr>
              <a:buFont typeface="Arial" charset="0"/>
              <a:buChar char="•"/>
            </a:pPr>
            <a:endParaRPr lang="es-ES_tradnl" altLang="es-MX" sz="2400" dirty="0" smtClean="0">
              <a:cs typeface="Arial" charset="0"/>
            </a:endParaRPr>
          </a:p>
          <a:p>
            <a:pPr lvl="1" indent="-457200" algn="just" eaLnBrk="1" hangingPunct="1">
              <a:spcBef>
                <a:spcPct val="40000"/>
              </a:spcBef>
              <a:buClr>
                <a:schemeClr val="tx1"/>
              </a:buClr>
              <a:buFont typeface="Arial" charset="0"/>
              <a:buChar char="•"/>
            </a:pPr>
            <a:endParaRPr lang="es-ES_tradnl" altLang="es-MX" sz="2400" dirty="0" smtClean="0">
              <a:cs typeface="Arial" charset="0"/>
            </a:endParaRPr>
          </a:p>
          <a:p>
            <a:pPr lvl="1" indent="-457200" algn="just" eaLnBrk="1" hangingPunct="1">
              <a:spcBef>
                <a:spcPct val="40000"/>
              </a:spcBef>
              <a:buClr>
                <a:schemeClr val="tx1"/>
              </a:buClr>
              <a:buFont typeface="Arial" charset="0"/>
              <a:buChar char="•"/>
            </a:pPr>
            <a:endParaRPr lang="es-ES_tradnl" altLang="es-MX" sz="2400" dirty="0" smtClean="0">
              <a:cs typeface="Arial" charset="0"/>
            </a:endParaRPr>
          </a:p>
          <a:p>
            <a:pPr lvl="1" indent="-457200" algn="just" eaLnBrk="1" hangingPunct="1">
              <a:spcBef>
                <a:spcPct val="40000"/>
              </a:spcBef>
              <a:buClr>
                <a:schemeClr val="tx1"/>
              </a:buClr>
              <a:buFont typeface="Arial" charset="0"/>
              <a:buChar char="•"/>
            </a:pPr>
            <a:endParaRPr lang="es-ES_tradnl" altLang="es-MX" sz="2400" dirty="0" smtClean="0">
              <a:cs typeface="Arial" charset="0"/>
            </a:endParaRPr>
          </a:p>
          <a:p>
            <a:pPr eaLnBrk="1" hangingPunct="1"/>
            <a:endParaRPr lang="es-MX" altLang="es-MX" sz="2400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039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3600" dirty="0" smtClean="0"/>
              <a:t>¿Qué es PISA?</a:t>
            </a:r>
            <a:endParaRPr lang="es-MX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3 Título"/>
          <p:cNvSpPr txBox="1">
            <a:spLocks/>
          </p:cNvSpPr>
          <p:nvPr/>
        </p:nvSpPr>
        <p:spPr bwMode="auto">
          <a:xfrm>
            <a:off x="457200" y="354013"/>
            <a:ext cx="65484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es-MX" altLang="es-MX" sz="3200" b="1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20484" name="1 Título"/>
          <p:cNvSpPr txBox="1">
            <a:spLocks/>
          </p:cNvSpPr>
          <p:nvPr/>
        </p:nvSpPr>
        <p:spPr bwMode="auto">
          <a:xfrm>
            <a:off x="1222744" y="2626205"/>
            <a:ext cx="6591300" cy="126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MX" altLang="es-MX" sz="4000" b="1" dirty="0" smtClean="0">
                <a:solidFill>
                  <a:srgbClr val="404040"/>
                </a:solidFill>
                <a:latin typeface="Calibri" pitchFamily="34" charset="0"/>
              </a:rPr>
              <a:t>Principales resultados en </a:t>
            </a:r>
          </a:p>
          <a:p>
            <a:pPr algn="ctr" eaLnBrk="1" hangingPunct="1"/>
            <a:r>
              <a:rPr lang="es-MX" altLang="es-MX" sz="4000" b="1" dirty="0" smtClean="0">
                <a:solidFill>
                  <a:srgbClr val="404040"/>
                </a:solidFill>
                <a:latin typeface="Calibri" pitchFamily="34" charset="0"/>
              </a:rPr>
              <a:t>PISA 2012</a:t>
            </a:r>
            <a:endParaRPr lang="es-MX" altLang="es-MX" sz="4000" b="1" dirty="0">
              <a:solidFill>
                <a:srgbClr val="40404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51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3764" y="188913"/>
            <a:ext cx="8229600" cy="651059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dirty="0" smtClean="0"/>
              <a:t>Países participantes en PISA 2012</a:t>
            </a:r>
            <a:endParaRPr lang="es-MX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492054"/>
              </p:ext>
            </p:extLst>
          </p:nvPr>
        </p:nvGraphicFramePr>
        <p:xfrm>
          <a:off x="323850" y="1043837"/>
          <a:ext cx="8569325" cy="48880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4903"/>
                <a:gridCol w="1922029"/>
                <a:gridCol w="274714"/>
                <a:gridCol w="2331196"/>
                <a:gridCol w="2056483"/>
              </a:tblGrid>
              <a:tr h="45405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MIEMBROS DE LA OCDE</a:t>
                      </a:r>
                      <a:endParaRPr lang="es-MX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PAÍSES Y ECONOMÍAS ASOCIADAS</a:t>
                      </a:r>
                      <a:endParaRPr lang="es-MX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59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  Alemania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 Hungría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 Albania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 Macao-China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</a:tr>
              <a:tr h="259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  Australia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 Irlanda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ES" sz="14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</a:t>
                      </a:r>
                      <a:r>
                        <a:rPr lang="es-ES" sz="14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Argentina</a:t>
                      </a:r>
                      <a:endParaRPr lang="es-MX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 Malasia 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</a:tr>
              <a:tr h="259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  Austria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 Islandia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 </a:t>
                      </a:r>
                      <a:r>
                        <a:rPr lang="es-ES" sz="14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Brasil</a:t>
                      </a:r>
                      <a:endParaRPr lang="es-MX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 Montenegro 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</a:tr>
              <a:tr h="259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  Bélgica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 Israel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 Bulgaria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 </a:t>
                      </a:r>
                      <a:r>
                        <a:rPr lang="es-ES" sz="14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Perú </a:t>
                      </a:r>
                      <a:endParaRPr lang="es-MX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</a:tr>
              <a:tr h="259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  Canadá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 Italia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 Chipre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 Qatar 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</a:tr>
              <a:tr h="259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s-ES" sz="14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s-ES" sz="14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Chile</a:t>
                      </a:r>
                      <a:endParaRPr lang="es-MX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 Japón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 </a:t>
                      </a:r>
                      <a:r>
                        <a:rPr lang="es-ES" sz="14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Colombia</a:t>
                      </a:r>
                      <a:endParaRPr lang="es-MX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 Rumania 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</a:tr>
              <a:tr h="259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  Corea del Sur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 Luxemburgo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</a:t>
                      </a:r>
                      <a:r>
                        <a:rPr lang="es-ES" sz="14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Costa Rica</a:t>
                      </a:r>
                      <a:endParaRPr lang="es-MX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 Serbia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</a:tr>
              <a:tr h="259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  Dinamarca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s-ES" sz="16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s-ES" sz="16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México</a:t>
                      </a:r>
                      <a:endParaRPr lang="es-MX" sz="16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 Croacia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 Shanghái-China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</a:tr>
              <a:tr h="259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  Eslovaquia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 Noruega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 Emiratos Árabes Unidos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 Singapur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</a:tr>
              <a:tr h="259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Eslovenia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 Nueva Zelanda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Federación Rusa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 Tailandia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</a:tr>
              <a:tr h="259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 España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 Polonia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 Hong Kong-China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 Taipéi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</a:tr>
              <a:tr h="259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 Estados Unidos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 Portugal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 Indonesia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 Túnez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</a:tr>
              <a:tr h="259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 Estonia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 Reino Unido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 Jordania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 </a:t>
                      </a:r>
                      <a:r>
                        <a:rPr lang="es-ES" sz="14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Uruguay</a:t>
                      </a:r>
                      <a:endParaRPr lang="es-MX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</a:tr>
              <a:tr h="259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 Finlandia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 República Checa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 Kazajistán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 Vietnam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</a:tr>
              <a:tr h="259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 Francia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 Suecia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 Letonia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/>
                </a:tc>
              </a:tr>
              <a:tr h="259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 Grecia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 Suiza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 Liechtenstein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/>
                </a:tc>
              </a:tr>
              <a:tr h="259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 Holanda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 Turquía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 Lituania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2" marR="44452" marT="0" marB="0"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795338" y="6189663"/>
            <a:ext cx="20161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dirty="0">
                <a:latin typeface="+mj-lt"/>
                <a:cs typeface="+mn-cs"/>
              </a:rPr>
              <a:t>Total: </a:t>
            </a:r>
            <a:r>
              <a:rPr lang="es-MX" b="1" dirty="0">
                <a:latin typeface="+mj-lt"/>
                <a:cs typeface="+mn-cs"/>
              </a:rPr>
              <a:t>65</a:t>
            </a:r>
            <a:r>
              <a:rPr lang="es-MX" dirty="0">
                <a:latin typeface="+mj-lt"/>
                <a:cs typeface="+mn-cs"/>
              </a:rPr>
              <a:t> países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924300" y="6189663"/>
            <a:ext cx="49688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b="1" dirty="0">
                <a:solidFill>
                  <a:srgbClr val="7030A0"/>
                </a:solidFill>
                <a:latin typeface="+mj-lt"/>
                <a:cs typeface="+mn-cs"/>
              </a:rPr>
              <a:t>Con México son 8 países de América Latina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63526" y="125782"/>
            <a:ext cx="6747614" cy="841781"/>
          </a:xfrm>
        </p:spPr>
        <p:txBody>
          <a:bodyPr/>
          <a:lstStyle/>
          <a:p>
            <a:pPr algn="ctr">
              <a:defRPr/>
            </a:pPr>
            <a:r>
              <a:rPr lang="es-MX" sz="2400" dirty="0" smtClean="0"/>
              <a:t>México: muestra de estudiantes por sostenimiento y nivel educativo, PISA 2012</a:t>
            </a:r>
            <a:endParaRPr lang="es-MX" sz="2400" dirty="0"/>
          </a:p>
        </p:txBody>
      </p:sp>
      <p:pic>
        <p:nvPicPr>
          <p:cNvPr id="19460" name="Picture 2" descr="C:\Users\pmorelos\Desktop\P I S A - 2 0 1 2\GRÁFICAS PARA LA PRESENTACIÓN\Untitled-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06" y="1558925"/>
            <a:ext cx="7038975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656340" y="967563"/>
            <a:ext cx="665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MX" altLang="es-MX" sz="2400" b="1" dirty="0"/>
              <a:t>Total de </a:t>
            </a:r>
            <a:r>
              <a:rPr lang="es-MX" altLang="es-MX" sz="2400" b="1" dirty="0" smtClean="0"/>
              <a:t>estudiantes: </a:t>
            </a:r>
            <a:r>
              <a:rPr lang="es-MX" altLang="es-MX" sz="2400" b="1" dirty="0"/>
              <a:t>33,806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337252" y="351096"/>
            <a:ext cx="7575550" cy="7397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altLang="es-MX" sz="3000" dirty="0" smtClean="0"/>
              <a:t>Medias de desempeño en Matemáticas</a:t>
            </a:r>
            <a:endParaRPr lang="es-MX" altLang="es-MX" sz="3000" dirty="0" smtClean="0"/>
          </a:p>
        </p:txBody>
      </p:sp>
      <p:sp>
        <p:nvSpPr>
          <p:cNvPr id="5123" name="4 CuadroTexto"/>
          <p:cNvSpPr txBox="1">
            <a:spLocks noChangeArrowheads="1"/>
          </p:cNvSpPr>
          <p:nvPr/>
        </p:nvSpPr>
        <p:spPr bwMode="auto">
          <a:xfrm>
            <a:off x="613698" y="1256931"/>
            <a:ext cx="7940675" cy="423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defRPr/>
            </a:pPr>
            <a:r>
              <a:rPr lang="es-ES" altLang="es-MX" sz="2400" dirty="0" smtClean="0">
                <a:latin typeface="+mn-lt"/>
                <a:cs typeface="+mn-cs"/>
              </a:rPr>
              <a:t>El desempeño más alto lo tuvo Shanghái con 613 puntos.</a:t>
            </a:r>
          </a:p>
          <a:p>
            <a:pPr algn="just" eaLnBrk="1" hangingPunct="1">
              <a:spcBef>
                <a:spcPts val="600"/>
              </a:spcBef>
              <a:defRPr/>
            </a:pPr>
            <a:endParaRPr lang="es-ES" altLang="es-MX" sz="2400" dirty="0" smtClean="0">
              <a:latin typeface="+mn-lt"/>
              <a:cs typeface="+mn-cs"/>
            </a:endParaRPr>
          </a:p>
          <a:p>
            <a:pPr algn="just" eaLnBrk="1" hangingPunct="1">
              <a:spcBef>
                <a:spcPts val="600"/>
              </a:spcBef>
              <a:defRPr/>
            </a:pPr>
            <a:r>
              <a:rPr lang="es-ES" altLang="es-MX" sz="2400" dirty="0" smtClean="0">
                <a:latin typeface="+mn-lt"/>
                <a:cs typeface="+mn-cs"/>
              </a:rPr>
              <a:t>México </a:t>
            </a:r>
            <a:r>
              <a:rPr lang="es-ES" altLang="es-MX" sz="2400" dirty="0">
                <a:latin typeface="+mn-lt"/>
                <a:cs typeface="+mn-cs"/>
              </a:rPr>
              <a:t>obtuvo </a:t>
            </a:r>
            <a:r>
              <a:rPr lang="es-ES" altLang="es-MX" sz="2400" dirty="0" smtClean="0">
                <a:latin typeface="+mn-lt"/>
                <a:cs typeface="+mn-cs"/>
              </a:rPr>
              <a:t>un desempeño </a:t>
            </a:r>
            <a:r>
              <a:rPr lang="es-ES" altLang="es-MX" sz="2400" dirty="0">
                <a:latin typeface="+mn-lt"/>
                <a:cs typeface="+mn-cs"/>
              </a:rPr>
              <a:t>de </a:t>
            </a:r>
            <a:r>
              <a:rPr lang="es-ES" altLang="es-MX" sz="2400" b="1" dirty="0">
                <a:latin typeface="+mn-lt"/>
                <a:cs typeface="+mn-cs"/>
              </a:rPr>
              <a:t>413</a:t>
            </a:r>
            <a:r>
              <a:rPr lang="es-ES" altLang="es-MX" sz="2400" dirty="0">
                <a:latin typeface="+mn-lt"/>
                <a:cs typeface="+mn-cs"/>
              </a:rPr>
              <a:t> puntos </a:t>
            </a:r>
            <a:r>
              <a:rPr lang="es-ES" altLang="es-MX" sz="2400" dirty="0" smtClean="0">
                <a:latin typeface="+mn-lt"/>
                <a:cs typeface="+mn-cs"/>
              </a:rPr>
              <a:t>(OCDE 494 y AL 397). </a:t>
            </a:r>
          </a:p>
          <a:p>
            <a:pPr algn="just" eaLnBrk="1" hangingPunct="1">
              <a:spcBef>
                <a:spcPts val="600"/>
              </a:spcBef>
              <a:defRPr/>
            </a:pPr>
            <a:endParaRPr lang="es-ES" altLang="es-MX" sz="1800" dirty="0" smtClean="0">
              <a:latin typeface="+mn-lt"/>
              <a:cs typeface="+mn-cs"/>
            </a:endParaRPr>
          </a:p>
          <a:p>
            <a:pPr algn="just" eaLnBrk="1" hangingPunct="1">
              <a:spcBef>
                <a:spcPts val="600"/>
              </a:spcBef>
              <a:defRPr/>
            </a:pPr>
            <a:r>
              <a:rPr lang="es-ES" altLang="es-MX" sz="2400" dirty="0" smtClean="0">
                <a:latin typeface="+mn-lt"/>
                <a:cs typeface="+mn-cs"/>
              </a:rPr>
              <a:t>En </a:t>
            </a:r>
            <a:r>
              <a:rPr lang="es-ES" altLang="es-MX" sz="2400" dirty="0">
                <a:latin typeface="+mn-lt"/>
                <a:cs typeface="+mn-cs"/>
              </a:rPr>
              <a:t>el contexto latinoamericano, </a:t>
            </a:r>
            <a:r>
              <a:rPr lang="es-ES" altLang="es-MX" sz="2400" b="1" dirty="0" smtClean="0">
                <a:latin typeface="+mn-lt"/>
                <a:cs typeface="+mn-cs"/>
              </a:rPr>
              <a:t>México se </a:t>
            </a:r>
            <a:r>
              <a:rPr lang="es-ES" altLang="es-MX" sz="2400" b="1" dirty="0">
                <a:latin typeface="+mn-lt"/>
                <a:cs typeface="+mn-cs"/>
              </a:rPr>
              <a:t>encuentra </a:t>
            </a:r>
            <a:r>
              <a:rPr lang="es-ES" altLang="es-MX" sz="2400" dirty="0" smtClean="0">
                <a:latin typeface="+mn-lt"/>
                <a:cs typeface="+mn-cs"/>
              </a:rPr>
              <a:t>:</a:t>
            </a:r>
            <a:endParaRPr lang="es-ES" altLang="es-MX" sz="2400" dirty="0">
              <a:latin typeface="+mn-lt"/>
              <a:cs typeface="+mn-cs"/>
            </a:endParaRPr>
          </a:p>
          <a:p>
            <a:pPr lvl="1" algn="just" eaLnBrk="1" hangingPunct="1">
              <a:spcBef>
                <a:spcPts val="600"/>
              </a:spcBef>
              <a:defRPr/>
            </a:pPr>
            <a:r>
              <a:rPr lang="es-ES" altLang="es-MX" sz="2400" dirty="0" smtClean="0">
                <a:latin typeface="+mn-lt"/>
                <a:cs typeface="+mn-cs"/>
              </a:rPr>
              <a:t>por arriba de Argentina (388), Brasil (391), Colombia (376), Perú (368) y </a:t>
            </a:r>
            <a:r>
              <a:rPr lang="es-ES" altLang="es-MX" sz="2400" dirty="0" smtClean="0"/>
              <a:t>del </a:t>
            </a:r>
            <a:r>
              <a:rPr lang="es-ES" altLang="es-MX" sz="2400" dirty="0"/>
              <a:t>promedio de AL</a:t>
            </a:r>
            <a:r>
              <a:rPr lang="es-ES" altLang="es-MX" sz="2400" dirty="0" smtClean="0">
                <a:latin typeface="+mn-lt"/>
                <a:cs typeface="+mn-cs"/>
              </a:rPr>
              <a:t>.</a:t>
            </a:r>
            <a:endParaRPr lang="es-ES" altLang="es-MX" sz="2400" dirty="0">
              <a:latin typeface="+mn-lt"/>
              <a:cs typeface="+mn-cs"/>
            </a:endParaRPr>
          </a:p>
          <a:p>
            <a:pPr lvl="1" algn="just" eaLnBrk="1" hangingPunct="1">
              <a:spcBef>
                <a:spcPts val="600"/>
              </a:spcBef>
              <a:defRPr/>
            </a:pPr>
            <a:r>
              <a:rPr lang="es-ES" altLang="es-MX" sz="2400" dirty="0">
                <a:latin typeface="+mn-lt"/>
                <a:cs typeface="+mn-cs"/>
              </a:rPr>
              <a:t>i</a:t>
            </a:r>
            <a:r>
              <a:rPr lang="es-ES" altLang="es-MX" sz="2400" dirty="0" smtClean="0">
                <a:latin typeface="+mn-lt"/>
                <a:cs typeface="+mn-cs"/>
              </a:rPr>
              <a:t>gual que Uruguay (409) </a:t>
            </a:r>
            <a:r>
              <a:rPr lang="es-ES" altLang="es-MX" sz="2400" dirty="0">
                <a:latin typeface="+mn-lt"/>
                <a:cs typeface="+mn-cs"/>
              </a:rPr>
              <a:t>y Costa </a:t>
            </a:r>
            <a:r>
              <a:rPr lang="es-ES" altLang="es-MX" sz="2400" dirty="0" smtClean="0">
                <a:latin typeface="+mn-lt"/>
                <a:cs typeface="+mn-cs"/>
              </a:rPr>
              <a:t>Rica (407).</a:t>
            </a:r>
            <a:endParaRPr lang="es-ES" altLang="es-MX" sz="2400" dirty="0">
              <a:latin typeface="+mn-lt"/>
              <a:cs typeface="+mn-cs"/>
            </a:endParaRPr>
          </a:p>
          <a:p>
            <a:pPr lvl="1" algn="just" eaLnBrk="1" hangingPunct="1">
              <a:spcBef>
                <a:spcPts val="600"/>
              </a:spcBef>
              <a:defRPr/>
            </a:pPr>
            <a:r>
              <a:rPr lang="es-ES" altLang="es-MX" sz="2400" dirty="0">
                <a:latin typeface="+mn-lt"/>
                <a:cs typeface="+mn-cs"/>
              </a:rPr>
              <a:t>p</a:t>
            </a:r>
            <a:r>
              <a:rPr lang="es-ES" altLang="es-MX" sz="2400" dirty="0" smtClean="0">
                <a:latin typeface="+mn-lt"/>
                <a:cs typeface="+mn-cs"/>
              </a:rPr>
              <a:t>or debajo </a:t>
            </a:r>
            <a:r>
              <a:rPr lang="es-ES" altLang="es-MX" sz="2400" dirty="0">
                <a:latin typeface="+mn-lt"/>
                <a:cs typeface="+mn-cs"/>
              </a:rPr>
              <a:t>de </a:t>
            </a:r>
            <a:r>
              <a:rPr lang="es-ES" altLang="es-MX" sz="2400" dirty="0" smtClean="0">
                <a:latin typeface="+mn-lt"/>
                <a:cs typeface="+mn-cs"/>
              </a:rPr>
              <a:t>Chile (423).</a:t>
            </a:r>
            <a:endParaRPr lang="es-ES" altLang="es-MX" sz="2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616689" y="274638"/>
            <a:ext cx="6762750" cy="5969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altLang="es-MX" sz="3000" dirty="0"/>
              <a:t>N</a:t>
            </a:r>
            <a:r>
              <a:rPr lang="es-MX" altLang="es-MX" sz="3000" dirty="0" smtClean="0"/>
              <a:t>iveles de desempeño</a:t>
            </a:r>
            <a:endParaRPr lang="es-ES" altLang="es-MX" sz="3000" dirty="0" smtClean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433048"/>
              </p:ext>
            </p:extLst>
          </p:nvPr>
        </p:nvGraphicFramePr>
        <p:xfrm>
          <a:off x="514350" y="899432"/>
          <a:ext cx="8353202" cy="537360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37340"/>
                <a:gridCol w="1617082"/>
                <a:gridCol w="6198780"/>
              </a:tblGrid>
              <a:tr h="404433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Altos</a:t>
                      </a:r>
                      <a:endParaRPr lang="es-MX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551" marR="80551" marT="40276" marB="40276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Nivel</a:t>
                      </a:r>
                      <a:endParaRPr lang="es-MX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551" marR="80551" marT="40276" marB="4027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Descripción genérica</a:t>
                      </a:r>
                      <a:endParaRPr lang="es-MX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551" marR="80551" marT="40276" marB="40276" anchor="ctr">
                    <a:solidFill>
                      <a:schemeClr val="accent1"/>
                    </a:solidFill>
                  </a:tcPr>
                </a:tc>
              </a:tr>
              <a:tr h="37926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400" b="1" dirty="0">
                          <a:effectLst/>
                        </a:rPr>
                        <a:t>6</a:t>
                      </a:r>
                      <a:endParaRPr lang="es-MX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551" marR="80551" marT="40276" marB="40276" anchor="ctr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MX" sz="2400" dirty="0" smtClean="0">
                          <a:effectLst/>
                        </a:rPr>
                        <a:t>Niveles </a:t>
                      </a:r>
                      <a:r>
                        <a:rPr lang="es-MX" sz="2400" dirty="0">
                          <a:effectLst/>
                        </a:rPr>
                        <a:t>más altos </a:t>
                      </a:r>
                      <a:r>
                        <a:rPr lang="es-MX" sz="2400" dirty="0" smtClean="0">
                          <a:effectLst/>
                        </a:rPr>
                        <a:t>que implica tener el </a:t>
                      </a:r>
                      <a:r>
                        <a:rPr lang="es-MX" sz="2400" dirty="0">
                          <a:effectLst/>
                        </a:rPr>
                        <a:t>potencial para realizar actividades de alta complejidad cognitiva.</a:t>
                      </a:r>
                      <a:endParaRPr lang="es-MX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551" marR="80551" marT="40276" marB="40276" anchor="ctr"/>
                </a:tc>
              </a:tr>
              <a:tr h="37926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400" b="1" dirty="0">
                          <a:effectLst/>
                        </a:rPr>
                        <a:t>5</a:t>
                      </a:r>
                      <a:endParaRPr lang="es-MX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551" marR="80551" marT="40276" marB="40276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7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400" b="1" dirty="0">
                          <a:effectLst/>
                        </a:rPr>
                        <a:t>4</a:t>
                      </a:r>
                      <a:endParaRPr lang="es-MX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551" marR="80551" marT="40276" marB="40276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910115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Medios</a:t>
                      </a:r>
                      <a:endParaRPr lang="es-MX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551" marR="80551" marT="40276" marB="40276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400" b="1" dirty="0">
                          <a:effectLst/>
                        </a:rPr>
                        <a:t>3</a:t>
                      </a:r>
                      <a:endParaRPr lang="es-MX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551" marR="80551" marT="40276" marB="4027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MX" sz="2400" dirty="0">
                          <a:effectLst/>
                        </a:rPr>
                        <a:t>Por arriba del mínimo, aunque no del nivel deseable para la realización de las actividades cognitivas complejas.</a:t>
                      </a:r>
                      <a:endParaRPr lang="es-MX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551" marR="80551" marT="40276" marB="40276" anchor="ctr"/>
                </a:tc>
              </a:tr>
              <a:tr h="63210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400" b="1" dirty="0">
                          <a:effectLst/>
                        </a:rPr>
                        <a:t>2</a:t>
                      </a:r>
                      <a:endParaRPr lang="es-MX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551" marR="80551" marT="40276" marB="4027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MX" sz="2400" dirty="0">
                          <a:effectLst/>
                        </a:rPr>
                        <a:t>Competencia </a:t>
                      </a:r>
                      <a:r>
                        <a:rPr lang="es-MX" sz="2400" b="1" dirty="0">
                          <a:effectLst/>
                        </a:rPr>
                        <a:t>mínima</a:t>
                      </a:r>
                      <a:r>
                        <a:rPr lang="es-MX" sz="2400" dirty="0">
                          <a:effectLst/>
                        </a:rPr>
                        <a:t> para desempeñarse en la sociedad contemporánea.</a:t>
                      </a:r>
                      <a:endParaRPr lang="es-MX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551" marR="80551" marT="40276" marB="4027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8300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Bajos</a:t>
                      </a:r>
                      <a:endParaRPr lang="es-MX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551" marR="80551" marT="40276" marB="40276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y por debajo del nivel 1</a:t>
                      </a:r>
                      <a:endParaRPr lang="es-MX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551" marR="80551" marT="40276" marB="4027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MX" sz="2400" dirty="0">
                          <a:effectLst/>
                        </a:rPr>
                        <a:t>Competencia insuficiente (en especial </a:t>
                      </a:r>
                      <a:r>
                        <a:rPr lang="es-MX" sz="2400" dirty="0" smtClean="0">
                          <a:effectLst/>
                        </a:rPr>
                        <a:t>debajo </a:t>
                      </a:r>
                      <a:r>
                        <a:rPr lang="es-MX" sz="2400" dirty="0">
                          <a:effectLst/>
                        </a:rPr>
                        <a:t>del Nivel </a:t>
                      </a:r>
                      <a:r>
                        <a:rPr lang="es-MX" sz="2400" dirty="0" smtClean="0">
                          <a:effectLst/>
                        </a:rPr>
                        <a:t>1) </a:t>
                      </a:r>
                      <a:r>
                        <a:rPr lang="es-MX" sz="2400" dirty="0">
                          <a:effectLst/>
                        </a:rPr>
                        <a:t>para desarrollar con éxito actividades que exige la sociedad del conocimiento.</a:t>
                      </a:r>
                      <a:endParaRPr lang="es-MX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551" marR="80551" marT="40276" marB="40276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246063" y="61913"/>
            <a:ext cx="7575550" cy="5365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altLang="es-MX" sz="2000" dirty="0" smtClean="0"/>
              <a:t>Porcentaje de estudiantes por nivel de desempeño en Matemáticas </a:t>
            </a:r>
            <a:br>
              <a:rPr lang="es-ES" altLang="es-MX" sz="2000" dirty="0" smtClean="0"/>
            </a:br>
            <a:r>
              <a:rPr lang="es-ES" altLang="es-MX" sz="2000" dirty="0" smtClean="0"/>
              <a:t>del grupo de comparación (20 países)</a:t>
            </a:r>
            <a:endParaRPr lang="es-MX" altLang="es-MX" sz="2000" dirty="0" smtClean="0"/>
          </a:p>
        </p:txBody>
      </p:sp>
      <p:sp>
        <p:nvSpPr>
          <p:cNvPr id="27651" name="Título 1"/>
          <p:cNvSpPr txBox="1">
            <a:spLocks/>
          </p:cNvSpPr>
          <p:nvPr/>
        </p:nvSpPr>
        <p:spPr bwMode="auto">
          <a:xfrm>
            <a:off x="7207250" y="6176963"/>
            <a:ext cx="179546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s-ES" altLang="es-MX" sz="1000" dirty="0">
                <a:latin typeface="Calibri" pitchFamily="34" charset="0"/>
              </a:rPr>
              <a:t>*Los porcentajes están redondeados por lo que el total  puede variar </a:t>
            </a:r>
            <a:r>
              <a:rPr lang="es-ES" altLang="es-MX" sz="1000" dirty="0" smtClean="0">
                <a:latin typeface="Calibri" pitchFamily="34" charset="0"/>
              </a:rPr>
              <a:t>de 100</a:t>
            </a:r>
            <a:r>
              <a:rPr lang="es-ES" altLang="es-MX" sz="1000" dirty="0">
                <a:latin typeface="Calibri" pitchFamily="34" charset="0"/>
              </a:rPr>
              <a:t>% </a:t>
            </a:r>
            <a:endParaRPr lang="es-MX" altLang="es-MX" sz="1000" dirty="0">
              <a:latin typeface="Calibri" pitchFamily="34" charset="0"/>
            </a:endParaRPr>
          </a:p>
        </p:txBody>
      </p:sp>
      <p:pic>
        <p:nvPicPr>
          <p:cNvPr id="27652" name="Picture 2" descr="C:\Users\pmorelos\Desktop\P I S A - 2 0 1 2\GRÁFICAS PARA LA PRESENTACIÓN\Imágenes\Capítulo 2\Gráfica 2.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752475"/>
            <a:ext cx="6434138" cy="582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Flecha derecha"/>
          <p:cNvSpPr/>
          <p:nvPr/>
        </p:nvSpPr>
        <p:spPr>
          <a:xfrm>
            <a:off x="246063" y="3848100"/>
            <a:ext cx="649287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" name="2 CuadroTexto"/>
          <p:cNvSpPr txBox="1"/>
          <p:nvPr/>
        </p:nvSpPr>
        <p:spPr>
          <a:xfrm>
            <a:off x="6996114" y="2094614"/>
            <a:ext cx="2006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Nota</a:t>
            </a:r>
          </a:p>
          <a:p>
            <a:pPr algn="ctr"/>
            <a:r>
              <a:rPr lang="es-MX" sz="1200" b="1" dirty="0" smtClean="0"/>
              <a:t>Grupo </a:t>
            </a:r>
            <a:r>
              <a:rPr lang="es-MX" sz="1200" b="1" dirty="0"/>
              <a:t>d</a:t>
            </a:r>
            <a:r>
              <a:rPr lang="es-MX" sz="1200" b="1" dirty="0" smtClean="0"/>
              <a:t>e los 20:</a:t>
            </a:r>
          </a:p>
          <a:p>
            <a:pPr algn="ctr"/>
            <a:endParaRPr lang="es-MX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/>
              <a:t>México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/>
              <a:t>2 países con resultados más altos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/>
              <a:t>2 países con resultados más bajos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/>
              <a:t>2 socios comerciales de México: Canadá y EU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/>
              <a:t>8 países iberoamericanos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/>
              <a:t>5 países más: Polonia, Fed. Rusa, Italia, Turquía y Tailandia.</a:t>
            </a:r>
            <a:r>
              <a:rPr lang="es-MX" sz="1400" dirty="0" smtClean="0"/>
              <a:t> </a:t>
            </a:r>
            <a:endParaRPr lang="es-MX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PP2_PI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NE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PISA 2009</Template>
  <TotalTime>2841</TotalTime>
  <Words>1680</Words>
  <Application>Microsoft Office PowerPoint</Application>
  <PresentationFormat>Presentación en pantalla (4:3)</PresentationFormat>
  <Paragraphs>271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PlantillaPP2_PISA</vt:lpstr>
      <vt:lpstr>La mirada de PISA:  Principales resultados</vt:lpstr>
      <vt:lpstr>Contenido</vt:lpstr>
      <vt:lpstr>¿Qué es PISA?</vt:lpstr>
      <vt:lpstr>Presentación de PowerPoint</vt:lpstr>
      <vt:lpstr>Países participantes en PISA 2012</vt:lpstr>
      <vt:lpstr>México: muestra de estudiantes por sostenimiento y nivel educativo, PISA 2012</vt:lpstr>
      <vt:lpstr>Medias de desempeño en Matemáticas</vt:lpstr>
      <vt:lpstr>Niveles de desempeño</vt:lpstr>
      <vt:lpstr>Porcentaje de estudiantes por nivel de desempeño en Matemáticas  del grupo de comparación (20 países)</vt:lpstr>
      <vt:lpstr>Porcentaje de estudiantes por nivel de desempeño en Matemáticas</vt:lpstr>
      <vt:lpstr>Medias de desempeño en Matemáticas por entidad federativa*</vt:lpstr>
      <vt:lpstr>Porcentaje de estudiantes por nivel de desempeño en Matemáticas  por entidad federativa</vt:lpstr>
      <vt:lpstr>Síntesis de resultados de México  en las tres áreas, PISA 2012</vt:lpstr>
      <vt:lpstr>Comparativo 2003-2012 de Matemáticas</vt:lpstr>
      <vt:lpstr>Cambios significativos en Matemáticas  2003-2012 </vt:lpstr>
      <vt:lpstr>Comparativo en Matemáticas 2003-2012</vt:lpstr>
      <vt:lpstr>Comparativo 2003-2012 del  desempeño en Matemáticas por entidad federativa</vt:lpstr>
      <vt:lpstr>Entidades federativas que presentaron avances en Matemáticas</vt:lpstr>
      <vt:lpstr>Comparativo 2003-2012 del desempeño de estudiantes por género</vt:lpstr>
      <vt:lpstr>Comparativo 2003-2012 del desempeño de estudiantes por nivel educativo </vt:lpstr>
      <vt:lpstr>Comparativo 2003-2012 del desempeño de estudiantes por sostenimiento</vt:lpstr>
      <vt:lpstr>Conclusiones</vt:lpstr>
      <vt:lpstr>Presentación de PowerPoint</vt:lpstr>
      <vt:lpstr>No hay que cantar victoria</vt:lpstr>
      <vt:lpstr>Presentación de PowerPoint</vt:lpstr>
    </vt:vector>
  </TitlesOfParts>
  <Company>INEE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INEE Y LA EVALUACIÓN EDUCATIVA EN MÉXICO  Conversación con funcionarios  del estado de Guerrero</dc:title>
  <dc:creator>Xavier Franco</dc:creator>
  <cp:lastModifiedBy>Pedro Rangel García</cp:lastModifiedBy>
  <cp:revision>456</cp:revision>
  <cp:lastPrinted>2014-02-13T20:01:53Z</cp:lastPrinted>
  <dcterms:created xsi:type="dcterms:W3CDTF">2012-03-21T18:52:03Z</dcterms:created>
  <dcterms:modified xsi:type="dcterms:W3CDTF">2014-02-13T20:05:28Z</dcterms:modified>
</cp:coreProperties>
</file>