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7" r:id="rId5"/>
    <p:sldId id="265" r:id="rId6"/>
    <p:sldId id="268" r:id="rId7"/>
    <p:sldId id="267" r:id="rId8"/>
    <p:sldId id="266" r:id="rId9"/>
    <p:sldId id="262" r:id="rId10"/>
    <p:sldId id="258" r:id="rId11"/>
    <p:sldId id="260"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3981545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1193687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15386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2761395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3662606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314700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3140730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318979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168273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3848951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8233E4-807B-4761-9116-52FF080E7732}" type="datetimeFigureOut">
              <a:rPr lang="es-MX" smtClean="0"/>
              <a:pPr/>
              <a:t>13/02/2014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2290989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233E4-807B-4761-9116-52FF080E7732}" type="datetimeFigureOut">
              <a:rPr lang="es-MX" smtClean="0"/>
              <a:pPr/>
              <a:t>13/02/2014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AD0EA4-5FE1-47A8-B299-00E7AB7191E8}" type="slidenum">
              <a:rPr lang="es-MX" smtClean="0"/>
              <a:pPr/>
              <a:t>‹Nº›</a:t>
            </a:fld>
            <a:endParaRPr lang="es-MX"/>
          </a:p>
        </p:txBody>
      </p:sp>
    </p:spTree>
    <p:extLst>
      <p:ext uri="{BB962C8B-B14F-4D97-AF65-F5344CB8AC3E}">
        <p14:creationId xmlns:p14="http://schemas.microsoft.com/office/powerpoint/2010/main" xmlns="" val="4229479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052736"/>
            <a:ext cx="9144000" cy="1470025"/>
          </a:xfrm>
        </p:spPr>
        <p:txBody>
          <a:bodyPr/>
          <a:lstStyle/>
          <a:p>
            <a:r>
              <a:rPr lang="es-MX" dirty="0" smtClean="0"/>
              <a:t>México en PISA 2012</a:t>
            </a:r>
            <a:br>
              <a:rPr lang="es-MX" dirty="0" smtClean="0"/>
            </a:br>
            <a:r>
              <a:rPr lang="es-MX" dirty="0" smtClean="0"/>
              <a:t>Comentarios</a:t>
            </a:r>
            <a:endParaRPr lang="es-MX" dirty="0"/>
          </a:p>
        </p:txBody>
      </p:sp>
      <p:sp>
        <p:nvSpPr>
          <p:cNvPr id="3" name="2 Subtítulo"/>
          <p:cNvSpPr>
            <a:spLocks noGrp="1"/>
          </p:cNvSpPr>
          <p:nvPr>
            <p:ph type="subTitle" idx="1"/>
          </p:nvPr>
        </p:nvSpPr>
        <p:spPr>
          <a:xfrm>
            <a:off x="1403648" y="3429000"/>
            <a:ext cx="6400800" cy="1752600"/>
          </a:xfrm>
        </p:spPr>
        <p:txBody>
          <a:bodyPr/>
          <a:lstStyle/>
          <a:p>
            <a:r>
              <a:rPr lang="es-MX" dirty="0" smtClean="0"/>
              <a:t>Roberto Rodríguez Gómez</a:t>
            </a:r>
          </a:p>
          <a:p>
            <a:r>
              <a:rPr lang="es-MX" dirty="0" smtClean="0"/>
              <a:t>IISUNAM</a:t>
            </a:r>
          </a:p>
          <a:p>
            <a:r>
              <a:rPr lang="es-MX" dirty="0" smtClean="0"/>
              <a:t>INEE, 13 de febrero 2014</a:t>
            </a:r>
            <a:endParaRPr lang="es-MX" dirty="0"/>
          </a:p>
        </p:txBody>
      </p:sp>
    </p:spTree>
    <p:extLst>
      <p:ext uri="{BB962C8B-B14F-4D97-AF65-F5344CB8AC3E}">
        <p14:creationId xmlns:p14="http://schemas.microsoft.com/office/powerpoint/2010/main" xmlns="" val="4064096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Una investigación interesante</a:t>
            </a:r>
            <a:endParaRPr lang="es-MX" dirty="0"/>
          </a:p>
        </p:txBody>
      </p:sp>
      <p:sp>
        <p:nvSpPr>
          <p:cNvPr id="3" name="2 Marcador de contenido"/>
          <p:cNvSpPr>
            <a:spLocks noGrp="1"/>
          </p:cNvSpPr>
          <p:nvPr>
            <p:ph idx="1"/>
          </p:nvPr>
        </p:nvSpPr>
        <p:spPr/>
        <p:txBody>
          <a:bodyPr>
            <a:normAutofit fontScale="92500" lnSpcReduction="20000"/>
          </a:bodyPr>
          <a:lstStyle/>
          <a:p>
            <a:r>
              <a:rPr lang="es-MX" sz="2200" dirty="0" smtClean="0"/>
              <a:t>La competencia matemática de los futuros maestros (Instituto Universitario de Ciencias de la Educación, Universidad Autónoma de Madrid, 2007).</a:t>
            </a:r>
          </a:p>
          <a:p>
            <a:pPr lvl="1"/>
            <a:r>
              <a:rPr lang="es-MX" sz="1900" dirty="0" smtClean="0"/>
              <a:t>Muestra: 140 estudiantes de magisterio de la UAM.</a:t>
            </a:r>
          </a:p>
          <a:p>
            <a:pPr lvl="1"/>
            <a:r>
              <a:rPr lang="es-MX" sz="1900" dirty="0" smtClean="0"/>
              <a:t>Principales hallazgos:</a:t>
            </a:r>
          </a:p>
          <a:p>
            <a:pPr lvl="2"/>
            <a:r>
              <a:rPr lang="es-MX" sz="1900" dirty="0" smtClean="0"/>
              <a:t>Los estudiantes de magisterio no superan significativamente el porcentaje de aciertos de los alumnos de 15 años.</a:t>
            </a:r>
          </a:p>
          <a:p>
            <a:pPr lvl="2"/>
            <a:r>
              <a:rPr lang="es-MX" sz="1900" dirty="0" smtClean="0"/>
              <a:t>Decae el rendimiento cuando aumenta el nivel de complejidad de los ítems. Del 78 % de aciertos en tareas que exigen competencias de reproducción a 50% en tareas de conexiones y reflexión.</a:t>
            </a:r>
          </a:p>
          <a:p>
            <a:pPr lvl="2"/>
            <a:r>
              <a:rPr lang="es-MX" sz="1900" dirty="0" smtClean="0"/>
              <a:t>Sólo 11 % alcanza un nivel de competencia alta.</a:t>
            </a:r>
          </a:p>
          <a:p>
            <a:pPr lvl="2"/>
            <a:r>
              <a:rPr lang="es-MX" sz="1900" dirty="0" smtClean="0"/>
              <a:t>Caída significativa en el porcentaje de aciertos en las cuestiones relativas a la estadística y probabilidad.</a:t>
            </a:r>
          </a:p>
          <a:p>
            <a:pPr lvl="2"/>
            <a:r>
              <a:rPr lang="es-MX" sz="1900" dirty="0" smtClean="0"/>
              <a:t>Relación significativa con “</a:t>
            </a:r>
            <a:r>
              <a:rPr lang="es-MX" sz="1900" dirty="0" err="1" smtClean="0"/>
              <a:t>autoconcepto</a:t>
            </a:r>
            <a:r>
              <a:rPr lang="es-MX" sz="1900" dirty="0" smtClean="0"/>
              <a:t>” y “ansiedad” pero no significativa con “motivación” y “estrategias de aprendizaje”.</a:t>
            </a:r>
          </a:p>
          <a:p>
            <a:pPr lvl="1"/>
            <a:r>
              <a:rPr lang="es-MX" sz="2300" dirty="0" smtClean="0"/>
              <a:t>¿Qué tipo y  qué nivel de conocimientos matemáticos debe poseer una persona que quiera acceder al magisterio?</a:t>
            </a:r>
          </a:p>
          <a:p>
            <a:pPr lvl="2"/>
            <a:endParaRPr lang="es-MX" sz="1900" dirty="0" smtClean="0"/>
          </a:p>
          <a:p>
            <a:pPr lvl="1"/>
            <a:endParaRPr lang="es-MX" dirty="0" smtClean="0"/>
          </a:p>
          <a:p>
            <a:endParaRPr lang="es-MX" dirty="0"/>
          </a:p>
        </p:txBody>
      </p:sp>
    </p:spTree>
    <p:extLst>
      <p:ext uri="{BB962C8B-B14F-4D97-AF65-F5344CB8AC3E}">
        <p14:creationId xmlns:p14="http://schemas.microsoft.com/office/powerpoint/2010/main" xmlns="" val="2225458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Reflexión</a:t>
            </a:r>
            <a:endParaRPr lang="es-MX" dirty="0"/>
          </a:p>
        </p:txBody>
      </p:sp>
      <p:sp>
        <p:nvSpPr>
          <p:cNvPr id="3" name="2 Marcador de contenido"/>
          <p:cNvSpPr>
            <a:spLocks noGrp="1"/>
          </p:cNvSpPr>
          <p:nvPr>
            <p:ph idx="1"/>
          </p:nvPr>
        </p:nvSpPr>
        <p:spPr/>
        <p:txBody>
          <a:bodyPr>
            <a:normAutofit fontScale="62500" lnSpcReduction="20000"/>
          </a:bodyPr>
          <a:lstStyle/>
          <a:p>
            <a:pPr marL="0" indent="0" algn="ctr">
              <a:buNone/>
            </a:pPr>
            <a:r>
              <a:rPr lang="es-MX" sz="4500" dirty="0" err="1" smtClean="0"/>
              <a:t>Ulf</a:t>
            </a:r>
            <a:r>
              <a:rPr lang="es-MX" sz="4500" dirty="0" smtClean="0"/>
              <a:t> P. </a:t>
            </a:r>
            <a:r>
              <a:rPr lang="es-MX" sz="4500" dirty="0" err="1" smtClean="0"/>
              <a:t>Lundgren</a:t>
            </a:r>
            <a:r>
              <a:rPr lang="es-MX" sz="4500" dirty="0" smtClean="0"/>
              <a:t> </a:t>
            </a:r>
          </a:p>
          <a:p>
            <a:pPr marL="0" indent="0" algn="ctr">
              <a:buNone/>
            </a:pPr>
            <a:r>
              <a:rPr lang="es-MX" dirty="0" smtClean="0"/>
              <a:t>(Ex Director General de la Agencia Nacional para la Educación, Suecia. Ex Presidente del </a:t>
            </a:r>
            <a:r>
              <a:rPr lang="en-US" dirty="0" smtClean="0"/>
              <a:t>Centre for Educational Research and Innovation, OCDE</a:t>
            </a:r>
            <a:r>
              <a:rPr lang="es-MX" dirty="0" smtClean="0"/>
              <a:t>)</a:t>
            </a:r>
          </a:p>
          <a:p>
            <a:endParaRPr lang="es-MX" dirty="0"/>
          </a:p>
          <a:p>
            <a:r>
              <a:rPr lang="es-MX" dirty="0" smtClean="0"/>
              <a:t>La gobernanza política de la educación se ha convertido en un control de los resultados. La consecuencia es que la reestructuración curricular se ha dirigido a obtener mejores rendimientos en la prueba. PISA tal vez haya dejado de ser un proyecto comparativo. Es un modelo para el desarrollo de las escuelas nacionales en un mundo global.</a:t>
            </a:r>
          </a:p>
          <a:p>
            <a:r>
              <a:rPr lang="es-MX" dirty="0" smtClean="0"/>
              <a:t>El proyecto PISA y sus efectos no pueden entenderse a partir de bases educativas, psicométricas o técnicas. Tiene que ser entendido como parte de un contexto que se ha modelado históricamente mediante el cambio de las condiciones sociales, materiales e ideológicas.</a:t>
            </a:r>
          </a:p>
          <a:p>
            <a:r>
              <a:rPr lang="es-MX" dirty="0" smtClean="0"/>
              <a:t>Las evaluaciones internacionales son uno de los síntomas que verifican los conocimientos que no tenemos, a la hora de afrontar un futuro que no podemos prever.</a:t>
            </a:r>
            <a:endParaRPr lang="es-MX" dirty="0"/>
          </a:p>
        </p:txBody>
      </p:sp>
    </p:spTree>
    <p:extLst>
      <p:ext uri="{BB962C8B-B14F-4D97-AF65-F5344CB8AC3E}">
        <p14:creationId xmlns:p14="http://schemas.microsoft.com/office/powerpoint/2010/main" xmlns="" val="1532621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Sobre el origen y características de la prueba PISA</a:t>
            </a:r>
            <a:endParaRPr lang="es-MX" dirty="0"/>
          </a:p>
        </p:txBody>
      </p:sp>
      <p:sp>
        <p:nvSpPr>
          <p:cNvPr id="3" name="2 Marcador de contenido"/>
          <p:cNvSpPr>
            <a:spLocks noGrp="1"/>
          </p:cNvSpPr>
          <p:nvPr>
            <p:ph idx="1"/>
          </p:nvPr>
        </p:nvSpPr>
        <p:spPr/>
        <p:txBody>
          <a:bodyPr>
            <a:normAutofit fontScale="70000" lnSpcReduction="20000"/>
          </a:bodyPr>
          <a:lstStyle/>
          <a:p>
            <a:r>
              <a:rPr lang="es-MX" dirty="0" smtClean="0"/>
              <a:t>En la década noventa la OCDE difundía en </a:t>
            </a:r>
            <a:r>
              <a:rPr lang="es-MX" dirty="0" err="1" smtClean="0"/>
              <a:t>Education</a:t>
            </a:r>
            <a:r>
              <a:rPr lang="es-MX" dirty="0" smtClean="0"/>
              <a:t> at </a:t>
            </a:r>
            <a:r>
              <a:rPr lang="es-MX" dirty="0" err="1" smtClean="0"/>
              <a:t>the</a:t>
            </a:r>
            <a:r>
              <a:rPr lang="es-MX" dirty="0" smtClean="0"/>
              <a:t> </a:t>
            </a:r>
            <a:r>
              <a:rPr lang="es-MX" dirty="0" err="1" smtClean="0"/>
              <a:t>Glance</a:t>
            </a:r>
            <a:r>
              <a:rPr lang="es-MX" dirty="0" smtClean="0"/>
              <a:t> los datos sistematizados elaborados por el P</a:t>
            </a:r>
            <a:r>
              <a:rPr lang="pt-BR" dirty="0" err="1" smtClean="0"/>
              <a:t>rograma</a:t>
            </a:r>
            <a:r>
              <a:rPr lang="pt-BR" dirty="0" smtClean="0"/>
              <a:t> de </a:t>
            </a:r>
            <a:r>
              <a:rPr lang="pt-BR" dirty="0" err="1" smtClean="0"/>
              <a:t>Análisis</a:t>
            </a:r>
            <a:r>
              <a:rPr lang="pt-BR" dirty="0" smtClean="0"/>
              <a:t> de Indicadores de Sistemas Educativos (INES).</a:t>
            </a:r>
          </a:p>
          <a:p>
            <a:r>
              <a:rPr lang="pt-BR" dirty="0" smtClean="0"/>
              <a:t>INES decide incluir </a:t>
            </a:r>
            <a:r>
              <a:rPr lang="pt-BR" dirty="0" err="1" smtClean="0"/>
              <a:t>los</a:t>
            </a:r>
            <a:r>
              <a:rPr lang="pt-BR" dirty="0" smtClean="0"/>
              <a:t> resultados de </a:t>
            </a:r>
            <a:r>
              <a:rPr lang="pt-BR" dirty="0" err="1" smtClean="0"/>
              <a:t>las</a:t>
            </a:r>
            <a:r>
              <a:rPr lang="pt-BR" dirty="0" smtClean="0"/>
              <a:t> </a:t>
            </a:r>
            <a:r>
              <a:rPr lang="pt-BR" dirty="0" err="1" smtClean="0"/>
              <a:t>pruebas</a:t>
            </a:r>
            <a:r>
              <a:rPr lang="pt-BR" dirty="0" smtClean="0"/>
              <a:t> de </a:t>
            </a:r>
            <a:r>
              <a:rPr lang="pt-BR" dirty="0" err="1" smtClean="0"/>
              <a:t>la</a:t>
            </a:r>
            <a:r>
              <a:rPr lang="pt-BR" dirty="0" smtClean="0"/>
              <a:t> </a:t>
            </a:r>
            <a:r>
              <a:rPr lang="en-US" dirty="0" smtClean="0"/>
              <a:t>International Association for the Evaluation of Educational Achievement (IEA), </a:t>
            </a:r>
            <a:r>
              <a:rPr lang="en-US" dirty="0" err="1" smtClean="0"/>
              <a:t>principalmente</a:t>
            </a:r>
            <a:r>
              <a:rPr lang="en-US" dirty="0" smtClean="0"/>
              <a:t> el Trends in International Mathematics and Science Study (TIMSS).</a:t>
            </a:r>
          </a:p>
          <a:p>
            <a:r>
              <a:rPr lang="en-US" dirty="0" err="1" smtClean="0"/>
              <a:t>Problemas</a:t>
            </a:r>
            <a:r>
              <a:rPr lang="en-US" dirty="0" smtClean="0"/>
              <a:t> con TIMSS: </a:t>
            </a:r>
            <a:r>
              <a:rPr lang="en-US" dirty="0" err="1" smtClean="0"/>
              <a:t>desfase</a:t>
            </a:r>
            <a:r>
              <a:rPr lang="en-US" dirty="0" smtClean="0"/>
              <a:t> y </a:t>
            </a:r>
            <a:r>
              <a:rPr lang="en-US" dirty="0" err="1" smtClean="0"/>
              <a:t>críticas</a:t>
            </a:r>
            <a:r>
              <a:rPr lang="en-US" dirty="0" smtClean="0"/>
              <a:t> al </a:t>
            </a:r>
            <a:r>
              <a:rPr lang="en-US" dirty="0" err="1" smtClean="0"/>
              <a:t>modelo</a:t>
            </a:r>
            <a:r>
              <a:rPr lang="en-US" dirty="0" smtClean="0"/>
              <a:t> de </a:t>
            </a:r>
            <a:r>
              <a:rPr lang="en-US" dirty="0" err="1" smtClean="0"/>
              <a:t>medición</a:t>
            </a:r>
            <a:r>
              <a:rPr lang="en-US" dirty="0" smtClean="0"/>
              <a:t>.</a:t>
            </a:r>
          </a:p>
          <a:p>
            <a:r>
              <a:rPr lang="en-US" dirty="0" smtClean="0"/>
              <a:t>El CERI propone </a:t>
            </a:r>
            <a:r>
              <a:rPr lang="en-US" dirty="0" err="1" smtClean="0"/>
              <a:t>entonces</a:t>
            </a:r>
            <a:r>
              <a:rPr lang="en-US" dirty="0" smtClean="0"/>
              <a:t> </a:t>
            </a:r>
            <a:r>
              <a:rPr lang="en-US" dirty="0" err="1" smtClean="0"/>
              <a:t>establecer</a:t>
            </a:r>
            <a:r>
              <a:rPr lang="en-US" dirty="0" smtClean="0"/>
              <a:t> un </a:t>
            </a:r>
            <a:r>
              <a:rPr lang="en-US" dirty="0" err="1" smtClean="0"/>
              <a:t>diseño</a:t>
            </a:r>
            <a:r>
              <a:rPr lang="en-US" dirty="0" smtClean="0"/>
              <a:t> </a:t>
            </a:r>
            <a:r>
              <a:rPr lang="en-US" dirty="0" err="1" smtClean="0"/>
              <a:t>propio</a:t>
            </a:r>
            <a:r>
              <a:rPr lang="en-US" dirty="0" smtClean="0"/>
              <a:t>.</a:t>
            </a:r>
          </a:p>
          <a:p>
            <a:r>
              <a:rPr lang="en-US" dirty="0" smtClean="0"/>
              <a:t>Se </a:t>
            </a:r>
            <a:r>
              <a:rPr lang="en-US" dirty="0" err="1" smtClean="0"/>
              <a:t>toma</a:t>
            </a:r>
            <a:r>
              <a:rPr lang="en-US" dirty="0" smtClean="0"/>
              <a:t> en </a:t>
            </a:r>
            <a:r>
              <a:rPr lang="en-US" dirty="0" err="1" smtClean="0"/>
              <a:t>cuenta</a:t>
            </a:r>
            <a:r>
              <a:rPr lang="en-US" dirty="0" smtClean="0"/>
              <a:t> los </a:t>
            </a:r>
            <a:r>
              <a:rPr lang="en-US" dirty="0" err="1" smtClean="0"/>
              <a:t>avances</a:t>
            </a:r>
            <a:r>
              <a:rPr lang="en-US" dirty="0" smtClean="0"/>
              <a:t> del Educational Testing Service (ETS) de EUA con el </a:t>
            </a:r>
            <a:r>
              <a:rPr lang="en-US" dirty="0" err="1" smtClean="0"/>
              <a:t>enfoque</a:t>
            </a:r>
            <a:r>
              <a:rPr lang="en-US" dirty="0" smtClean="0"/>
              <a:t> de “Literacy”, </a:t>
            </a:r>
            <a:r>
              <a:rPr lang="en-US" dirty="0" err="1" smtClean="0"/>
              <a:t>así</a:t>
            </a:r>
            <a:r>
              <a:rPr lang="en-US" dirty="0" smtClean="0"/>
              <a:t> </a:t>
            </a:r>
            <a:r>
              <a:rPr lang="en-US" dirty="0" err="1" smtClean="0"/>
              <a:t>como</a:t>
            </a:r>
            <a:r>
              <a:rPr lang="en-US" dirty="0" smtClean="0"/>
              <a:t> el </a:t>
            </a:r>
            <a:r>
              <a:rPr lang="en-US" dirty="0" err="1" smtClean="0"/>
              <a:t>enfoque</a:t>
            </a:r>
            <a:r>
              <a:rPr lang="en-US" dirty="0" smtClean="0"/>
              <a:t> de “Competence” </a:t>
            </a:r>
            <a:r>
              <a:rPr lang="en-US" dirty="0" err="1" smtClean="0"/>
              <a:t>desarrollado</a:t>
            </a:r>
            <a:r>
              <a:rPr lang="en-US" dirty="0" smtClean="0"/>
              <a:t> en el </a:t>
            </a:r>
            <a:r>
              <a:rPr lang="en-US" dirty="0" err="1" smtClean="0"/>
              <a:t>marco</a:t>
            </a:r>
            <a:r>
              <a:rPr lang="en-US" dirty="0" smtClean="0"/>
              <a:t> de la Unión </a:t>
            </a:r>
            <a:r>
              <a:rPr lang="en-US" dirty="0" err="1" smtClean="0"/>
              <a:t>Europea</a:t>
            </a:r>
            <a:r>
              <a:rPr lang="en-US" dirty="0" smtClean="0"/>
              <a:t>.</a:t>
            </a:r>
          </a:p>
          <a:p>
            <a:r>
              <a:rPr lang="en-US" dirty="0" err="1" smtClean="0"/>
              <a:t>Diferencias</a:t>
            </a:r>
            <a:r>
              <a:rPr lang="en-US" dirty="0" smtClean="0"/>
              <a:t> </a:t>
            </a:r>
            <a:r>
              <a:rPr lang="en-US" dirty="0" err="1" smtClean="0"/>
              <a:t>importantes</a:t>
            </a:r>
            <a:r>
              <a:rPr lang="en-US" dirty="0" smtClean="0"/>
              <a:t> entre Literacy y Competence (no </a:t>
            </a:r>
            <a:r>
              <a:rPr lang="en-US" dirty="0" err="1" smtClean="0"/>
              <a:t>es</a:t>
            </a:r>
            <a:r>
              <a:rPr lang="en-US" dirty="0" smtClean="0"/>
              <a:t> lo </a:t>
            </a:r>
            <a:r>
              <a:rPr lang="en-US" dirty="0" err="1" smtClean="0"/>
              <a:t>mismo</a:t>
            </a:r>
            <a:r>
              <a:rPr lang="en-US" dirty="0" smtClean="0"/>
              <a:t>). </a:t>
            </a:r>
            <a:r>
              <a:rPr lang="en-US" dirty="0" err="1" smtClean="0"/>
              <a:t>Problemas</a:t>
            </a:r>
            <a:r>
              <a:rPr lang="en-US" dirty="0" smtClean="0"/>
              <a:t> de </a:t>
            </a:r>
            <a:r>
              <a:rPr lang="en-US" dirty="0" err="1" smtClean="0"/>
              <a:t>ambigüedad</a:t>
            </a:r>
            <a:r>
              <a:rPr lang="en-US" dirty="0" smtClean="0"/>
              <a:t> y </a:t>
            </a:r>
            <a:r>
              <a:rPr lang="en-US" dirty="0" err="1" smtClean="0"/>
              <a:t>convergencia</a:t>
            </a:r>
            <a:r>
              <a:rPr lang="en-US" dirty="0" smtClean="0"/>
              <a:t>.</a:t>
            </a:r>
          </a:p>
          <a:p>
            <a:endParaRPr lang="es-MX" dirty="0"/>
          </a:p>
        </p:txBody>
      </p:sp>
    </p:spTree>
    <p:extLst>
      <p:ext uri="{BB962C8B-B14F-4D97-AF65-F5344CB8AC3E}">
        <p14:creationId xmlns:p14="http://schemas.microsoft.com/office/powerpoint/2010/main" xmlns="" val="1905243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MX" sz="2400" dirty="0" smtClean="0"/>
              <a:t>UE: competencias clave para el aprendizaje permanente </a:t>
            </a:r>
            <a:endParaRPr lang="es-MX" sz="2400" dirty="0"/>
          </a:p>
        </p:txBody>
      </p:sp>
      <p:sp>
        <p:nvSpPr>
          <p:cNvPr id="3" name="2 Marcador de contenido"/>
          <p:cNvSpPr>
            <a:spLocks noGrp="1"/>
          </p:cNvSpPr>
          <p:nvPr>
            <p:ph idx="1"/>
          </p:nvPr>
        </p:nvSpPr>
        <p:spPr/>
        <p:txBody>
          <a:bodyPr>
            <a:normAutofit fontScale="62500" lnSpcReduction="20000"/>
          </a:bodyPr>
          <a:lstStyle/>
          <a:p>
            <a:r>
              <a:rPr lang="es-MX" dirty="0" smtClean="0"/>
              <a:t>La comunicación en la lengua materna </a:t>
            </a:r>
          </a:p>
          <a:p>
            <a:r>
              <a:rPr lang="es-MX" dirty="0" smtClean="0"/>
              <a:t>La comunicación en lenguas extranjeras</a:t>
            </a:r>
          </a:p>
          <a:p>
            <a:r>
              <a:rPr lang="es-MX" dirty="0" smtClean="0"/>
              <a:t>La competencia matemática y las competencias básicas en ciencia y tecnología. </a:t>
            </a:r>
          </a:p>
          <a:p>
            <a:pPr lvl="1"/>
            <a:r>
              <a:rPr lang="es-MX" dirty="0" smtClean="0"/>
              <a:t>La competencia matemática es la capacidad de desarrollar y aplicar un razonamiento matemático para resolver problemas diversos de la vida cotidiana, haciendo hincapié en el razonamiento, la actividad y los conocimientos. Las competencias básicas en ciencia y tecnología remiten al dominio, la utilización y la aplicación de conocimientos y metodología empleados para explicar la naturaleza. Por ello, entrañan una comprensión de los cambios ligados a la actividad humana y la responsabilidad de cada individuo como ciudadano.</a:t>
            </a:r>
          </a:p>
          <a:p>
            <a:r>
              <a:rPr lang="es-MX" dirty="0" smtClean="0"/>
              <a:t>La competencia digital información y la comunicación (TIC)</a:t>
            </a:r>
          </a:p>
          <a:p>
            <a:r>
              <a:rPr lang="es-MX" dirty="0" smtClean="0"/>
              <a:t>Aprender a aprender</a:t>
            </a:r>
          </a:p>
          <a:p>
            <a:r>
              <a:rPr lang="es-MX" dirty="0" smtClean="0"/>
              <a:t>Las competencias sociales y cívicas </a:t>
            </a:r>
          </a:p>
          <a:p>
            <a:r>
              <a:rPr lang="es-MX" dirty="0" smtClean="0"/>
              <a:t>El sentido de la iniciativa y el espíritu de empresa </a:t>
            </a:r>
          </a:p>
          <a:p>
            <a:r>
              <a:rPr lang="es-MX" dirty="0" smtClean="0"/>
              <a:t>La conciencia y la expresión culturales</a:t>
            </a:r>
          </a:p>
          <a:p>
            <a:endParaRPr lang="es-MX" dirty="0"/>
          </a:p>
        </p:txBody>
      </p:sp>
    </p:spTree>
    <p:extLst>
      <p:ext uri="{BB962C8B-B14F-4D97-AF65-F5344CB8AC3E}">
        <p14:creationId xmlns:p14="http://schemas.microsoft.com/office/powerpoint/2010/main" xmlns="" val="1736875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Definición de PISA (matemáticas)</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PISA evalúa los procesos asociados al planteamiento de problemas en contextos reales, procurando que dichos problemas adopten una forma apta para la aplicación de métodos matemáticos, que se utilice el conocimiento matemático para resolverlos y que se evalúe su solución en el contexto del problema original.</a:t>
            </a:r>
          </a:p>
          <a:p>
            <a:r>
              <a:rPr lang="es-MX" dirty="0" smtClean="0"/>
              <a:t>Énfasis en el contexto, aunque la prueba como tal ha tendido un desarrollo insuficiente en resolver el problema del “contexto significativo”, en particular en el caso de Matemáticas.</a:t>
            </a:r>
            <a:endParaRPr lang="es-MX" dirty="0"/>
          </a:p>
        </p:txBody>
      </p:sp>
    </p:spTree>
    <p:extLst>
      <p:ext uri="{BB962C8B-B14F-4D97-AF65-F5344CB8AC3E}">
        <p14:creationId xmlns:p14="http://schemas.microsoft.com/office/powerpoint/2010/main" xmlns="" val="1386894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Resultados de México 1</a:t>
            </a:r>
            <a:endParaRPr lang="es-MX" dirty="0"/>
          </a:p>
        </p:txBody>
      </p:sp>
      <p:sp>
        <p:nvSpPr>
          <p:cNvPr id="3" name="2 Marcador de contenido"/>
          <p:cNvSpPr>
            <a:spLocks noGrp="1"/>
          </p:cNvSpPr>
          <p:nvPr>
            <p:ph idx="1"/>
          </p:nvPr>
        </p:nvSpPr>
        <p:spPr/>
        <p:txBody>
          <a:bodyPr>
            <a:normAutofit fontScale="77500" lnSpcReduction="20000"/>
          </a:bodyPr>
          <a:lstStyle/>
          <a:p>
            <a:r>
              <a:rPr lang="es-MX" dirty="0" smtClean="0"/>
              <a:t>Entre PISA 2003 y PISA 2012, México aumentó su matrícula de jóvenes de 15 años en educación formal (del 58% a poco menos del 70%). El rendimiento de estos alumnos en matemáticas también mejoró (de 385 puntos en 2003 a 413 puntos en 2012).</a:t>
            </a:r>
          </a:p>
          <a:p>
            <a:r>
              <a:rPr lang="es-MX" dirty="0" smtClean="0"/>
              <a:t>El aumento de 28 puntos en matemáticas entre PISA 2003 y PISA 2012 fue uno de los más importantes entre los países de la OCDE. Sin embargo, en PISA 2012, el 55% de los alumnos mexicanos no alcanzó el nivel de competencias básicas en matemáticas.</a:t>
            </a:r>
          </a:p>
          <a:p>
            <a:r>
              <a:rPr lang="es-MX" dirty="0" smtClean="0"/>
              <a:t>Pero hay un decrecimiento, estadísticamente no significativo, de los 419 puntos alcanzados en la edición PISA 2009.</a:t>
            </a:r>
          </a:p>
          <a:p>
            <a:endParaRPr lang="es-MX" dirty="0" smtClean="0"/>
          </a:p>
        </p:txBody>
      </p:sp>
    </p:spTree>
    <p:extLst>
      <p:ext uri="{BB962C8B-B14F-4D97-AF65-F5344CB8AC3E}">
        <p14:creationId xmlns:p14="http://schemas.microsoft.com/office/powerpoint/2010/main" xmlns="" val="2350202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Resultados de México 2</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xmlns="" val="1871400410"/>
              </p:ext>
            </p:extLst>
          </p:nvPr>
        </p:nvGraphicFramePr>
        <p:xfrm>
          <a:off x="457200" y="1600200"/>
          <a:ext cx="8229600" cy="1112520"/>
        </p:xfrm>
        <a:graphic>
          <a:graphicData uri="http://schemas.openxmlformats.org/drawingml/2006/table">
            <a:tbl>
              <a:tblPr firstRow="1" bandRow="1">
                <a:tableStyleId>{073A0DAA-6AF3-43AB-8588-CEC1D06C72B9}</a:tableStyleId>
              </a:tblPr>
              <a:tblGrid>
                <a:gridCol w="1028700"/>
                <a:gridCol w="1028700"/>
                <a:gridCol w="1028700"/>
                <a:gridCol w="1028700"/>
                <a:gridCol w="1028700"/>
                <a:gridCol w="1028700"/>
                <a:gridCol w="1028700"/>
                <a:gridCol w="1028700"/>
              </a:tblGrid>
              <a:tr h="370840">
                <a:tc>
                  <a:txBody>
                    <a:bodyPr/>
                    <a:lstStyle/>
                    <a:p>
                      <a:endParaRPr lang="es-MX" dirty="0"/>
                    </a:p>
                  </a:txBody>
                  <a:tcPr/>
                </a:tc>
                <a:tc>
                  <a:txBody>
                    <a:bodyPr/>
                    <a:lstStyle/>
                    <a:p>
                      <a:r>
                        <a:rPr lang="es-MX" dirty="0" smtClean="0"/>
                        <a:t>Nivel -1</a:t>
                      </a:r>
                      <a:endParaRPr lang="es-MX" dirty="0"/>
                    </a:p>
                  </a:txBody>
                  <a:tcPr/>
                </a:tc>
                <a:tc>
                  <a:txBody>
                    <a:bodyPr/>
                    <a:lstStyle/>
                    <a:p>
                      <a:r>
                        <a:rPr lang="es-MX" dirty="0" smtClean="0"/>
                        <a:t>Nivel 1</a:t>
                      </a:r>
                      <a:endParaRPr lang="es-MX" dirty="0"/>
                    </a:p>
                  </a:txBody>
                  <a:tcPr/>
                </a:tc>
                <a:tc>
                  <a:txBody>
                    <a:bodyPr/>
                    <a:lstStyle/>
                    <a:p>
                      <a:r>
                        <a:rPr lang="es-MX" dirty="0" smtClean="0"/>
                        <a:t>Nivel 2</a:t>
                      </a:r>
                      <a:endParaRPr lang="es-MX" dirty="0"/>
                    </a:p>
                  </a:txBody>
                  <a:tcPr/>
                </a:tc>
                <a:tc>
                  <a:txBody>
                    <a:bodyPr/>
                    <a:lstStyle/>
                    <a:p>
                      <a:r>
                        <a:rPr lang="es-MX" dirty="0" smtClean="0"/>
                        <a:t>Nivel 3</a:t>
                      </a:r>
                      <a:endParaRPr lang="es-MX" dirty="0"/>
                    </a:p>
                  </a:txBody>
                  <a:tcPr/>
                </a:tc>
                <a:tc>
                  <a:txBody>
                    <a:bodyPr/>
                    <a:lstStyle/>
                    <a:p>
                      <a:r>
                        <a:rPr lang="es-MX" dirty="0" smtClean="0"/>
                        <a:t>Nivel 4</a:t>
                      </a:r>
                      <a:endParaRPr lang="es-MX" dirty="0"/>
                    </a:p>
                  </a:txBody>
                  <a:tcPr/>
                </a:tc>
                <a:tc>
                  <a:txBody>
                    <a:bodyPr/>
                    <a:lstStyle/>
                    <a:p>
                      <a:r>
                        <a:rPr lang="es-MX" dirty="0" smtClean="0"/>
                        <a:t>Nivel 5</a:t>
                      </a:r>
                      <a:endParaRPr lang="es-MX" dirty="0"/>
                    </a:p>
                  </a:txBody>
                  <a:tcPr/>
                </a:tc>
                <a:tc>
                  <a:txBody>
                    <a:bodyPr/>
                    <a:lstStyle/>
                    <a:p>
                      <a:r>
                        <a:rPr lang="es-MX" dirty="0" smtClean="0"/>
                        <a:t>Nivel 6</a:t>
                      </a:r>
                      <a:endParaRPr lang="es-MX" dirty="0"/>
                    </a:p>
                  </a:txBody>
                  <a:tcPr/>
                </a:tc>
              </a:tr>
              <a:tr h="370840">
                <a:tc>
                  <a:txBody>
                    <a:bodyPr/>
                    <a:lstStyle/>
                    <a:p>
                      <a:r>
                        <a:rPr lang="es-MX" sz="1800" dirty="0" smtClean="0"/>
                        <a:t>OCDE</a:t>
                      </a:r>
                      <a:endParaRPr lang="es-MX" sz="1800" dirty="0"/>
                    </a:p>
                  </a:txBody>
                  <a:tcPr/>
                </a:tc>
                <a:tc>
                  <a:txBody>
                    <a:bodyPr/>
                    <a:lstStyle/>
                    <a:p>
                      <a:pPr algn="ctr" fontAlgn="b"/>
                      <a:r>
                        <a:rPr lang="es-MX" sz="1800" b="0" i="0" u="none" strike="noStrike" dirty="0" smtClean="0">
                          <a:effectLst/>
                          <a:latin typeface="Arial"/>
                        </a:rPr>
                        <a:t>8.0</a:t>
                      </a:r>
                      <a:endParaRPr lang="es-MX" sz="1800" b="0" i="0" u="none" strike="noStrike" dirty="0">
                        <a:effectLst/>
                        <a:latin typeface="Arial"/>
                      </a:endParaRPr>
                    </a:p>
                  </a:txBody>
                  <a:tcPr marL="9525" marR="9525" marT="9525" marB="0" anchor="b"/>
                </a:tc>
                <a:tc>
                  <a:txBody>
                    <a:bodyPr/>
                    <a:lstStyle/>
                    <a:p>
                      <a:pPr algn="ctr" fontAlgn="b"/>
                      <a:r>
                        <a:rPr lang="es-MX" sz="1800" b="0" i="0" u="none" strike="noStrike" dirty="0" smtClean="0">
                          <a:effectLst/>
                          <a:latin typeface="Arial"/>
                        </a:rPr>
                        <a:t>15.0</a:t>
                      </a:r>
                      <a:endParaRPr lang="es-MX" sz="1800" b="0" i="0" u="none" strike="noStrike" dirty="0">
                        <a:effectLst/>
                        <a:latin typeface="Arial"/>
                      </a:endParaRPr>
                    </a:p>
                  </a:txBody>
                  <a:tcPr marL="9525" marR="9525" marT="9525" marB="0" anchor="b"/>
                </a:tc>
                <a:tc>
                  <a:txBody>
                    <a:bodyPr/>
                    <a:lstStyle/>
                    <a:p>
                      <a:pPr algn="ctr" fontAlgn="b"/>
                      <a:r>
                        <a:rPr lang="es-MX" sz="1800" b="0" i="0" u="none" strike="noStrike" dirty="0">
                          <a:effectLst/>
                          <a:latin typeface="Arial"/>
                        </a:rPr>
                        <a:t>22.5</a:t>
                      </a:r>
                    </a:p>
                  </a:txBody>
                  <a:tcPr marL="9525" marR="9525" marT="9525" marB="0" anchor="b"/>
                </a:tc>
                <a:tc>
                  <a:txBody>
                    <a:bodyPr/>
                    <a:lstStyle/>
                    <a:p>
                      <a:pPr algn="ctr" fontAlgn="b"/>
                      <a:r>
                        <a:rPr lang="es-MX" sz="1800" b="0" i="0" u="none" strike="noStrike">
                          <a:effectLst/>
                          <a:latin typeface="Arial"/>
                        </a:rPr>
                        <a:t>23.7</a:t>
                      </a:r>
                    </a:p>
                  </a:txBody>
                  <a:tcPr marL="9525" marR="9525" marT="9525" marB="0" anchor="b"/>
                </a:tc>
                <a:tc>
                  <a:txBody>
                    <a:bodyPr/>
                    <a:lstStyle/>
                    <a:p>
                      <a:pPr algn="ctr" fontAlgn="b"/>
                      <a:r>
                        <a:rPr lang="es-MX" sz="1800" b="0" i="0" u="none" strike="noStrike">
                          <a:effectLst/>
                          <a:latin typeface="Arial"/>
                        </a:rPr>
                        <a:t>18.1</a:t>
                      </a:r>
                    </a:p>
                  </a:txBody>
                  <a:tcPr marL="9525" marR="9525" marT="9525" marB="0" anchor="b"/>
                </a:tc>
                <a:tc>
                  <a:txBody>
                    <a:bodyPr/>
                    <a:lstStyle/>
                    <a:p>
                      <a:pPr algn="ctr" fontAlgn="b"/>
                      <a:r>
                        <a:rPr lang="es-MX" sz="1800" b="0" i="0" u="none" strike="noStrike">
                          <a:effectLst/>
                          <a:latin typeface="Arial"/>
                        </a:rPr>
                        <a:t>9.3</a:t>
                      </a:r>
                    </a:p>
                  </a:txBody>
                  <a:tcPr marL="9525" marR="9525" marT="9525" marB="0" anchor="b"/>
                </a:tc>
                <a:tc>
                  <a:txBody>
                    <a:bodyPr/>
                    <a:lstStyle/>
                    <a:p>
                      <a:pPr algn="ctr" fontAlgn="b"/>
                      <a:r>
                        <a:rPr lang="es-MX" sz="1800" b="0" i="0" u="none" strike="noStrike" dirty="0">
                          <a:effectLst/>
                          <a:latin typeface="Arial"/>
                        </a:rPr>
                        <a:t>3.3</a:t>
                      </a:r>
                    </a:p>
                  </a:txBody>
                  <a:tcPr marL="9525" marR="9525" marT="9525" marB="0" anchor="b"/>
                </a:tc>
              </a:tr>
              <a:tr h="370840">
                <a:tc>
                  <a:txBody>
                    <a:bodyPr/>
                    <a:lstStyle/>
                    <a:p>
                      <a:r>
                        <a:rPr lang="es-MX" sz="1800" dirty="0" smtClean="0"/>
                        <a:t>México</a:t>
                      </a:r>
                      <a:endParaRPr lang="es-MX" sz="1800" dirty="0"/>
                    </a:p>
                  </a:txBody>
                  <a:tcPr/>
                </a:tc>
                <a:tc>
                  <a:txBody>
                    <a:bodyPr/>
                    <a:lstStyle/>
                    <a:p>
                      <a:pPr algn="ctr" fontAlgn="b"/>
                      <a:r>
                        <a:rPr lang="es-MX" sz="1800" b="0" i="0" u="none" strike="noStrike" dirty="0" smtClean="0">
                          <a:effectLst/>
                          <a:latin typeface="Arial"/>
                        </a:rPr>
                        <a:t>22.8</a:t>
                      </a:r>
                      <a:endParaRPr lang="es-MX" sz="1800" b="0" i="0" u="none" strike="noStrike" dirty="0">
                        <a:effectLst/>
                        <a:latin typeface="Arial"/>
                      </a:endParaRPr>
                    </a:p>
                  </a:txBody>
                  <a:tcPr marL="9525" marR="9525" marT="9525" marB="0" anchor="b"/>
                </a:tc>
                <a:tc>
                  <a:txBody>
                    <a:bodyPr/>
                    <a:lstStyle/>
                    <a:p>
                      <a:pPr algn="ctr" fontAlgn="b"/>
                      <a:r>
                        <a:rPr lang="es-MX" sz="1800" b="0" i="0" u="none" strike="noStrike" dirty="0" smtClean="0">
                          <a:effectLst/>
                          <a:latin typeface="Arial"/>
                        </a:rPr>
                        <a:t>31.9</a:t>
                      </a:r>
                      <a:endParaRPr lang="es-MX" sz="1800" b="0" i="0" u="none" strike="noStrike" dirty="0">
                        <a:effectLst/>
                        <a:latin typeface="Arial"/>
                      </a:endParaRPr>
                    </a:p>
                  </a:txBody>
                  <a:tcPr marL="9525" marR="9525" marT="9525" marB="0" anchor="b"/>
                </a:tc>
                <a:tc>
                  <a:txBody>
                    <a:bodyPr/>
                    <a:lstStyle/>
                    <a:p>
                      <a:pPr algn="ctr" fontAlgn="b"/>
                      <a:r>
                        <a:rPr lang="es-MX" sz="1800" b="0" i="0" u="none" strike="noStrike" dirty="0">
                          <a:effectLst/>
                          <a:latin typeface="Arial"/>
                        </a:rPr>
                        <a:t>27.8</a:t>
                      </a:r>
                    </a:p>
                  </a:txBody>
                  <a:tcPr marL="9525" marR="9525" marT="9525" marB="0" anchor="b"/>
                </a:tc>
                <a:tc>
                  <a:txBody>
                    <a:bodyPr/>
                    <a:lstStyle/>
                    <a:p>
                      <a:pPr algn="ctr" fontAlgn="b"/>
                      <a:r>
                        <a:rPr lang="es-MX" sz="1800" b="0" i="0" u="none" strike="noStrike" dirty="0">
                          <a:effectLst/>
                          <a:latin typeface="Arial"/>
                        </a:rPr>
                        <a:t>13.1</a:t>
                      </a:r>
                    </a:p>
                  </a:txBody>
                  <a:tcPr marL="9525" marR="9525" marT="9525" marB="0" anchor="b"/>
                </a:tc>
                <a:tc>
                  <a:txBody>
                    <a:bodyPr/>
                    <a:lstStyle/>
                    <a:p>
                      <a:pPr algn="ctr" fontAlgn="b"/>
                      <a:r>
                        <a:rPr lang="es-MX" sz="1800" b="0" i="0" u="none" strike="noStrike" dirty="0">
                          <a:effectLst/>
                          <a:latin typeface="Arial"/>
                        </a:rPr>
                        <a:t>3.7</a:t>
                      </a:r>
                    </a:p>
                  </a:txBody>
                  <a:tcPr marL="9525" marR="9525" marT="9525" marB="0" anchor="b"/>
                </a:tc>
                <a:tc>
                  <a:txBody>
                    <a:bodyPr/>
                    <a:lstStyle/>
                    <a:p>
                      <a:pPr algn="ctr" fontAlgn="b"/>
                      <a:r>
                        <a:rPr lang="es-MX" sz="1800" b="0" i="0" u="none" strike="noStrike" dirty="0">
                          <a:effectLst/>
                          <a:latin typeface="Arial"/>
                        </a:rPr>
                        <a:t>0.6</a:t>
                      </a:r>
                    </a:p>
                  </a:txBody>
                  <a:tcPr marL="9525" marR="9525" marT="9525" marB="0" anchor="b"/>
                </a:tc>
                <a:tc>
                  <a:txBody>
                    <a:bodyPr/>
                    <a:lstStyle/>
                    <a:p>
                      <a:pPr algn="ctr" fontAlgn="b"/>
                      <a:r>
                        <a:rPr lang="es-MX" sz="1800" b="0" i="0" u="none" strike="noStrike" dirty="0" smtClean="0">
                          <a:effectLst/>
                          <a:latin typeface="Arial"/>
                        </a:rPr>
                        <a:t>0.0</a:t>
                      </a:r>
                    </a:p>
                  </a:txBody>
                  <a:tcPr marL="9525" marR="9525" marT="9525" marB="0" anchor="b"/>
                </a:tc>
              </a:tr>
            </a:tbl>
          </a:graphicData>
        </a:graphic>
      </p:graphicFrame>
      <p:sp>
        <p:nvSpPr>
          <p:cNvPr id="5" name="4 CuadroTexto"/>
          <p:cNvSpPr txBox="1"/>
          <p:nvPr/>
        </p:nvSpPr>
        <p:spPr>
          <a:xfrm>
            <a:off x="467544" y="3284984"/>
            <a:ext cx="8136904" cy="646331"/>
          </a:xfrm>
          <a:prstGeom prst="rect">
            <a:avLst/>
          </a:prstGeom>
          <a:noFill/>
        </p:spPr>
        <p:txBody>
          <a:bodyPr wrap="square" rtlCol="0">
            <a:spAutoFit/>
          </a:bodyPr>
          <a:lstStyle/>
          <a:p>
            <a:r>
              <a:rPr lang="es-MX" dirty="0" smtClean="0"/>
              <a:t>En la OCDE el 77% está por encima del Nivel 2</a:t>
            </a:r>
          </a:p>
          <a:p>
            <a:r>
              <a:rPr lang="es-MX" dirty="0" smtClean="0"/>
              <a:t>En México el 45.3% supera ese nivel</a:t>
            </a:r>
            <a:endParaRPr lang="es-MX" dirty="0"/>
          </a:p>
        </p:txBody>
      </p:sp>
    </p:spTree>
    <p:extLst>
      <p:ext uri="{BB962C8B-B14F-4D97-AF65-F5344CB8AC3E}">
        <p14:creationId xmlns:p14="http://schemas.microsoft.com/office/powerpoint/2010/main" xmlns="" val="1890263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Problema: cobertura educativa</a:t>
            </a:r>
            <a:endParaRPr lang="es-MX" dirty="0"/>
          </a:p>
        </p:txBody>
      </p:sp>
      <p:sp>
        <p:nvSpPr>
          <p:cNvPr id="3" name="2 Marcador de contenido"/>
          <p:cNvSpPr>
            <a:spLocks noGrp="1"/>
          </p:cNvSpPr>
          <p:nvPr>
            <p:ph idx="1"/>
          </p:nvPr>
        </p:nvSpPr>
        <p:spPr/>
        <p:txBody>
          <a:bodyPr>
            <a:normAutofit fontScale="85000" lnSpcReduction="20000"/>
          </a:bodyPr>
          <a:lstStyle/>
          <a:p>
            <a:pPr marL="0" indent="0">
              <a:buNone/>
            </a:pPr>
            <a:r>
              <a:rPr lang="es-MX" sz="3000" dirty="0" smtClean="0"/>
              <a:t>Año	   Población		Estudiantes		TBC </a:t>
            </a:r>
          </a:p>
          <a:p>
            <a:pPr marL="0" indent="0">
              <a:buNone/>
            </a:pPr>
            <a:r>
              <a:rPr lang="es-MX" sz="3000" dirty="0"/>
              <a:t>	</a:t>
            </a:r>
            <a:r>
              <a:rPr lang="es-MX" sz="3000" dirty="0" smtClean="0"/>
              <a:t>     15 años		   15 años</a:t>
            </a:r>
          </a:p>
          <a:p>
            <a:pPr marL="0" indent="0">
              <a:buNone/>
            </a:pPr>
            <a:r>
              <a:rPr lang="es-MX" sz="3000" dirty="0" smtClean="0"/>
              <a:t>2000      2,127,504 		1,098,605		51.6%</a:t>
            </a:r>
          </a:p>
          <a:p>
            <a:pPr marL="0" indent="0">
              <a:buNone/>
            </a:pPr>
            <a:r>
              <a:rPr lang="es-MX" sz="3000" dirty="0" smtClean="0"/>
              <a:t>2003      2,192,452 		1,273,163 		58.1%</a:t>
            </a:r>
          </a:p>
          <a:p>
            <a:pPr marL="0" indent="0">
              <a:buNone/>
            </a:pPr>
            <a:r>
              <a:rPr lang="es-MX" sz="3000" dirty="0" smtClean="0"/>
              <a:t>2006      2,200,916 		1,383,364 		62.9%</a:t>
            </a:r>
          </a:p>
          <a:p>
            <a:pPr marL="0" indent="0">
              <a:buNone/>
            </a:pPr>
            <a:r>
              <a:rPr lang="es-MX" sz="3000" dirty="0" smtClean="0"/>
              <a:t>2009      2,151,771 		1,425,397 		66.2%</a:t>
            </a:r>
          </a:p>
          <a:p>
            <a:pPr marL="514350" indent="-514350">
              <a:buAutoNum type="arabicPlain" startAt="2012"/>
            </a:pPr>
            <a:r>
              <a:rPr lang="es-MX" sz="3000" dirty="0" smtClean="0"/>
              <a:t>      2,114,745 		1,472,875 		69.6%</a:t>
            </a:r>
          </a:p>
          <a:p>
            <a:pPr marL="0" indent="0">
              <a:buNone/>
            </a:pPr>
            <a:endParaRPr lang="es-MX" dirty="0" smtClean="0"/>
          </a:p>
          <a:p>
            <a:pPr marL="0" indent="0">
              <a:buNone/>
            </a:pPr>
            <a:r>
              <a:rPr lang="es-MX" dirty="0" smtClean="0"/>
              <a:t>Es la tasa de cobertura menor de los países de la OCDE, la más baja de los países de AL participantes y la penúltima de los 62 países que aplicaron PISA.</a:t>
            </a:r>
          </a:p>
          <a:p>
            <a:endParaRPr lang="es-MX" dirty="0"/>
          </a:p>
        </p:txBody>
      </p:sp>
    </p:spTree>
    <p:extLst>
      <p:ext uri="{BB962C8B-B14F-4D97-AF65-F5344CB8AC3E}">
        <p14:creationId xmlns:p14="http://schemas.microsoft.com/office/powerpoint/2010/main" xmlns="" val="2331029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Algunos datos de mejora</a:t>
            </a:r>
            <a:endParaRPr lang="es-MX" dirty="0"/>
          </a:p>
        </p:txBody>
      </p:sp>
      <p:sp>
        <p:nvSpPr>
          <p:cNvPr id="3" name="2 Marcador de contenido"/>
          <p:cNvSpPr>
            <a:spLocks noGrp="1"/>
          </p:cNvSpPr>
          <p:nvPr>
            <p:ph idx="1"/>
          </p:nvPr>
        </p:nvSpPr>
        <p:spPr/>
        <p:txBody>
          <a:bodyPr>
            <a:normAutofit fontScale="62500" lnSpcReduction="20000"/>
          </a:bodyPr>
          <a:lstStyle/>
          <a:p>
            <a:r>
              <a:rPr lang="es-MX" dirty="0" smtClean="0"/>
              <a:t>La diferencia en el rendimiento en matemáticas entre los estudiantes favorecidos y desfavorecidos se redujo del alrededor de 60  puntos (2003) a 40 puntos (2012) . </a:t>
            </a:r>
          </a:p>
          <a:p>
            <a:r>
              <a:rPr lang="es-MX" dirty="0" smtClean="0"/>
              <a:t>La relación entre la situación socioeconómica y el rendimiento se ha debilitado: en 2003 , el 17% de la varianza se explicaba por la situación socioeconómica, en 2012 sólo el 10%</a:t>
            </a:r>
          </a:p>
          <a:p>
            <a:r>
              <a:rPr lang="es-MX" dirty="0" smtClean="0"/>
              <a:t>Ha mejorado la regularidad en la trayectoria: En 2003 el 30 % de los alumnos de 15 años de edad informaron de que habían repetido al menos un grado de estudios. En 2012 sólo el 15%</a:t>
            </a:r>
          </a:p>
          <a:p>
            <a:r>
              <a:rPr lang="es-MX" dirty="0" smtClean="0"/>
              <a:t>Los estudiantes en 2012 pasaron unos 15 minutos más por semana en clases de matemáticas, pero unos 35 minutos menos por semana en hacer la tarea. Los estudiantes en 2012 también informaron de un mejor clima disciplinario en sus salones de clase y mejores relaciones alumno-maestro que en 2003.</a:t>
            </a:r>
          </a:p>
          <a:p>
            <a:r>
              <a:rPr lang="es-MX" dirty="0" err="1" smtClean="0"/>
              <a:t>Resilencia</a:t>
            </a:r>
            <a:r>
              <a:rPr lang="es-MX" dirty="0" smtClean="0"/>
              <a:t>: En 2003 sólo 1.5% de los alumnos eran </a:t>
            </a:r>
            <a:r>
              <a:rPr lang="es-MX" dirty="0" err="1" smtClean="0"/>
              <a:t>resilentes</a:t>
            </a:r>
            <a:r>
              <a:rPr lang="es-MX" dirty="0" smtClean="0"/>
              <a:t> (promedio OCDE 6.1%) en 2012 3.6% caen en esa categoría (promedio OCDE 6.4%). México fue el país, después de Turquía, que avanzó más en esa categoría.</a:t>
            </a:r>
          </a:p>
        </p:txBody>
      </p:sp>
    </p:spTree>
    <p:extLst>
      <p:ext uri="{BB962C8B-B14F-4D97-AF65-F5344CB8AC3E}">
        <p14:creationId xmlns:p14="http://schemas.microsoft.com/office/powerpoint/2010/main" xmlns="" val="4236626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Postura del MERCOSUR</a:t>
            </a:r>
            <a:endParaRPr lang="es-MX" dirty="0"/>
          </a:p>
        </p:txBody>
      </p:sp>
      <p:sp>
        <p:nvSpPr>
          <p:cNvPr id="3" name="2 Marcador de contenido"/>
          <p:cNvSpPr>
            <a:spLocks noGrp="1"/>
          </p:cNvSpPr>
          <p:nvPr>
            <p:ph idx="1"/>
          </p:nvPr>
        </p:nvSpPr>
        <p:spPr/>
        <p:txBody>
          <a:bodyPr>
            <a:normAutofit fontScale="70000" lnSpcReduction="20000"/>
          </a:bodyPr>
          <a:lstStyle/>
          <a:p>
            <a:r>
              <a:rPr lang="es-MX" sz="2600" dirty="0"/>
              <a:t>No compartimos la forma de </a:t>
            </a:r>
            <a:r>
              <a:rPr lang="es-MX" sz="2600" dirty="0" smtClean="0"/>
              <a:t>presentación </a:t>
            </a:r>
            <a:r>
              <a:rPr lang="es-MX" sz="2600" dirty="0"/>
              <a:t>de resultados, poniendo el foco en los rankings de </a:t>
            </a:r>
            <a:r>
              <a:rPr lang="es-MX" sz="2600" dirty="0" smtClean="0"/>
              <a:t>países. </a:t>
            </a:r>
            <a:r>
              <a:rPr lang="es-MX" sz="2600" dirty="0"/>
              <a:t>Es importante conocer las experiencias y los resultados de otros </a:t>
            </a:r>
            <a:r>
              <a:rPr lang="es-MX" sz="2600" dirty="0" smtClean="0"/>
              <a:t>países </a:t>
            </a:r>
            <a:r>
              <a:rPr lang="es-MX" sz="2600" dirty="0"/>
              <a:t>para comprender mejor nuestra realidad, no obstante el efecto de la </a:t>
            </a:r>
            <a:r>
              <a:rPr lang="es-MX" sz="2600" dirty="0" smtClean="0"/>
              <a:t>difusión </a:t>
            </a:r>
            <a:r>
              <a:rPr lang="es-MX" sz="2600" dirty="0"/>
              <a:t>de los resultados presentados de esta forma no contribuye a generar un </a:t>
            </a:r>
            <a:r>
              <a:rPr lang="es-MX" sz="2600" dirty="0" smtClean="0"/>
              <a:t>ámbito </a:t>
            </a:r>
            <a:r>
              <a:rPr lang="es-MX" sz="2600" dirty="0"/>
              <a:t>de </a:t>
            </a:r>
            <a:r>
              <a:rPr lang="es-MX" sz="2600" dirty="0" smtClean="0"/>
              <a:t>análisis </a:t>
            </a:r>
            <a:r>
              <a:rPr lang="es-MX" sz="2600" dirty="0"/>
              <a:t>y debate reflexivo, promoviendo </a:t>
            </a:r>
            <a:r>
              <a:rPr lang="es-MX" sz="2600" dirty="0" err="1"/>
              <a:t>más</a:t>
            </a:r>
            <a:r>
              <a:rPr lang="es-MX" sz="2600" dirty="0"/>
              <a:t> bien la competencia. </a:t>
            </a:r>
            <a:endParaRPr lang="es-MX" sz="2600" dirty="0" smtClean="0"/>
          </a:p>
          <a:p>
            <a:r>
              <a:rPr lang="es-MX" sz="2600" dirty="0" smtClean="0"/>
              <a:t>Dada la creciente participación de países que integran el MERCOSUR y la diversidad cultural de los pueblos, se debería asegurar que las pruebas incluyan situaciones apropiadas a los contextos de vida de los jóvenes de la región. </a:t>
            </a:r>
          </a:p>
          <a:p>
            <a:r>
              <a:rPr lang="es-MX" sz="2600" dirty="0" smtClean="0"/>
              <a:t>Entendemos necesario que se permita la diversidad de software de aplicación de las pruebas en modalidad digital para que no constituya una limitación para los países incluyendo el software libre y abierto entre las posibles aplicaciones.</a:t>
            </a:r>
          </a:p>
          <a:p>
            <a:pPr marL="800100" lvl="2" indent="0">
              <a:buNone/>
            </a:pPr>
            <a:endParaRPr lang="es-MX" sz="1800" dirty="0" smtClean="0"/>
          </a:p>
          <a:p>
            <a:pPr marL="800100" lvl="2" indent="0">
              <a:buNone/>
            </a:pPr>
            <a:r>
              <a:rPr lang="es-MX" sz="1800" dirty="0" smtClean="0"/>
              <a:t>Ministro de Educación de la República Argentina </a:t>
            </a:r>
          </a:p>
          <a:p>
            <a:pPr marL="800100" lvl="2" indent="0">
              <a:buNone/>
            </a:pPr>
            <a:r>
              <a:rPr lang="es-MX" sz="1800" dirty="0" smtClean="0"/>
              <a:t>Ministro de Educación y Cultura de la República Oriental del Uruguay </a:t>
            </a:r>
          </a:p>
          <a:p>
            <a:pPr marL="800100" lvl="2" indent="0">
              <a:buNone/>
            </a:pPr>
            <a:r>
              <a:rPr lang="es-MX" sz="1800" dirty="0" smtClean="0"/>
              <a:t>Ministro del Poder Popular para la Educación Básica de la República Bolivariana de Venezuela Ministro de Educación de la República Federativa de Brasil </a:t>
            </a:r>
          </a:p>
          <a:p>
            <a:pPr marL="800100" lvl="2" indent="0">
              <a:buNone/>
            </a:pPr>
            <a:r>
              <a:rPr lang="es-MX" sz="1800" dirty="0" smtClean="0"/>
              <a:t>Reunión de Ministros de Educación, Montevideo, 14 junio 2013</a:t>
            </a:r>
          </a:p>
          <a:p>
            <a:endParaRPr lang="es-MX" dirty="0" smtClean="0"/>
          </a:p>
          <a:p>
            <a:endParaRPr lang="es-MX" dirty="0"/>
          </a:p>
        </p:txBody>
      </p:sp>
    </p:spTree>
    <p:extLst>
      <p:ext uri="{BB962C8B-B14F-4D97-AF65-F5344CB8AC3E}">
        <p14:creationId xmlns:p14="http://schemas.microsoft.com/office/powerpoint/2010/main" xmlns="" val="34616068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1312</Words>
  <Application>Microsoft Office PowerPoint</Application>
  <PresentationFormat>Presentación en pantalla (4:3)</PresentationFormat>
  <Paragraphs>97</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México en PISA 2012 Comentarios</vt:lpstr>
      <vt:lpstr>Sobre el origen y características de la prueba PISA</vt:lpstr>
      <vt:lpstr>UE: competencias clave para el aprendizaje permanente </vt:lpstr>
      <vt:lpstr>Definición de PISA (matemáticas)</vt:lpstr>
      <vt:lpstr>Resultados de México 1</vt:lpstr>
      <vt:lpstr>Resultados de México 2</vt:lpstr>
      <vt:lpstr>Problema: cobertura educativa</vt:lpstr>
      <vt:lpstr>Algunos datos de mejora</vt:lpstr>
      <vt:lpstr>Postura del MERCOSUR</vt:lpstr>
      <vt:lpstr>Una investigación interesante</vt:lpstr>
      <vt:lpstr>Reflexión</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México en PISA 2012 Comentarios</dc:title>
  <dc:creator>Roberto</dc:creator>
  <cp:lastModifiedBy>FERNANDO AGUILLON G</cp:lastModifiedBy>
  <cp:revision>18</cp:revision>
  <cp:lastPrinted>2014-02-13T22:05:36Z</cp:lastPrinted>
  <dcterms:created xsi:type="dcterms:W3CDTF">2014-02-13T15:18:36Z</dcterms:created>
  <dcterms:modified xsi:type="dcterms:W3CDTF">2014-02-14T01:19:39Z</dcterms:modified>
</cp:coreProperties>
</file>