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charts/style2.xml" ContentType="application/vnd.ms-office.chart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Override5.xml" ContentType="application/vnd.openxmlformats-officedocument.themeOverride+xml"/>
  <Override PartName="/ppt/charts/colors6.xml" ContentType="application/vnd.ms-office.chartcolor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Override PartName="/ppt/charts/colors4.xml" ContentType="application/vnd.ms-office.chartcolorstyl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comments/comment6.xml" ContentType="application/vnd.openxmlformats-officedocument.presentationml.comments+xml"/>
  <Override PartName="/ppt/notesSlides/notesSlide16.xml" ContentType="application/vnd.openxmlformats-officedocument.presentationml.notesSlide+xml"/>
  <Override PartName="/ppt/charts/colors2.xml" ContentType="application/vnd.ms-office.chartcolorstyl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s/comment4.xml" ContentType="application/vnd.openxmlformats-officedocument.presentationml.comments+xml"/>
  <Override PartName="/ppt/notesSlides/notesSlide14.xml" ContentType="application/vnd.openxmlformats-officedocument.presentationml.notesSlide+xml"/>
  <Override PartName="/ppt/commentAuthors.xml" ContentType="application/vnd.openxmlformats-officedocument.presentationml.commentAuthors+xml"/>
  <Override PartName="/ppt/comments/comment2.xml" ContentType="application/vnd.openxmlformats-officedocument.presentationml.comments+xml"/>
  <Override PartName="/ppt/charts/chart7.xml" ContentType="application/vnd.openxmlformats-officedocument.drawingml.char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charts/style7.xml" ContentType="application/vnd.ms-office.chartstyle+xml"/>
  <Default Extension="xlsx" ContentType="application/vnd.openxmlformats-officedocument.spreadsheetml.sheet"/>
  <Override PartName="/ppt/charts/chart3.xml" ContentType="application/vnd.openxmlformats-officedocument.drawingml.chart+xml"/>
  <Override PartName="/ppt/charts/chart5.xml" ContentType="application/vnd.openxmlformats-officedocument.drawingml.char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style5.xml" ContentType="application/vnd.ms-office.chart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charts/style3.xml" ContentType="application/vnd.ms-office.chartstyle+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charts/style1.xml" ContentType="application/vnd.ms-office.chart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charts/colors7.xml" ContentType="application/vnd.ms-office.chartcolor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Override PartName="/ppt/theme/themeOverride4.xml" ContentType="application/vnd.openxmlformats-officedocument.themeOverride+xml"/>
  <Override PartName="/ppt/comments/comment7.xml" ContentType="application/vnd.openxmlformats-officedocument.presentationml.comments+xml"/>
  <Default Extension="jpeg" ContentType="image/jpeg"/>
  <Override PartName="/ppt/charts/colors5.xml" ContentType="application/vnd.ms-office.chartcolor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comments/comment5.xml" ContentType="application/vnd.openxmlformats-officedocument.presentationml.comments+xml"/>
  <Override PartName="/ppt/notesSlides/notesSlide15.xml" ContentType="application/vnd.openxmlformats-officedocument.presentationml.notesSlide+xml"/>
  <Override PartName="/docProps/app.xml" ContentType="application/vnd.openxmlformats-officedocument.extended-properties+xml"/>
  <Override PartName="/ppt/charts/colors3.xml" ContentType="application/vnd.ms-office.chartcolorstyle+xml"/>
  <Override PartName="/ppt/slides/slide11.xml" ContentType="application/vnd.openxmlformats-officedocument.presentationml.slide+xml"/>
  <Override PartName="/ppt/comments/comment3.xml" ContentType="application/vnd.openxmlformats-officedocument.presentationml.comments+xml"/>
  <Override PartName="/ppt/notesSlides/notesSlide13.xml" ContentType="application/vnd.openxmlformats-officedocument.presentationml.notesSlide+xml"/>
  <Override PartName="/ppt/charts/colors1.xml" ContentType="application/vnd.ms-office.chartcolorstyle+xml"/>
  <Override PartName="/ppt/slideLayouts/slideLayout10.xml" ContentType="application/vnd.openxmlformats-officedocument.presentationml.slideLayout+xml"/>
  <Override PartName="/ppt/comments/comment1.xml" ContentType="application/vnd.openxmlformats-officedocument.presentationml.comments+xml"/>
  <Default Extension="vml" ContentType="application/vnd.openxmlformats-officedocument.vmlDrawing"/>
  <Override PartName="/ppt/charts/chart6.xml" ContentType="application/vnd.openxmlformats-officedocument.drawingml.char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charts/style6.xml" ContentType="application/vnd.ms-office.chartstyl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charts/style4.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57" r:id="rId3"/>
    <p:sldId id="258" r:id="rId4"/>
    <p:sldId id="261" r:id="rId5"/>
    <p:sldId id="265" r:id="rId6"/>
    <p:sldId id="262" r:id="rId7"/>
    <p:sldId id="263" r:id="rId8"/>
    <p:sldId id="259" r:id="rId9"/>
    <p:sldId id="260" r:id="rId10"/>
    <p:sldId id="264" r:id="rId11"/>
    <p:sldId id="266" r:id="rId12"/>
    <p:sldId id="267" r:id="rId13"/>
    <p:sldId id="268" r:id="rId14"/>
    <p:sldId id="269" r:id="rId15"/>
    <p:sldId id="270" r:id="rId16"/>
    <p:sldId id="271" r:id="rId17"/>
  </p:sldIdLst>
  <p:sldSz cx="12192000" cy="6858000"/>
  <p:notesSz cx="7010400"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nuel Gil Anton" initials="MGA" lastIdx="13" clrIdx="0">
    <p:extLst>
      <p:ext uri="{19B8F6BF-5375-455C-9EA6-DF929625EA0E}">
        <p15:presenceInfo xmlns:p15="http://schemas.microsoft.com/office/powerpoint/2012/main" xmlns="" userId="S-1-5-21-2123242984-251270341-783698976-1663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4" autoAdjust="0"/>
    <p:restoredTop sz="94660"/>
  </p:normalViewPr>
  <p:slideViewPr>
    <p:cSldViewPr snapToGrid="0">
      <p:cViewPr varScale="1">
        <p:scale>
          <a:sx n="63" d="100"/>
          <a:sy n="63" d="100"/>
        </p:scale>
        <p:origin x="-138" y="-32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Hoja_de_c_lculo_de_Microsoft_Excel22.xlsx"/></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openxmlformats.org/officeDocument/2006/relationships/oleObject" Target="file:///C:\Users\mgil\AppData\Local\Microsoft\Windows\Temporary%20Internet%20Files\Content.Outlook\SS2UP26P\Primeros%20c&#225;lculos%20para%20INEE%20febrero%2013%202014_CAMBIOS%20MARIA.xlsx" TargetMode="External"/><Relationship Id="rId1" Type="http://schemas.openxmlformats.org/officeDocument/2006/relationships/themeOverride" Target="../theme/themeOverride1.xml"/><Relationship Id="rId4" Type="http://schemas.microsoft.com/office/2011/relationships/chartStyle" Target="style2.xml"/></Relationships>
</file>

<file path=ppt/charts/_rels/chart3.xml.rels><?xml version="1.0" encoding="UTF-8" standalone="yes"?>
<Relationships xmlns="http://schemas.openxmlformats.org/package/2006/relationships"><Relationship Id="rId3" Type="http://schemas.microsoft.com/office/2011/relationships/chartColorStyle" Target="colors3.xml"/><Relationship Id="rId2" Type="http://schemas.openxmlformats.org/officeDocument/2006/relationships/oleObject" Target="file:///H:\INEE%202014\Copia%20de%20Primeros%20c&#225;lculos%20para%20INEE%20febrero%2013%202014_CAMBIOS%20MARIA.xlsx" TargetMode="External"/><Relationship Id="rId1" Type="http://schemas.openxmlformats.org/officeDocument/2006/relationships/themeOverride" Target="../theme/themeOverride2.xml"/><Relationship Id="rId4" Type="http://schemas.microsoft.com/office/2011/relationships/chartStyle" Target="style3.xml"/></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package" Target="../embeddings/Hoja_de_c_lculo_de_Microsoft_Excel33.xlsx"/></Relationships>
</file>

<file path=ppt/charts/_rels/chart5.xml.rels><?xml version="1.0" encoding="UTF-8" standalone="yes"?>
<Relationships xmlns="http://schemas.openxmlformats.org/package/2006/relationships"><Relationship Id="rId3" Type="http://schemas.microsoft.com/office/2011/relationships/chartColorStyle" Target="colors5.xml"/><Relationship Id="rId2" Type="http://schemas.openxmlformats.org/officeDocument/2006/relationships/oleObject" Target="file:///H:\INEE%202014\Copia%20de%20Primeros%20c&#225;lculos%20para%20INEE%20febrero%2013%202014_CAMBIOS%20MARIA.xlsx" TargetMode="External"/><Relationship Id="rId1" Type="http://schemas.openxmlformats.org/officeDocument/2006/relationships/themeOverride" Target="../theme/themeOverride3.xml"/><Relationship Id="rId4" Type="http://schemas.microsoft.com/office/2011/relationships/chartStyle" Target="style5.xml"/></Relationships>
</file>

<file path=ppt/charts/_rels/chart6.xml.rels><?xml version="1.0" encoding="UTF-8" standalone="yes"?>
<Relationships xmlns="http://schemas.openxmlformats.org/package/2006/relationships"><Relationship Id="rId3" Type="http://schemas.microsoft.com/office/2011/relationships/chartColorStyle" Target="colors6.xml"/><Relationship Id="rId2" Type="http://schemas.openxmlformats.org/officeDocument/2006/relationships/oleObject" Target="file:///C:\Users\mgil\AppData\Local\Microsoft\Windows\Temporary%20Internet%20Files\Content.Outlook\SS2UP26P\Primeros%20c&#225;lculos%20para%20INEE%20febrero%2013%202014_CAMBIOS%20MARIA.xlsx" TargetMode="External"/><Relationship Id="rId1" Type="http://schemas.openxmlformats.org/officeDocument/2006/relationships/themeOverride" Target="../theme/themeOverride4.xml"/><Relationship Id="rId4" Type="http://schemas.microsoft.com/office/2011/relationships/chartStyle" Target="style6.xml"/></Relationships>
</file>

<file path=ppt/charts/_rels/chart7.xml.rels><?xml version="1.0" encoding="UTF-8" standalone="yes"?>
<Relationships xmlns="http://schemas.openxmlformats.org/package/2006/relationships"><Relationship Id="rId3" Type="http://schemas.microsoft.com/office/2011/relationships/chartColorStyle" Target="colors7.xml"/><Relationship Id="rId2" Type="http://schemas.openxmlformats.org/officeDocument/2006/relationships/oleObject" Target="file:///C:\Users\mgil\AppData\Local\Microsoft\Windows\Temporary%20Internet%20Files\Content.Outlook\SS2UP26P\Primeros%20c&#225;lculos%20para%20INEE%20febrero%2013%202014_CAMBIOS%20MARIA.xlsx" TargetMode="External"/><Relationship Id="rId1" Type="http://schemas.openxmlformats.org/officeDocument/2006/relationships/themeOverride" Target="../theme/themeOverride5.xml"/><Relationship Id="rId4"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c:lang val="es-MX"/>
  <c:chart>
    <c:title>
      <c:tx>
        <c:rich>
          <a:bodyPr rot="0" spcFirstLastPara="1" vertOverflow="ellipsis" vert="horz" wrap="square" anchor="ctr" anchorCtr="1"/>
          <a:lstStyle/>
          <a:p>
            <a:pPr>
              <a:defRPr lang="es-ES" sz="2400" b="0" i="0" u="none" strike="noStrike" kern="1200" spc="0" baseline="0">
                <a:solidFill>
                  <a:schemeClr val="tx1">
                    <a:lumMod val="65000"/>
                    <a:lumOff val="35000"/>
                  </a:schemeClr>
                </a:solidFill>
                <a:latin typeface="+mn-lt"/>
                <a:ea typeface="+mn-ea"/>
                <a:cs typeface="+mn-cs"/>
              </a:defRPr>
            </a:pPr>
            <a:r>
              <a:rPr lang="es-MX" sz="2400"/>
              <a:t>Puntaje promedio en matemáticas global en la prueba PISA </a:t>
            </a:r>
          </a:p>
        </c:rich>
      </c:tx>
      <c:layout/>
      <c:spPr>
        <a:noFill/>
        <a:ln>
          <a:noFill/>
        </a:ln>
        <a:effectLst/>
      </c:spPr>
    </c:title>
    <c:plotArea>
      <c:layout/>
      <c:barChart>
        <c:barDir val="col"/>
        <c:grouping val="clustered"/>
        <c:ser>
          <c:idx val="0"/>
          <c:order val="0"/>
          <c:tx>
            <c:strRef>
              <c:f>Hoja1!$A$2</c:f>
              <c:strCache>
                <c:ptCount val="1"/>
                <c:pt idx="0">
                  <c:v>2003</c:v>
                </c:pt>
              </c:strCache>
            </c:strRef>
          </c:tx>
          <c:spPr>
            <a:solidFill>
              <a:schemeClr val="accent1"/>
            </a:solidFill>
            <a:ln>
              <a:noFill/>
            </a:ln>
            <a:effectLst/>
          </c:spPr>
          <c:dLbls>
            <c:spPr>
              <a:noFill/>
              <a:ln>
                <a:noFill/>
              </a:ln>
              <a:effectLst/>
            </c:spPr>
            <c:txPr>
              <a:bodyPr rot="0" spcFirstLastPara="1" vertOverflow="ellipsis" vert="horz" wrap="square" anchor="ctr" anchorCtr="1"/>
              <a:lstStyle/>
              <a:p>
                <a:pPr>
                  <a:defRPr lang="es-ES" sz="2400" b="0" i="0" u="none" strike="noStrike" kern="1200" baseline="0">
                    <a:solidFill>
                      <a:schemeClr val="tx1">
                        <a:lumMod val="75000"/>
                        <a:lumOff val="25000"/>
                      </a:schemeClr>
                    </a:solidFill>
                    <a:latin typeface="+mn-lt"/>
                    <a:ea typeface="+mn-ea"/>
                    <a:cs typeface="+mn-cs"/>
                  </a:defRPr>
                </a:pPr>
                <a:endParaRPr lang="es-MX"/>
              </a:p>
            </c:txPr>
            <c:showVal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Hoja1!$A$3:$A$5</c:f>
              <c:strCache>
                <c:ptCount val="3"/>
                <c:pt idx="0">
                  <c:v>Aguascalientes</c:v>
                </c:pt>
                <c:pt idx="1">
                  <c:v>México</c:v>
                </c:pt>
                <c:pt idx="2">
                  <c:v>Tabasco</c:v>
                </c:pt>
              </c:strCache>
            </c:strRef>
          </c:cat>
          <c:val>
            <c:numRef>
              <c:f>Hoja1!$B$3:$B$5</c:f>
              <c:numCache>
                <c:formatCode>General</c:formatCode>
                <c:ptCount val="3"/>
                <c:pt idx="0">
                  <c:v>429</c:v>
                </c:pt>
                <c:pt idx="1">
                  <c:v>385</c:v>
                </c:pt>
                <c:pt idx="2">
                  <c:v>335</c:v>
                </c:pt>
              </c:numCache>
            </c:numRef>
          </c:val>
        </c:ser>
        <c:ser>
          <c:idx val="1"/>
          <c:order val="1"/>
          <c:tx>
            <c:strRef>
              <c:f>Hoja1!$A$6</c:f>
              <c:strCache>
                <c:ptCount val="1"/>
                <c:pt idx="0">
                  <c:v>2012</c:v>
                </c:pt>
              </c:strCache>
            </c:strRef>
          </c:tx>
          <c:spPr>
            <a:solidFill>
              <a:schemeClr val="accent2"/>
            </a:solidFill>
            <a:ln>
              <a:noFill/>
            </a:ln>
            <a:effectLst/>
          </c:spPr>
          <c:dLbls>
            <c:spPr>
              <a:noFill/>
              <a:ln>
                <a:noFill/>
              </a:ln>
              <a:effectLst/>
            </c:spPr>
            <c:txPr>
              <a:bodyPr rot="0" spcFirstLastPara="1" vertOverflow="ellipsis" vert="horz" wrap="square" anchor="ctr" anchorCtr="1"/>
              <a:lstStyle/>
              <a:p>
                <a:pPr>
                  <a:defRPr lang="es-ES" sz="2400" b="0" i="0" u="none" strike="noStrike" kern="1200" baseline="0">
                    <a:solidFill>
                      <a:schemeClr val="tx1">
                        <a:lumMod val="75000"/>
                        <a:lumOff val="25000"/>
                      </a:schemeClr>
                    </a:solidFill>
                    <a:latin typeface="+mn-lt"/>
                    <a:ea typeface="+mn-ea"/>
                    <a:cs typeface="+mn-cs"/>
                  </a:defRPr>
                </a:pPr>
                <a:endParaRPr lang="es-MX"/>
              </a:p>
            </c:txPr>
            <c:showVal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Hoja1!$A$3:$A$5</c:f>
              <c:strCache>
                <c:ptCount val="3"/>
                <c:pt idx="0">
                  <c:v>Aguascalientes</c:v>
                </c:pt>
                <c:pt idx="1">
                  <c:v>México</c:v>
                </c:pt>
                <c:pt idx="2">
                  <c:v>Tabasco</c:v>
                </c:pt>
              </c:strCache>
            </c:strRef>
          </c:cat>
          <c:val>
            <c:numRef>
              <c:f>Hoja1!$B$7:$B$9</c:f>
              <c:numCache>
                <c:formatCode>General</c:formatCode>
                <c:ptCount val="3"/>
                <c:pt idx="0">
                  <c:v>437</c:v>
                </c:pt>
                <c:pt idx="1">
                  <c:v>413</c:v>
                </c:pt>
                <c:pt idx="2">
                  <c:v>378</c:v>
                </c:pt>
              </c:numCache>
            </c:numRef>
          </c:val>
        </c:ser>
        <c:dLbls/>
        <c:gapWidth val="219"/>
        <c:overlap val="-27"/>
        <c:axId val="115226496"/>
        <c:axId val="115228032"/>
      </c:barChart>
      <c:catAx>
        <c:axId val="115226496"/>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s-ES" sz="2400" b="0" i="0" u="none" strike="noStrike" kern="1200" baseline="0">
                <a:solidFill>
                  <a:schemeClr val="tx1">
                    <a:lumMod val="65000"/>
                    <a:lumOff val="35000"/>
                  </a:schemeClr>
                </a:solidFill>
                <a:latin typeface="+mn-lt"/>
                <a:ea typeface="+mn-ea"/>
                <a:cs typeface="+mn-cs"/>
              </a:defRPr>
            </a:pPr>
            <a:endParaRPr lang="es-MX"/>
          </a:p>
        </c:txPr>
        <c:crossAx val="115228032"/>
        <c:crosses val="autoZero"/>
        <c:auto val="1"/>
        <c:lblAlgn val="ctr"/>
        <c:lblOffset val="100"/>
      </c:catAx>
      <c:valAx>
        <c:axId val="115228032"/>
        <c:scaling>
          <c:orientation val="minMax"/>
          <c:max val="700"/>
          <c:min val="300"/>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lang="es-ES" sz="2400" b="0" i="0" u="none" strike="noStrike" kern="1200" baseline="0">
                <a:solidFill>
                  <a:schemeClr val="tx1">
                    <a:lumMod val="65000"/>
                    <a:lumOff val="35000"/>
                  </a:schemeClr>
                </a:solidFill>
                <a:latin typeface="+mn-lt"/>
                <a:ea typeface="+mn-ea"/>
                <a:cs typeface="+mn-cs"/>
              </a:defRPr>
            </a:pPr>
            <a:endParaRPr lang="es-MX"/>
          </a:p>
        </c:txPr>
        <c:crossAx val="115226496"/>
        <c:crosses val="autoZero"/>
        <c:crossBetween val="between"/>
      </c:valAx>
      <c:spPr>
        <a:noFill/>
        <a:ln>
          <a:noFill/>
        </a:ln>
        <a:effectLst/>
      </c:spPr>
    </c:plotArea>
    <c:legend>
      <c:legendPos val="r"/>
      <c:layout/>
      <c:spPr>
        <a:noFill/>
        <a:ln>
          <a:noFill/>
        </a:ln>
        <a:effectLst/>
      </c:spPr>
      <c:txPr>
        <a:bodyPr rot="0" spcFirstLastPara="1" vertOverflow="ellipsis" vert="horz" wrap="square" anchor="ctr" anchorCtr="1"/>
        <a:lstStyle/>
        <a:p>
          <a:pPr>
            <a:defRPr lang="es-ES" sz="2400" b="0" i="0" u="none" strike="noStrike" kern="1200" baseline="0">
              <a:solidFill>
                <a:schemeClr val="tx1">
                  <a:lumMod val="65000"/>
                  <a:lumOff val="35000"/>
                </a:schemeClr>
              </a:solidFill>
              <a:latin typeface="+mn-lt"/>
              <a:ea typeface="+mn-ea"/>
              <a:cs typeface="+mn-cs"/>
            </a:defRPr>
          </a:pPr>
          <a:endParaRPr lang="es-MX"/>
        </a:p>
      </c:txPr>
    </c:legend>
    <c:plotVisOnly val="1"/>
    <c:dispBlanksAs val="gap"/>
  </c:chart>
  <c:spPr>
    <a:noFill/>
    <a:ln>
      <a:noFill/>
    </a:ln>
    <a:effectLst/>
  </c:spPr>
  <c:txPr>
    <a:bodyPr/>
    <a:lstStyle/>
    <a:p>
      <a:pPr>
        <a:defRPr sz="1100"/>
      </a:pPr>
      <a:endParaRPr lang="es-MX"/>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s-MX"/>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es-ES" sz="1600" b="0" i="0" u="none" strike="noStrike" kern="1200" spc="0" baseline="0">
                <a:solidFill>
                  <a:schemeClr val="bg1"/>
                </a:solidFill>
                <a:latin typeface="+mn-lt"/>
                <a:ea typeface="+mn-ea"/>
                <a:cs typeface="+mn-cs"/>
              </a:defRPr>
            </a:pPr>
            <a:r>
              <a:rPr lang="es-MX" sz="1600" dirty="0">
                <a:solidFill>
                  <a:schemeClr val="bg1"/>
                </a:solidFill>
              </a:rPr>
              <a:t>Distribución</a:t>
            </a:r>
            <a:r>
              <a:rPr lang="es-MX" sz="1600" baseline="0" dirty="0">
                <a:solidFill>
                  <a:schemeClr val="bg1"/>
                </a:solidFill>
              </a:rPr>
              <a:t> porcentual de los estudiantes según su </a:t>
            </a:r>
            <a:r>
              <a:rPr lang="es-MX" sz="1600" baseline="0" dirty="0" smtClean="0">
                <a:solidFill>
                  <a:schemeClr val="bg1"/>
                </a:solidFill>
              </a:rPr>
              <a:t>Nivel PISA de Matemáticas Global, </a:t>
            </a:r>
            <a:r>
              <a:rPr lang="es-MX" sz="1600" baseline="0" dirty="0">
                <a:solidFill>
                  <a:schemeClr val="bg1"/>
                </a:solidFill>
              </a:rPr>
              <a:t>2003</a:t>
            </a:r>
          </a:p>
        </c:rich>
      </c:tx>
      <c:layout/>
      <c:spPr>
        <a:noFill/>
        <a:ln>
          <a:noFill/>
        </a:ln>
        <a:effectLst/>
      </c:spPr>
    </c:title>
    <c:view3D>
      <c:rotX val="0"/>
      <c:rotY val="0"/>
      <c:depthPercent val="100"/>
      <c:rAngAx val="1"/>
    </c:view3D>
    <c:floor>
      <c:spPr>
        <a:noFill/>
        <a:ln>
          <a:noFill/>
        </a:ln>
        <a:effectLst/>
        <a:sp3d/>
      </c:spPr>
    </c:floor>
    <c:sideWall>
      <c:spPr>
        <a:noFill/>
        <a:ln>
          <a:noFill/>
        </a:ln>
        <a:effectLst/>
        <a:sp3d/>
      </c:spPr>
    </c:sideWall>
    <c:backWall>
      <c:spPr>
        <a:noFill/>
        <a:ln>
          <a:noFill/>
        </a:ln>
        <a:effectLst/>
        <a:sp3d/>
      </c:spPr>
    </c:backWall>
    <c:plotArea>
      <c:layout/>
      <c:bar3DChart>
        <c:barDir val="col"/>
        <c:grouping val="percentStacked"/>
        <c:ser>
          <c:idx val="0"/>
          <c:order val="0"/>
          <c:tx>
            <c:strRef>
              <c:f>Hoja1!$C$1</c:f>
              <c:strCache>
                <c:ptCount val="1"/>
                <c:pt idx="0">
                  <c:v>Nivel 0</c:v>
                </c:pt>
              </c:strCache>
            </c:strRef>
          </c:tx>
          <c:spPr>
            <a:solidFill>
              <a:schemeClr val="accent1"/>
            </a:solidFill>
            <a:ln>
              <a:noFill/>
            </a:ln>
            <a:effectLst/>
            <a:sp3d/>
          </c:spPr>
          <c:cat>
            <c:strRef>
              <c:f>Hoja1!$A$3:$A$5</c:f>
              <c:strCache>
                <c:ptCount val="3"/>
                <c:pt idx="0">
                  <c:v>Aguascalientes</c:v>
                </c:pt>
                <c:pt idx="1">
                  <c:v>México</c:v>
                </c:pt>
                <c:pt idx="2">
                  <c:v>Tabasco</c:v>
                </c:pt>
              </c:strCache>
            </c:strRef>
          </c:cat>
          <c:val>
            <c:numRef>
              <c:f>Hoja1!$C$3:$C$5</c:f>
              <c:numCache>
                <c:formatCode>General</c:formatCode>
                <c:ptCount val="3"/>
                <c:pt idx="0">
                  <c:v>19</c:v>
                </c:pt>
                <c:pt idx="1">
                  <c:v>38</c:v>
                </c:pt>
                <c:pt idx="2">
                  <c:v>62</c:v>
                </c:pt>
              </c:numCache>
            </c:numRef>
          </c:val>
        </c:ser>
        <c:ser>
          <c:idx val="1"/>
          <c:order val="1"/>
          <c:tx>
            <c:strRef>
              <c:f>Hoja1!$D$1</c:f>
              <c:strCache>
                <c:ptCount val="1"/>
                <c:pt idx="0">
                  <c:v>Nivel 1</c:v>
                </c:pt>
              </c:strCache>
            </c:strRef>
          </c:tx>
          <c:spPr>
            <a:solidFill>
              <a:schemeClr val="accent2"/>
            </a:solidFill>
            <a:ln>
              <a:noFill/>
            </a:ln>
            <a:effectLst/>
            <a:sp3d/>
          </c:spPr>
          <c:cat>
            <c:strRef>
              <c:f>Hoja1!$A$3:$A$5</c:f>
              <c:strCache>
                <c:ptCount val="3"/>
                <c:pt idx="0">
                  <c:v>Aguascalientes</c:v>
                </c:pt>
                <c:pt idx="1">
                  <c:v>México</c:v>
                </c:pt>
                <c:pt idx="2">
                  <c:v>Tabasco</c:v>
                </c:pt>
              </c:strCache>
            </c:strRef>
          </c:cat>
          <c:val>
            <c:numRef>
              <c:f>Hoja1!$D$3:$D$5</c:f>
              <c:numCache>
                <c:formatCode>General</c:formatCode>
                <c:ptCount val="3"/>
                <c:pt idx="0">
                  <c:v>27</c:v>
                </c:pt>
                <c:pt idx="1">
                  <c:v>28</c:v>
                </c:pt>
                <c:pt idx="2">
                  <c:v>24</c:v>
                </c:pt>
              </c:numCache>
            </c:numRef>
          </c:val>
        </c:ser>
        <c:ser>
          <c:idx val="2"/>
          <c:order val="2"/>
          <c:tx>
            <c:strRef>
              <c:f>Hoja1!$F$1</c:f>
              <c:strCache>
                <c:ptCount val="1"/>
                <c:pt idx="0">
                  <c:v>Nivel 2</c:v>
                </c:pt>
              </c:strCache>
            </c:strRef>
          </c:tx>
          <c:spPr>
            <a:solidFill>
              <a:schemeClr val="accent3"/>
            </a:solidFill>
            <a:ln>
              <a:noFill/>
            </a:ln>
            <a:effectLst/>
            <a:sp3d/>
          </c:spPr>
          <c:cat>
            <c:strRef>
              <c:f>Hoja1!$A$3:$A$5</c:f>
              <c:strCache>
                <c:ptCount val="3"/>
                <c:pt idx="0">
                  <c:v>Aguascalientes</c:v>
                </c:pt>
                <c:pt idx="1">
                  <c:v>México</c:v>
                </c:pt>
                <c:pt idx="2">
                  <c:v>Tabasco</c:v>
                </c:pt>
              </c:strCache>
            </c:strRef>
          </c:cat>
          <c:val>
            <c:numRef>
              <c:f>Hoja1!$F$3:$F$5</c:f>
              <c:numCache>
                <c:formatCode>General</c:formatCode>
                <c:ptCount val="3"/>
                <c:pt idx="0">
                  <c:v>30</c:v>
                </c:pt>
                <c:pt idx="1">
                  <c:v>21</c:v>
                </c:pt>
                <c:pt idx="2">
                  <c:v>10</c:v>
                </c:pt>
              </c:numCache>
            </c:numRef>
          </c:val>
        </c:ser>
        <c:ser>
          <c:idx val="3"/>
          <c:order val="3"/>
          <c:tx>
            <c:strRef>
              <c:f>Hoja1!$G$1</c:f>
              <c:strCache>
                <c:ptCount val="1"/>
                <c:pt idx="0">
                  <c:v>Nivel 3</c:v>
                </c:pt>
              </c:strCache>
            </c:strRef>
          </c:tx>
          <c:spPr>
            <a:solidFill>
              <a:schemeClr val="accent4"/>
            </a:solidFill>
            <a:ln>
              <a:noFill/>
            </a:ln>
            <a:effectLst/>
            <a:sp3d/>
          </c:spPr>
          <c:cat>
            <c:strRef>
              <c:f>Hoja1!$A$3:$A$5</c:f>
              <c:strCache>
                <c:ptCount val="3"/>
                <c:pt idx="0">
                  <c:v>Aguascalientes</c:v>
                </c:pt>
                <c:pt idx="1">
                  <c:v>México</c:v>
                </c:pt>
                <c:pt idx="2">
                  <c:v>Tabasco</c:v>
                </c:pt>
              </c:strCache>
            </c:strRef>
          </c:cat>
          <c:val>
            <c:numRef>
              <c:f>Hoja1!$G$3:$G$5</c:f>
              <c:numCache>
                <c:formatCode>General</c:formatCode>
                <c:ptCount val="3"/>
                <c:pt idx="0">
                  <c:v>17</c:v>
                </c:pt>
                <c:pt idx="1">
                  <c:v>10</c:v>
                </c:pt>
                <c:pt idx="2">
                  <c:v>3</c:v>
                </c:pt>
              </c:numCache>
            </c:numRef>
          </c:val>
        </c:ser>
        <c:ser>
          <c:idx val="4"/>
          <c:order val="4"/>
          <c:tx>
            <c:strRef>
              <c:f>Hoja1!$H$1</c:f>
              <c:strCache>
                <c:ptCount val="1"/>
                <c:pt idx="0">
                  <c:v>Niveles 4 a 6</c:v>
                </c:pt>
              </c:strCache>
            </c:strRef>
          </c:tx>
          <c:spPr>
            <a:solidFill>
              <a:schemeClr val="accent5"/>
            </a:solidFill>
            <a:ln>
              <a:noFill/>
            </a:ln>
            <a:effectLst/>
            <a:sp3d/>
          </c:spPr>
          <c:cat>
            <c:strRef>
              <c:f>Hoja1!$A$3:$A$5</c:f>
              <c:strCache>
                <c:ptCount val="3"/>
                <c:pt idx="0">
                  <c:v>Aguascalientes</c:v>
                </c:pt>
                <c:pt idx="1">
                  <c:v>México</c:v>
                </c:pt>
                <c:pt idx="2">
                  <c:v>Tabasco</c:v>
                </c:pt>
              </c:strCache>
            </c:strRef>
          </c:cat>
          <c:val>
            <c:numRef>
              <c:f>Hoja1!$H$3:$H$5</c:f>
              <c:numCache>
                <c:formatCode>General</c:formatCode>
                <c:ptCount val="3"/>
                <c:pt idx="0">
                  <c:v>8</c:v>
                </c:pt>
                <c:pt idx="1">
                  <c:v>3</c:v>
                </c:pt>
                <c:pt idx="2">
                  <c:v>1</c:v>
                </c:pt>
              </c:numCache>
            </c:numRef>
          </c:val>
        </c:ser>
        <c:dLbls/>
        <c:shape val="box"/>
        <c:axId val="78916608"/>
        <c:axId val="78934784"/>
        <c:axId val="0"/>
      </c:bar3DChart>
      <c:catAx>
        <c:axId val="78916608"/>
        <c:scaling>
          <c:orientation val="minMax"/>
        </c:scaling>
        <c:axPos val="b"/>
        <c:numFmt formatCode="General" sourceLinked="1"/>
        <c:majorTickMark val="none"/>
        <c:tickLblPos val="nextTo"/>
        <c:spPr>
          <a:noFill/>
          <a:ln>
            <a:noFill/>
          </a:ln>
          <a:effectLst/>
        </c:spPr>
        <c:txPr>
          <a:bodyPr rot="-60000000" spcFirstLastPara="1" vertOverflow="ellipsis" vert="horz" wrap="square" anchor="ctr" anchorCtr="1"/>
          <a:lstStyle/>
          <a:p>
            <a:pPr>
              <a:defRPr lang="es-ES" sz="1400" b="0" i="0" u="none" strike="noStrike" kern="1200" baseline="0">
                <a:solidFill>
                  <a:schemeClr val="bg1"/>
                </a:solidFill>
                <a:latin typeface="+mn-lt"/>
                <a:ea typeface="+mn-ea"/>
                <a:cs typeface="+mn-cs"/>
              </a:defRPr>
            </a:pPr>
            <a:endParaRPr lang="es-MX"/>
          </a:p>
        </c:txPr>
        <c:crossAx val="78934784"/>
        <c:crosses val="autoZero"/>
        <c:auto val="1"/>
        <c:lblAlgn val="ctr"/>
        <c:lblOffset val="100"/>
      </c:catAx>
      <c:valAx>
        <c:axId val="78934784"/>
        <c:scaling>
          <c:orientation val="minMax"/>
        </c:scaling>
        <c:axPos val="l"/>
        <c:majorGridlines>
          <c:spPr>
            <a:ln w="9525" cap="flat" cmpd="sng" algn="ctr">
              <a:solidFill>
                <a:schemeClr val="tx1">
                  <a:lumMod val="15000"/>
                  <a:lumOff val="85000"/>
                </a:schemeClr>
              </a:solidFill>
              <a:round/>
            </a:ln>
            <a:effectLst/>
          </c:spPr>
        </c:majorGridlines>
        <c:numFmt formatCode="0%" sourceLinked="1"/>
        <c:majorTickMark val="none"/>
        <c:tickLblPos val="nextTo"/>
        <c:spPr>
          <a:noFill/>
          <a:ln>
            <a:noFill/>
          </a:ln>
          <a:effectLst/>
        </c:spPr>
        <c:txPr>
          <a:bodyPr rot="-60000000" spcFirstLastPara="1" vertOverflow="ellipsis" vert="horz" wrap="square" anchor="ctr" anchorCtr="1"/>
          <a:lstStyle/>
          <a:p>
            <a:pPr>
              <a:defRPr lang="es-ES" sz="1200" b="0" i="0" u="none" strike="noStrike" kern="1200" baseline="0">
                <a:solidFill>
                  <a:schemeClr val="bg1"/>
                </a:solidFill>
                <a:latin typeface="+mn-lt"/>
                <a:ea typeface="+mn-ea"/>
                <a:cs typeface="+mn-cs"/>
              </a:defRPr>
            </a:pPr>
            <a:endParaRPr lang="es-MX"/>
          </a:p>
        </c:txPr>
        <c:crossAx val="78916608"/>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lang="es-ES" sz="1600" b="0" i="0" u="none" strike="noStrike" kern="1200" baseline="0">
              <a:solidFill>
                <a:schemeClr val="bg1"/>
              </a:solidFill>
              <a:latin typeface="+mn-lt"/>
              <a:ea typeface="+mn-ea"/>
              <a:cs typeface="+mn-cs"/>
            </a:defRPr>
          </a:pPr>
          <a:endParaRPr lang="es-MX"/>
        </a:p>
      </c:txPr>
    </c:legend>
    <c:plotVisOnly val="1"/>
    <c:dispBlanksAs val="gap"/>
  </c:chart>
  <c:spPr>
    <a:noFill/>
    <a:ln>
      <a:noFill/>
    </a:ln>
    <a:effectLst/>
  </c:spPr>
  <c:txPr>
    <a:bodyPr/>
    <a:lstStyle/>
    <a:p>
      <a:pPr>
        <a:defRPr/>
      </a:pPr>
      <a:endParaRPr lang="es-MX"/>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lang val="es-MX"/>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ctr">
              <a:defRPr lang="es-ES" sz="1600" b="0" i="0" u="none" strike="noStrike" kern="1200" spc="0" baseline="0">
                <a:solidFill>
                  <a:schemeClr val="bg1"/>
                </a:solidFill>
                <a:latin typeface="+mn-lt"/>
                <a:ea typeface="+mn-ea"/>
                <a:cs typeface="+mn-cs"/>
              </a:defRPr>
            </a:pPr>
            <a:r>
              <a:rPr lang="es-MX" sz="1600" dirty="0">
                <a:solidFill>
                  <a:schemeClr val="bg1"/>
                </a:solidFill>
              </a:rPr>
              <a:t>Distribución</a:t>
            </a:r>
            <a:r>
              <a:rPr lang="es-MX" sz="1600" baseline="0" dirty="0">
                <a:solidFill>
                  <a:schemeClr val="bg1"/>
                </a:solidFill>
              </a:rPr>
              <a:t> porcentual de los estudiantes según </a:t>
            </a:r>
            <a:r>
              <a:rPr lang="es-MX" sz="1600" baseline="0" dirty="0" smtClean="0">
                <a:solidFill>
                  <a:schemeClr val="bg1"/>
                </a:solidFill>
              </a:rPr>
              <a:t>su Nivel PISA de Matemáticas Global, </a:t>
            </a:r>
          </a:p>
          <a:p>
            <a:pPr algn="ctr">
              <a:defRPr lang="es-ES" sz="1600" b="0" i="0" u="none" strike="noStrike" kern="1200" spc="0" baseline="0">
                <a:solidFill>
                  <a:schemeClr val="bg1"/>
                </a:solidFill>
                <a:latin typeface="+mn-lt"/>
                <a:ea typeface="+mn-ea"/>
                <a:cs typeface="+mn-cs"/>
              </a:defRPr>
            </a:pPr>
            <a:r>
              <a:rPr lang="es-MX" sz="1600" baseline="0" dirty="0" smtClean="0">
                <a:solidFill>
                  <a:schemeClr val="bg1"/>
                </a:solidFill>
              </a:rPr>
              <a:t>2012</a:t>
            </a:r>
            <a:endParaRPr lang="es-MX" sz="1600" baseline="0" dirty="0">
              <a:solidFill>
                <a:schemeClr val="bg1"/>
              </a:solidFill>
            </a:endParaRPr>
          </a:p>
        </c:rich>
      </c:tx>
      <c:layout>
        <c:manualLayout>
          <c:xMode val="edge"/>
          <c:yMode val="edge"/>
          <c:x val="0.14830096938583379"/>
          <c:y val="1.031193606599639E-2"/>
        </c:manualLayout>
      </c:layout>
      <c:spPr>
        <a:noFill/>
        <a:ln>
          <a:noFill/>
        </a:ln>
        <a:effectLst/>
      </c:spPr>
    </c:title>
    <c:view3D>
      <c:rotX val="0"/>
      <c:rotY val="0"/>
      <c:depthPercent val="100"/>
      <c:rAngAx val="1"/>
    </c:view3D>
    <c:floor>
      <c:spPr>
        <a:noFill/>
        <a:ln>
          <a:noFill/>
        </a:ln>
        <a:effectLst/>
        <a:sp3d/>
      </c:spPr>
    </c:floor>
    <c:sideWall>
      <c:spPr>
        <a:noFill/>
        <a:ln>
          <a:noFill/>
        </a:ln>
        <a:effectLst/>
        <a:sp3d/>
      </c:spPr>
    </c:sideWall>
    <c:backWall>
      <c:spPr>
        <a:noFill/>
        <a:ln>
          <a:noFill/>
        </a:ln>
        <a:effectLst/>
        <a:sp3d/>
      </c:spPr>
    </c:backWall>
    <c:plotArea>
      <c:layout/>
      <c:bar3DChart>
        <c:barDir val="col"/>
        <c:grouping val="percentStacked"/>
        <c:ser>
          <c:idx val="0"/>
          <c:order val="0"/>
          <c:tx>
            <c:strRef>
              <c:f>Hoja1!$C$1</c:f>
              <c:strCache>
                <c:ptCount val="1"/>
                <c:pt idx="0">
                  <c:v>Nivel 0</c:v>
                </c:pt>
              </c:strCache>
            </c:strRef>
          </c:tx>
          <c:spPr>
            <a:solidFill>
              <a:schemeClr val="accent1"/>
            </a:solidFill>
            <a:ln>
              <a:noFill/>
            </a:ln>
            <a:effectLst/>
            <a:sp3d/>
          </c:spPr>
          <c:cat>
            <c:strRef>
              <c:f>Hoja1!$A$3:$A$5</c:f>
              <c:strCache>
                <c:ptCount val="3"/>
                <c:pt idx="0">
                  <c:v>Aguascalientes</c:v>
                </c:pt>
                <c:pt idx="1">
                  <c:v>México</c:v>
                </c:pt>
                <c:pt idx="2">
                  <c:v>Tabasco</c:v>
                </c:pt>
              </c:strCache>
            </c:strRef>
          </c:cat>
          <c:val>
            <c:numRef>
              <c:f>Hoja1!$C$7:$C$9</c:f>
              <c:numCache>
                <c:formatCode>General</c:formatCode>
                <c:ptCount val="3"/>
                <c:pt idx="0">
                  <c:v>14</c:v>
                </c:pt>
                <c:pt idx="1">
                  <c:v>23</c:v>
                </c:pt>
                <c:pt idx="2">
                  <c:v>39</c:v>
                </c:pt>
              </c:numCache>
            </c:numRef>
          </c:val>
        </c:ser>
        <c:ser>
          <c:idx val="1"/>
          <c:order val="1"/>
          <c:tx>
            <c:strRef>
              <c:f>Hoja1!$D$1</c:f>
              <c:strCache>
                <c:ptCount val="1"/>
                <c:pt idx="0">
                  <c:v>Nivel 1</c:v>
                </c:pt>
              </c:strCache>
            </c:strRef>
          </c:tx>
          <c:spPr>
            <a:solidFill>
              <a:schemeClr val="accent2"/>
            </a:solidFill>
            <a:ln>
              <a:noFill/>
            </a:ln>
            <a:effectLst/>
            <a:sp3d/>
          </c:spPr>
          <c:cat>
            <c:strRef>
              <c:f>Hoja1!$A$3:$A$5</c:f>
              <c:strCache>
                <c:ptCount val="3"/>
                <c:pt idx="0">
                  <c:v>Aguascalientes</c:v>
                </c:pt>
                <c:pt idx="1">
                  <c:v>México</c:v>
                </c:pt>
                <c:pt idx="2">
                  <c:v>Tabasco</c:v>
                </c:pt>
              </c:strCache>
            </c:strRef>
          </c:cat>
          <c:val>
            <c:numRef>
              <c:f>Hoja1!$D$7:$D$9</c:f>
              <c:numCache>
                <c:formatCode>General</c:formatCode>
                <c:ptCount val="3"/>
                <c:pt idx="0">
                  <c:v>28</c:v>
                </c:pt>
                <c:pt idx="1">
                  <c:v>32</c:v>
                </c:pt>
                <c:pt idx="2">
                  <c:v>35</c:v>
                </c:pt>
              </c:numCache>
            </c:numRef>
          </c:val>
        </c:ser>
        <c:ser>
          <c:idx val="2"/>
          <c:order val="2"/>
          <c:tx>
            <c:strRef>
              <c:f>Hoja1!$F$1</c:f>
              <c:strCache>
                <c:ptCount val="1"/>
                <c:pt idx="0">
                  <c:v>Nivel 2</c:v>
                </c:pt>
              </c:strCache>
            </c:strRef>
          </c:tx>
          <c:spPr>
            <a:solidFill>
              <a:schemeClr val="accent3"/>
            </a:solidFill>
            <a:ln>
              <a:noFill/>
            </a:ln>
            <a:effectLst/>
            <a:sp3d/>
          </c:spPr>
          <c:cat>
            <c:strRef>
              <c:f>Hoja1!$A$3:$A$5</c:f>
              <c:strCache>
                <c:ptCount val="3"/>
                <c:pt idx="0">
                  <c:v>Aguascalientes</c:v>
                </c:pt>
                <c:pt idx="1">
                  <c:v>México</c:v>
                </c:pt>
                <c:pt idx="2">
                  <c:v>Tabasco</c:v>
                </c:pt>
              </c:strCache>
            </c:strRef>
          </c:cat>
          <c:val>
            <c:numRef>
              <c:f>Hoja1!$F$7:$F$9</c:f>
              <c:numCache>
                <c:formatCode>General</c:formatCode>
                <c:ptCount val="3"/>
                <c:pt idx="0">
                  <c:v>32</c:v>
                </c:pt>
                <c:pt idx="1">
                  <c:v>28</c:v>
                </c:pt>
                <c:pt idx="2">
                  <c:v>18</c:v>
                </c:pt>
              </c:numCache>
            </c:numRef>
          </c:val>
        </c:ser>
        <c:ser>
          <c:idx val="3"/>
          <c:order val="3"/>
          <c:tx>
            <c:strRef>
              <c:f>Hoja1!$G$1</c:f>
              <c:strCache>
                <c:ptCount val="1"/>
                <c:pt idx="0">
                  <c:v>Nivel 3</c:v>
                </c:pt>
              </c:strCache>
            </c:strRef>
          </c:tx>
          <c:spPr>
            <a:solidFill>
              <a:schemeClr val="accent4"/>
            </a:solidFill>
            <a:ln>
              <a:noFill/>
            </a:ln>
            <a:effectLst/>
            <a:sp3d/>
          </c:spPr>
          <c:cat>
            <c:strRef>
              <c:f>Hoja1!$A$3:$A$5</c:f>
              <c:strCache>
                <c:ptCount val="3"/>
                <c:pt idx="0">
                  <c:v>Aguascalientes</c:v>
                </c:pt>
                <c:pt idx="1">
                  <c:v>México</c:v>
                </c:pt>
                <c:pt idx="2">
                  <c:v>Tabasco</c:v>
                </c:pt>
              </c:strCache>
            </c:strRef>
          </c:cat>
          <c:val>
            <c:numRef>
              <c:f>Hoja1!$G$7:$G$9</c:f>
              <c:numCache>
                <c:formatCode>General</c:formatCode>
                <c:ptCount val="3"/>
                <c:pt idx="0">
                  <c:v>18</c:v>
                </c:pt>
                <c:pt idx="1">
                  <c:v>13</c:v>
                </c:pt>
                <c:pt idx="2">
                  <c:v>6</c:v>
                </c:pt>
              </c:numCache>
            </c:numRef>
          </c:val>
        </c:ser>
        <c:ser>
          <c:idx val="4"/>
          <c:order val="4"/>
          <c:tx>
            <c:strRef>
              <c:f>Hoja1!$H$1</c:f>
              <c:strCache>
                <c:ptCount val="1"/>
                <c:pt idx="0">
                  <c:v>Niveles 4 a 6</c:v>
                </c:pt>
              </c:strCache>
            </c:strRef>
          </c:tx>
          <c:spPr>
            <a:solidFill>
              <a:schemeClr val="accent5"/>
            </a:solidFill>
            <a:ln>
              <a:noFill/>
            </a:ln>
            <a:effectLst/>
            <a:sp3d/>
          </c:spPr>
          <c:cat>
            <c:strRef>
              <c:f>Hoja1!$A$3:$A$5</c:f>
              <c:strCache>
                <c:ptCount val="3"/>
                <c:pt idx="0">
                  <c:v>Aguascalientes</c:v>
                </c:pt>
                <c:pt idx="1">
                  <c:v>México</c:v>
                </c:pt>
                <c:pt idx="2">
                  <c:v>Tabasco</c:v>
                </c:pt>
              </c:strCache>
            </c:strRef>
          </c:cat>
          <c:val>
            <c:numRef>
              <c:f>Hoja1!$H$7:$H$9</c:f>
              <c:numCache>
                <c:formatCode>General</c:formatCode>
                <c:ptCount val="3"/>
                <c:pt idx="0">
                  <c:v>8</c:v>
                </c:pt>
                <c:pt idx="1">
                  <c:v>4</c:v>
                </c:pt>
                <c:pt idx="2">
                  <c:v>1</c:v>
                </c:pt>
              </c:numCache>
            </c:numRef>
          </c:val>
        </c:ser>
        <c:dLbls/>
        <c:shape val="box"/>
        <c:axId val="79074432"/>
        <c:axId val="79075968"/>
        <c:axId val="0"/>
      </c:bar3DChart>
      <c:catAx>
        <c:axId val="79074432"/>
        <c:scaling>
          <c:orientation val="minMax"/>
        </c:scaling>
        <c:axPos val="b"/>
        <c:numFmt formatCode="General" sourceLinked="1"/>
        <c:majorTickMark val="none"/>
        <c:tickLblPos val="nextTo"/>
        <c:spPr>
          <a:noFill/>
          <a:ln>
            <a:noFill/>
          </a:ln>
          <a:effectLst/>
        </c:spPr>
        <c:txPr>
          <a:bodyPr rot="-60000000" spcFirstLastPara="1" vertOverflow="ellipsis" vert="horz" wrap="square" anchor="ctr" anchorCtr="1"/>
          <a:lstStyle/>
          <a:p>
            <a:pPr>
              <a:defRPr lang="es-ES" sz="1400" b="0" i="0" u="none" strike="noStrike" kern="1200" baseline="0">
                <a:solidFill>
                  <a:schemeClr val="bg1"/>
                </a:solidFill>
                <a:latin typeface="+mn-lt"/>
                <a:ea typeface="+mn-ea"/>
                <a:cs typeface="+mn-cs"/>
              </a:defRPr>
            </a:pPr>
            <a:endParaRPr lang="es-MX"/>
          </a:p>
        </c:txPr>
        <c:crossAx val="79075968"/>
        <c:crosses val="autoZero"/>
        <c:auto val="1"/>
        <c:lblAlgn val="ctr"/>
        <c:lblOffset val="100"/>
      </c:catAx>
      <c:valAx>
        <c:axId val="79075968"/>
        <c:scaling>
          <c:orientation val="minMax"/>
        </c:scaling>
        <c:axPos val="l"/>
        <c:majorGridlines>
          <c:spPr>
            <a:ln w="9525" cap="flat" cmpd="sng" algn="ctr">
              <a:solidFill>
                <a:schemeClr val="tx1">
                  <a:lumMod val="15000"/>
                  <a:lumOff val="85000"/>
                </a:schemeClr>
              </a:solidFill>
              <a:round/>
            </a:ln>
            <a:effectLst/>
          </c:spPr>
        </c:majorGridlines>
        <c:numFmt formatCode="0%" sourceLinked="1"/>
        <c:majorTickMark val="none"/>
        <c:tickLblPos val="nextTo"/>
        <c:spPr>
          <a:noFill/>
          <a:ln>
            <a:noFill/>
          </a:ln>
          <a:effectLst/>
        </c:spPr>
        <c:txPr>
          <a:bodyPr rot="-60000000" spcFirstLastPara="1" vertOverflow="ellipsis" vert="horz" wrap="square" anchor="ctr" anchorCtr="1"/>
          <a:lstStyle/>
          <a:p>
            <a:pPr>
              <a:defRPr lang="es-ES" sz="900" b="0" i="0" u="none" strike="noStrike" kern="1200" baseline="0">
                <a:solidFill>
                  <a:schemeClr val="bg1"/>
                </a:solidFill>
                <a:latin typeface="+mn-lt"/>
                <a:ea typeface="+mn-ea"/>
                <a:cs typeface="+mn-cs"/>
              </a:defRPr>
            </a:pPr>
            <a:endParaRPr lang="es-MX"/>
          </a:p>
        </c:txPr>
        <c:crossAx val="79074432"/>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lang="es-ES" sz="1600" b="0" i="0" u="none" strike="noStrike" kern="1200" baseline="0">
              <a:solidFill>
                <a:schemeClr val="bg1"/>
              </a:solidFill>
              <a:latin typeface="+mn-lt"/>
              <a:ea typeface="+mn-ea"/>
              <a:cs typeface="+mn-cs"/>
            </a:defRPr>
          </a:pPr>
          <a:endParaRPr lang="es-MX"/>
        </a:p>
      </c:txPr>
    </c:legend>
    <c:plotVisOnly val="1"/>
    <c:dispBlanksAs val="gap"/>
  </c:chart>
  <c:spPr>
    <a:noFill/>
    <a:ln>
      <a:noFill/>
    </a:ln>
    <a:effectLst/>
  </c:spPr>
  <c:txPr>
    <a:bodyPr/>
    <a:lstStyle/>
    <a:p>
      <a:pPr>
        <a:defRPr/>
      </a:pPr>
      <a:endParaRPr lang="es-MX"/>
    </a:p>
  </c:txPr>
  <c:externalData r:id="rId2"/>
</c:chartSpace>
</file>

<file path=ppt/charts/chart4.xml><?xml version="1.0" encoding="utf-8"?>
<c:chartSpace xmlns:c="http://schemas.openxmlformats.org/drawingml/2006/chart" xmlns:a="http://schemas.openxmlformats.org/drawingml/2006/main" xmlns:r="http://schemas.openxmlformats.org/officeDocument/2006/relationships">
  <c:lang val="es-MX"/>
  <c:chart>
    <c:title>
      <c:tx>
        <c:rich>
          <a:bodyPr rot="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lang="es-ES" sz="1600" b="0" i="0" u="none" strike="noStrike" kern="1200" spc="0" baseline="0">
                <a:solidFill>
                  <a:sysClr val="windowText" lastClr="000000">
                    <a:lumMod val="65000"/>
                    <a:lumOff val="35000"/>
                  </a:sysClr>
                </a:solidFill>
                <a:latin typeface="+mn-lt"/>
                <a:ea typeface="+mn-ea"/>
                <a:cs typeface="+mn-cs"/>
              </a:defRPr>
            </a:pPr>
            <a:r>
              <a:rPr lang="es-MX" sz="1600" dirty="0" smtClean="0">
                <a:solidFill>
                  <a:schemeClr val="tx1"/>
                </a:solidFill>
              </a:rPr>
              <a:t>Distribución</a:t>
            </a:r>
            <a:r>
              <a:rPr lang="es-MX" sz="1600" baseline="0" dirty="0" smtClean="0">
                <a:solidFill>
                  <a:schemeClr val="tx1"/>
                </a:solidFill>
              </a:rPr>
              <a:t> porcentual de los estudiantes según </a:t>
            </a:r>
          </a:p>
          <a:p>
            <a:pPr marL="0" marR="0" indent="0" algn="ctr" defTabSz="914400" rtl="0" eaLnBrk="1" fontAlgn="auto" latinLnBrk="0" hangingPunct="1">
              <a:lnSpc>
                <a:spcPct val="100000"/>
              </a:lnSpc>
              <a:spcBef>
                <a:spcPts val="0"/>
              </a:spcBef>
              <a:spcAft>
                <a:spcPts val="0"/>
              </a:spcAft>
              <a:buClrTx/>
              <a:buSzTx/>
              <a:buFontTx/>
              <a:buNone/>
              <a:tabLst/>
              <a:defRPr lang="es-ES" sz="1600" b="0" i="0" u="none" strike="noStrike" kern="1200" spc="0" baseline="0">
                <a:solidFill>
                  <a:sysClr val="windowText" lastClr="000000">
                    <a:lumMod val="65000"/>
                    <a:lumOff val="35000"/>
                  </a:sysClr>
                </a:solidFill>
                <a:latin typeface="+mn-lt"/>
                <a:ea typeface="+mn-ea"/>
                <a:cs typeface="+mn-cs"/>
              </a:defRPr>
            </a:pPr>
            <a:r>
              <a:rPr lang="es-MX" sz="1600" baseline="0" dirty="0" smtClean="0">
                <a:solidFill>
                  <a:schemeClr val="tx1"/>
                </a:solidFill>
              </a:rPr>
              <a:t>Nivel PISA en Matemáticas Global, 2003</a:t>
            </a:r>
            <a:endParaRPr lang="es-MX" sz="1600" dirty="0">
              <a:solidFill>
                <a:schemeClr val="tx1"/>
              </a:solidFill>
            </a:endParaRPr>
          </a:p>
        </c:rich>
      </c:tx>
      <c:layout/>
      <c:spPr>
        <a:noFill/>
        <a:ln>
          <a:noFill/>
        </a:ln>
        <a:effectLst/>
      </c:spPr>
    </c:title>
    <c:plotArea>
      <c:layout/>
      <c:pieChart>
        <c:varyColors val="1"/>
        <c:ser>
          <c:idx val="0"/>
          <c:order val="0"/>
          <c:explosion val="7"/>
          <c:dPt>
            <c:idx val="0"/>
            <c:spPr>
              <a:solidFill>
                <a:schemeClr val="accent1"/>
              </a:solidFill>
              <a:ln w="19050">
                <a:solidFill>
                  <a:schemeClr val="lt1"/>
                </a:solidFill>
              </a:ln>
              <a:effectLst/>
            </c:spPr>
          </c:dPt>
          <c:dPt>
            <c:idx val="1"/>
            <c:spPr>
              <a:solidFill>
                <a:schemeClr val="accent2"/>
              </a:solidFill>
              <a:ln w="19050">
                <a:solidFill>
                  <a:schemeClr val="lt1"/>
                </a:solidFill>
              </a:ln>
              <a:effectLst/>
            </c:spPr>
          </c:dPt>
          <c:dPt>
            <c:idx val="2"/>
            <c:spPr>
              <a:solidFill>
                <a:schemeClr val="accent3"/>
              </a:solidFill>
              <a:ln w="19050">
                <a:solidFill>
                  <a:schemeClr val="lt1"/>
                </a:solidFill>
              </a:ln>
              <a:effectLst/>
            </c:spPr>
          </c:dPt>
          <c:dPt>
            <c:idx val="3"/>
            <c:spPr>
              <a:solidFill>
                <a:schemeClr val="accent4"/>
              </a:solidFill>
              <a:ln w="19050">
                <a:solidFill>
                  <a:schemeClr val="lt1"/>
                </a:solidFill>
              </a:ln>
              <a:effectLst/>
            </c:spPr>
          </c:dPt>
          <c:dPt>
            <c:idx val="4"/>
            <c:spPr>
              <a:solidFill>
                <a:schemeClr val="accent5"/>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lang="es-ES" sz="1800" b="0" i="0" u="none" strike="noStrike" kern="1200" baseline="0">
                    <a:solidFill>
                      <a:schemeClr val="tx1">
                        <a:lumMod val="75000"/>
                        <a:lumOff val="25000"/>
                      </a:schemeClr>
                    </a:solidFill>
                    <a:latin typeface="+mn-lt"/>
                    <a:ea typeface="+mn-ea"/>
                    <a:cs typeface="+mn-cs"/>
                  </a:defRPr>
                </a:pPr>
                <a:endParaRPr lang="es-MX"/>
              </a:p>
            </c:txPr>
            <c:dLblPos val="outEnd"/>
            <c:showPercent val="1"/>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(Hoja1!$C$1:$D$1,Hoja1!$F$1:$H$1)</c:f>
              <c:strCache>
                <c:ptCount val="5"/>
                <c:pt idx="0">
                  <c:v>Nivel 0</c:v>
                </c:pt>
                <c:pt idx="1">
                  <c:v>Nivel 1</c:v>
                </c:pt>
                <c:pt idx="2">
                  <c:v>Nivel 2</c:v>
                </c:pt>
                <c:pt idx="3">
                  <c:v>Nivel 3</c:v>
                </c:pt>
                <c:pt idx="4">
                  <c:v>Niveles 4 a 6</c:v>
                </c:pt>
              </c:strCache>
            </c:strRef>
          </c:cat>
          <c:val>
            <c:numRef>
              <c:f>(Hoja1!$C$3:$D$3,Hoja1!$F$3:$H$3)</c:f>
              <c:numCache>
                <c:formatCode>General</c:formatCode>
                <c:ptCount val="5"/>
                <c:pt idx="0">
                  <c:v>19</c:v>
                </c:pt>
                <c:pt idx="1">
                  <c:v>27</c:v>
                </c:pt>
                <c:pt idx="2">
                  <c:v>30</c:v>
                </c:pt>
                <c:pt idx="3">
                  <c:v>17</c:v>
                </c:pt>
                <c:pt idx="4">
                  <c:v>8</c:v>
                </c:pt>
              </c:numCache>
            </c:numRef>
          </c:val>
        </c:ser>
        <c:dLbls/>
        <c:firstSliceAng val="0"/>
      </c:pieChart>
      <c:spPr>
        <a:noFill/>
        <a:ln>
          <a:noFill/>
        </a:ln>
        <a:effectLst/>
      </c:spPr>
    </c:plotArea>
    <c:legend>
      <c:legendPos val="r"/>
      <c:layout/>
      <c:spPr>
        <a:noFill/>
        <a:ln>
          <a:noFill/>
        </a:ln>
        <a:effectLst/>
      </c:spPr>
      <c:txPr>
        <a:bodyPr rot="0" spcFirstLastPara="1" vertOverflow="ellipsis" vert="horz" wrap="square" anchor="ctr" anchorCtr="1"/>
        <a:lstStyle/>
        <a:p>
          <a:pPr rtl="0">
            <a:defRPr lang="es-ES" sz="1400" b="0" i="0" u="none" strike="noStrike" kern="1200" baseline="0">
              <a:solidFill>
                <a:schemeClr val="tx1">
                  <a:lumMod val="65000"/>
                  <a:lumOff val="35000"/>
                </a:schemeClr>
              </a:solidFill>
              <a:latin typeface="+mn-lt"/>
              <a:ea typeface="+mn-ea"/>
              <a:cs typeface="+mn-cs"/>
            </a:defRPr>
          </a:pPr>
          <a:endParaRPr lang="es-MX"/>
        </a:p>
      </c:txPr>
    </c:legend>
    <c:plotVisOnly val="1"/>
    <c:dispBlanksAs val="zero"/>
  </c:chart>
  <c:spPr>
    <a:noFill/>
    <a:ln>
      <a:noFill/>
    </a:ln>
    <a:effectLst/>
  </c:spPr>
  <c:txPr>
    <a:bodyPr/>
    <a:lstStyle/>
    <a:p>
      <a:pPr>
        <a:defRPr/>
      </a:pPr>
      <a:endParaRPr lang="es-MX"/>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s-MX"/>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es-ES" sz="1600" b="0" i="0" u="none" strike="noStrike" kern="1200" spc="0" baseline="0">
                <a:solidFill>
                  <a:schemeClr val="bg1"/>
                </a:solidFill>
                <a:latin typeface="+mn-lt"/>
                <a:ea typeface="+mn-ea"/>
                <a:cs typeface="+mn-cs"/>
              </a:defRPr>
            </a:pPr>
            <a:r>
              <a:rPr lang="es-MX" sz="1600" b="0" i="0" baseline="0" dirty="0">
                <a:solidFill>
                  <a:schemeClr val="bg1"/>
                </a:solidFill>
                <a:effectLst/>
              </a:rPr>
              <a:t>Distribución porcentual de los estudiantes </a:t>
            </a:r>
            <a:r>
              <a:rPr lang="es-MX" sz="1600" b="0" i="0" baseline="0" dirty="0" smtClean="0">
                <a:solidFill>
                  <a:schemeClr val="bg1"/>
                </a:solidFill>
                <a:effectLst/>
              </a:rPr>
              <a:t>según Nivel PISA </a:t>
            </a:r>
            <a:r>
              <a:rPr lang="es-MX" sz="1600" b="0" i="0" baseline="0" dirty="0">
                <a:solidFill>
                  <a:schemeClr val="bg1"/>
                </a:solidFill>
                <a:effectLst/>
              </a:rPr>
              <a:t>en </a:t>
            </a:r>
            <a:r>
              <a:rPr lang="es-MX" sz="1600" b="0" i="0" baseline="0" dirty="0" smtClean="0">
                <a:solidFill>
                  <a:schemeClr val="bg1"/>
                </a:solidFill>
                <a:effectLst/>
              </a:rPr>
              <a:t>Matemáticas Global, </a:t>
            </a:r>
            <a:r>
              <a:rPr lang="es-MX" sz="1600" b="0" i="0" baseline="0" dirty="0">
                <a:solidFill>
                  <a:schemeClr val="bg1"/>
                </a:solidFill>
                <a:effectLst/>
              </a:rPr>
              <a:t>2012</a:t>
            </a:r>
            <a:endParaRPr lang="es-MX" sz="1600" dirty="0">
              <a:solidFill>
                <a:schemeClr val="bg1"/>
              </a:solidFill>
              <a:effectLst/>
            </a:endParaRPr>
          </a:p>
        </c:rich>
      </c:tx>
      <c:layout/>
      <c:spPr>
        <a:noFill/>
        <a:ln>
          <a:noFill/>
        </a:ln>
        <a:effectLst/>
      </c:spPr>
    </c:title>
    <c:plotArea>
      <c:layout/>
      <c:pieChart>
        <c:varyColors val="1"/>
        <c:ser>
          <c:idx val="0"/>
          <c:order val="0"/>
          <c:dPt>
            <c:idx val="0"/>
            <c:spPr>
              <a:solidFill>
                <a:schemeClr val="accent1"/>
              </a:solidFill>
              <a:ln w="19050">
                <a:solidFill>
                  <a:schemeClr val="lt1"/>
                </a:solidFill>
              </a:ln>
              <a:effectLst/>
            </c:spPr>
          </c:dPt>
          <c:dPt>
            <c:idx val="1"/>
            <c:spPr>
              <a:solidFill>
                <a:schemeClr val="accent2"/>
              </a:solidFill>
              <a:ln w="19050">
                <a:solidFill>
                  <a:schemeClr val="lt1"/>
                </a:solidFill>
              </a:ln>
              <a:effectLst/>
            </c:spPr>
          </c:dPt>
          <c:dPt>
            <c:idx val="2"/>
            <c:spPr>
              <a:solidFill>
                <a:schemeClr val="accent3"/>
              </a:solidFill>
              <a:ln w="19050">
                <a:solidFill>
                  <a:schemeClr val="lt1"/>
                </a:solidFill>
              </a:ln>
              <a:effectLst/>
            </c:spPr>
          </c:dPt>
          <c:dPt>
            <c:idx val="3"/>
            <c:spPr>
              <a:solidFill>
                <a:schemeClr val="accent4"/>
              </a:solidFill>
              <a:ln w="19050">
                <a:solidFill>
                  <a:schemeClr val="lt1"/>
                </a:solidFill>
              </a:ln>
              <a:effectLst/>
            </c:spPr>
          </c:dPt>
          <c:dPt>
            <c:idx val="4"/>
            <c:spPr>
              <a:solidFill>
                <a:schemeClr val="accent5"/>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lang="es-ES" sz="1800" b="0" i="0" u="none" strike="noStrike" kern="1200" baseline="0">
                    <a:solidFill>
                      <a:schemeClr val="bg1"/>
                    </a:solidFill>
                    <a:latin typeface="+mn-lt"/>
                    <a:ea typeface="+mn-ea"/>
                    <a:cs typeface="+mn-cs"/>
                  </a:defRPr>
                </a:pPr>
                <a:endParaRPr lang="es-MX"/>
              </a:p>
            </c:txPr>
            <c:dLblPos val="outEnd"/>
            <c:showPercent val="1"/>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(Hoja1!$C$1:$D$1,Hoja1!$F$1:$H$1)</c:f>
              <c:strCache>
                <c:ptCount val="5"/>
                <c:pt idx="0">
                  <c:v>Nivel 0</c:v>
                </c:pt>
                <c:pt idx="1">
                  <c:v>Nivel 1</c:v>
                </c:pt>
                <c:pt idx="2">
                  <c:v>Nivel 2</c:v>
                </c:pt>
                <c:pt idx="3">
                  <c:v>Nivel 3</c:v>
                </c:pt>
                <c:pt idx="4">
                  <c:v>Niveles 4 a 6</c:v>
                </c:pt>
              </c:strCache>
            </c:strRef>
          </c:cat>
          <c:val>
            <c:numRef>
              <c:f>(Hoja1!$C$7:$D$7,Hoja1!$F$7:$H$7)</c:f>
              <c:numCache>
                <c:formatCode>General</c:formatCode>
                <c:ptCount val="5"/>
                <c:pt idx="0">
                  <c:v>14</c:v>
                </c:pt>
                <c:pt idx="1">
                  <c:v>28</c:v>
                </c:pt>
                <c:pt idx="2">
                  <c:v>32</c:v>
                </c:pt>
                <c:pt idx="3">
                  <c:v>18</c:v>
                </c:pt>
                <c:pt idx="4">
                  <c:v>8</c:v>
                </c:pt>
              </c:numCache>
            </c:numRef>
          </c:val>
        </c:ser>
        <c:dLbls/>
        <c:firstSliceAng val="0"/>
      </c:pieChart>
      <c:spPr>
        <a:noFill/>
        <a:ln>
          <a:noFill/>
        </a:ln>
        <a:effectLst/>
      </c:spPr>
    </c:plotArea>
    <c:legend>
      <c:legendPos val="r"/>
      <c:layout/>
      <c:spPr>
        <a:noFill/>
        <a:ln>
          <a:noFill/>
        </a:ln>
        <a:effectLst/>
      </c:spPr>
      <c:txPr>
        <a:bodyPr rot="0" spcFirstLastPara="1" vertOverflow="ellipsis" vert="horz" wrap="square" anchor="ctr" anchorCtr="1"/>
        <a:lstStyle/>
        <a:p>
          <a:pPr rtl="0">
            <a:defRPr lang="es-ES" sz="1400" b="0" i="0" u="none" strike="noStrike" kern="1200" baseline="0">
              <a:solidFill>
                <a:schemeClr val="bg1"/>
              </a:solidFill>
              <a:latin typeface="+mn-lt"/>
              <a:ea typeface="+mn-ea"/>
              <a:cs typeface="+mn-cs"/>
            </a:defRPr>
          </a:pPr>
          <a:endParaRPr lang="es-MX"/>
        </a:p>
      </c:txPr>
    </c:legend>
    <c:plotVisOnly val="1"/>
    <c:dispBlanksAs val="zero"/>
  </c:chart>
  <c:spPr>
    <a:noFill/>
    <a:ln>
      <a:noFill/>
    </a:ln>
    <a:effectLst/>
  </c:spPr>
  <c:txPr>
    <a:bodyPr/>
    <a:lstStyle/>
    <a:p>
      <a:pPr>
        <a:defRPr/>
      </a:pPr>
      <a:endParaRPr lang="es-MX"/>
    </a:p>
  </c:txPr>
  <c:externalData r:id="rId2"/>
</c:chartSpace>
</file>

<file path=ppt/charts/chart6.xml><?xml version="1.0" encoding="utf-8"?>
<c:chartSpace xmlns:c="http://schemas.openxmlformats.org/drawingml/2006/chart" xmlns:a="http://schemas.openxmlformats.org/drawingml/2006/main" xmlns:r="http://schemas.openxmlformats.org/officeDocument/2006/relationships">
  <c:lang val="es-MX"/>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ctr">
              <a:defRPr lang="es-ES" sz="1600" b="0" i="0" u="none" strike="noStrike" kern="1200" spc="0" baseline="0">
                <a:solidFill>
                  <a:schemeClr val="bg1"/>
                </a:solidFill>
                <a:latin typeface="+mn-lt"/>
                <a:ea typeface="+mn-ea"/>
                <a:cs typeface="+mn-cs"/>
              </a:defRPr>
            </a:pPr>
            <a:r>
              <a:rPr lang="es-MX" sz="1600" b="0" i="0" baseline="0" dirty="0" smtClean="0">
                <a:solidFill>
                  <a:schemeClr val="bg1"/>
                </a:solidFill>
                <a:effectLst/>
              </a:rPr>
              <a:t>Distribución porcentual de los estudiantes según </a:t>
            </a:r>
            <a:endParaRPr lang="es-MX" sz="1600" dirty="0" smtClean="0">
              <a:solidFill>
                <a:schemeClr val="bg1"/>
              </a:solidFill>
              <a:effectLst/>
            </a:endParaRPr>
          </a:p>
          <a:p>
            <a:pPr algn="ctr">
              <a:defRPr lang="es-ES" sz="1600" b="0" i="0" u="none" strike="noStrike" kern="1200" spc="0" baseline="0">
                <a:solidFill>
                  <a:schemeClr val="bg1"/>
                </a:solidFill>
                <a:latin typeface="+mn-lt"/>
                <a:ea typeface="+mn-ea"/>
                <a:cs typeface="+mn-cs"/>
              </a:defRPr>
            </a:pPr>
            <a:r>
              <a:rPr lang="es-MX" sz="1600" b="0" i="0" baseline="0" dirty="0" smtClean="0">
                <a:solidFill>
                  <a:schemeClr val="bg1"/>
                </a:solidFill>
                <a:effectLst/>
              </a:rPr>
              <a:t>Nivel PISA en Matemáticas Global, 2003</a:t>
            </a:r>
            <a:endParaRPr lang="es-MX" sz="1600" dirty="0" smtClean="0">
              <a:solidFill>
                <a:schemeClr val="bg1"/>
              </a:solidFill>
              <a:effectLst/>
            </a:endParaRPr>
          </a:p>
        </c:rich>
      </c:tx>
      <c:layout>
        <c:manualLayout>
          <c:xMode val="edge"/>
          <c:yMode val="edge"/>
          <c:x val="0.16612470281181219"/>
          <c:y val="2.3828151288781207E-4"/>
        </c:manualLayout>
      </c:layout>
      <c:spPr>
        <a:noFill/>
        <a:ln>
          <a:noFill/>
        </a:ln>
        <a:effectLst/>
      </c:spPr>
    </c:title>
    <c:plotArea>
      <c:layout/>
      <c:pieChart>
        <c:varyColors val="1"/>
        <c:ser>
          <c:idx val="0"/>
          <c:order val="0"/>
          <c:dPt>
            <c:idx val="0"/>
            <c:spPr>
              <a:solidFill>
                <a:schemeClr val="accent1"/>
              </a:solidFill>
              <a:ln w="19050">
                <a:solidFill>
                  <a:schemeClr val="lt1"/>
                </a:solidFill>
              </a:ln>
              <a:effectLst/>
            </c:spPr>
          </c:dPt>
          <c:dPt>
            <c:idx val="1"/>
            <c:spPr>
              <a:solidFill>
                <a:schemeClr val="accent2"/>
              </a:solidFill>
              <a:ln w="19050">
                <a:solidFill>
                  <a:schemeClr val="lt1"/>
                </a:solidFill>
              </a:ln>
              <a:effectLst/>
            </c:spPr>
          </c:dPt>
          <c:dPt>
            <c:idx val="2"/>
            <c:spPr>
              <a:solidFill>
                <a:schemeClr val="accent3"/>
              </a:solidFill>
              <a:ln w="19050">
                <a:solidFill>
                  <a:schemeClr val="lt1"/>
                </a:solidFill>
              </a:ln>
              <a:effectLst/>
            </c:spPr>
          </c:dPt>
          <c:dPt>
            <c:idx val="3"/>
            <c:spPr>
              <a:solidFill>
                <a:schemeClr val="accent4"/>
              </a:solidFill>
              <a:ln w="19050">
                <a:solidFill>
                  <a:schemeClr val="lt1"/>
                </a:solidFill>
              </a:ln>
              <a:effectLst/>
            </c:spPr>
          </c:dPt>
          <c:dPt>
            <c:idx val="4"/>
            <c:spPr>
              <a:solidFill>
                <a:schemeClr val="accent5"/>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lang="es-ES" sz="1400" b="0" i="0" u="none" strike="noStrike" kern="1200" baseline="0">
                    <a:solidFill>
                      <a:schemeClr val="bg1"/>
                    </a:solidFill>
                    <a:latin typeface="+mn-lt"/>
                    <a:ea typeface="+mn-ea"/>
                    <a:cs typeface="+mn-cs"/>
                  </a:defRPr>
                </a:pPr>
                <a:endParaRPr lang="es-MX"/>
              </a:p>
            </c:txPr>
            <c:dLblPos val="outEnd"/>
            <c:showPercent val="1"/>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(Hoja1!$C$1:$D$1,Hoja1!$F$1:$H$1)</c:f>
              <c:strCache>
                <c:ptCount val="5"/>
                <c:pt idx="0">
                  <c:v>Nivel 0</c:v>
                </c:pt>
                <c:pt idx="1">
                  <c:v>Nivel 1</c:v>
                </c:pt>
                <c:pt idx="2">
                  <c:v>Nivel 2</c:v>
                </c:pt>
                <c:pt idx="3">
                  <c:v>Nivel 3</c:v>
                </c:pt>
                <c:pt idx="4">
                  <c:v>Niveles 4 a 6</c:v>
                </c:pt>
              </c:strCache>
            </c:strRef>
          </c:cat>
          <c:val>
            <c:numRef>
              <c:f>(Hoja1!$C$5:$D$5,Hoja1!$F$5:$H$5)</c:f>
              <c:numCache>
                <c:formatCode>General</c:formatCode>
                <c:ptCount val="5"/>
                <c:pt idx="0">
                  <c:v>62</c:v>
                </c:pt>
                <c:pt idx="1">
                  <c:v>24</c:v>
                </c:pt>
                <c:pt idx="2">
                  <c:v>10</c:v>
                </c:pt>
                <c:pt idx="3">
                  <c:v>3</c:v>
                </c:pt>
                <c:pt idx="4">
                  <c:v>1</c:v>
                </c:pt>
              </c:numCache>
            </c:numRef>
          </c:val>
        </c:ser>
        <c:dLbls/>
        <c:firstSliceAng val="0"/>
      </c:pieChart>
      <c:spPr>
        <a:noFill/>
        <a:ln>
          <a:noFill/>
        </a:ln>
        <a:effectLst/>
      </c:spPr>
    </c:plotArea>
    <c:legend>
      <c:legendPos val="r"/>
      <c:layout/>
      <c:spPr>
        <a:noFill/>
        <a:ln>
          <a:noFill/>
        </a:ln>
        <a:effectLst/>
      </c:spPr>
      <c:txPr>
        <a:bodyPr rot="0" spcFirstLastPara="1" vertOverflow="ellipsis" vert="horz" wrap="square" anchor="ctr" anchorCtr="1"/>
        <a:lstStyle/>
        <a:p>
          <a:pPr rtl="0">
            <a:defRPr lang="es-ES" sz="1600" b="0" i="0" u="none" strike="noStrike" kern="1200" baseline="0">
              <a:solidFill>
                <a:schemeClr val="bg1"/>
              </a:solidFill>
              <a:latin typeface="+mn-lt"/>
              <a:ea typeface="+mn-ea"/>
              <a:cs typeface="+mn-cs"/>
            </a:defRPr>
          </a:pPr>
          <a:endParaRPr lang="es-MX"/>
        </a:p>
      </c:txPr>
    </c:legend>
    <c:plotVisOnly val="1"/>
    <c:dispBlanksAs val="zero"/>
  </c:chart>
  <c:spPr>
    <a:noFill/>
    <a:ln>
      <a:noFill/>
    </a:ln>
    <a:effectLst/>
  </c:spPr>
  <c:txPr>
    <a:bodyPr/>
    <a:lstStyle/>
    <a:p>
      <a:pPr>
        <a:defRPr/>
      </a:pPr>
      <a:endParaRPr lang="es-MX"/>
    </a:p>
  </c:txPr>
  <c:externalData r:id="rId2"/>
</c:chartSpace>
</file>

<file path=ppt/charts/chart7.xml><?xml version="1.0" encoding="utf-8"?>
<c:chartSpace xmlns:c="http://schemas.openxmlformats.org/drawingml/2006/chart" xmlns:a="http://schemas.openxmlformats.org/drawingml/2006/main" xmlns:r="http://schemas.openxmlformats.org/officeDocument/2006/relationships">
  <c:lang val="es-MX"/>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es-ES" sz="1600" b="0" i="0" u="none" strike="noStrike" kern="1200" spc="0" baseline="0">
                <a:solidFill>
                  <a:schemeClr val="bg1"/>
                </a:solidFill>
                <a:latin typeface="+mn-lt"/>
                <a:ea typeface="+mn-ea"/>
                <a:cs typeface="+mn-cs"/>
              </a:defRPr>
            </a:pPr>
            <a:r>
              <a:rPr lang="es-MX" sz="1600" b="0" i="0" baseline="0" dirty="0" smtClean="0">
                <a:effectLst/>
              </a:rPr>
              <a:t>Distribución porcentual de los estudiantes según </a:t>
            </a:r>
            <a:endParaRPr lang="es-MX" sz="1600" dirty="0" smtClean="0">
              <a:effectLst/>
            </a:endParaRPr>
          </a:p>
          <a:p>
            <a:pPr>
              <a:defRPr lang="es-ES" sz="1600" b="0" i="0" u="none" strike="noStrike" kern="1200" spc="0" baseline="0">
                <a:solidFill>
                  <a:schemeClr val="bg1"/>
                </a:solidFill>
                <a:latin typeface="+mn-lt"/>
                <a:ea typeface="+mn-ea"/>
                <a:cs typeface="+mn-cs"/>
              </a:defRPr>
            </a:pPr>
            <a:r>
              <a:rPr lang="es-MX" sz="1600" b="0" i="0" baseline="0" dirty="0" smtClean="0">
                <a:effectLst/>
              </a:rPr>
              <a:t>Nivel PISA en Matemáticas Global, 2012</a:t>
            </a:r>
            <a:endParaRPr lang="es-MX" sz="1600" b="0" i="0" baseline="0" dirty="0" smtClean="0">
              <a:solidFill>
                <a:schemeClr val="bg1"/>
              </a:solidFill>
              <a:effectLst/>
            </a:endParaRPr>
          </a:p>
        </c:rich>
      </c:tx>
      <c:layout>
        <c:manualLayout>
          <c:xMode val="edge"/>
          <c:yMode val="edge"/>
          <c:x val="0.12046760265570097"/>
          <c:y val="0"/>
        </c:manualLayout>
      </c:layout>
      <c:spPr>
        <a:noFill/>
        <a:ln>
          <a:noFill/>
        </a:ln>
        <a:effectLst/>
      </c:spPr>
    </c:title>
    <c:plotArea>
      <c:layout/>
      <c:pieChart>
        <c:varyColors val="1"/>
        <c:ser>
          <c:idx val="0"/>
          <c:order val="0"/>
          <c:dPt>
            <c:idx val="0"/>
            <c:spPr>
              <a:solidFill>
                <a:schemeClr val="accent1"/>
              </a:solidFill>
              <a:ln w="19050">
                <a:solidFill>
                  <a:schemeClr val="lt1"/>
                </a:solidFill>
              </a:ln>
              <a:effectLst/>
            </c:spPr>
          </c:dPt>
          <c:dPt>
            <c:idx val="1"/>
            <c:spPr>
              <a:solidFill>
                <a:schemeClr val="accent2"/>
              </a:solidFill>
              <a:ln w="19050">
                <a:solidFill>
                  <a:schemeClr val="lt1"/>
                </a:solidFill>
              </a:ln>
              <a:effectLst/>
            </c:spPr>
          </c:dPt>
          <c:dPt>
            <c:idx val="2"/>
            <c:spPr>
              <a:solidFill>
                <a:schemeClr val="accent3"/>
              </a:solidFill>
              <a:ln w="19050">
                <a:solidFill>
                  <a:schemeClr val="lt1"/>
                </a:solidFill>
              </a:ln>
              <a:effectLst/>
            </c:spPr>
          </c:dPt>
          <c:dPt>
            <c:idx val="3"/>
            <c:spPr>
              <a:solidFill>
                <a:schemeClr val="accent4"/>
              </a:solidFill>
              <a:ln w="19050">
                <a:solidFill>
                  <a:schemeClr val="lt1"/>
                </a:solidFill>
              </a:ln>
              <a:effectLst/>
            </c:spPr>
          </c:dPt>
          <c:dPt>
            <c:idx val="4"/>
            <c:spPr>
              <a:solidFill>
                <a:schemeClr val="accent5"/>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lang="es-ES" sz="1400" b="0" i="0" u="none" strike="noStrike" kern="1200" baseline="0">
                    <a:solidFill>
                      <a:schemeClr val="bg1"/>
                    </a:solidFill>
                    <a:latin typeface="+mn-lt"/>
                    <a:ea typeface="+mn-ea"/>
                    <a:cs typeface="+mn-cs"/>
                  </a:defRPr>
                </a:pPr>
                <a:endParaRPr lang="es-MX"/>
              </a:p>
            </c:txPr>
            <c:dLblPos val="outEnd"/>
            <c:showPercent val="1"/>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(Hoja1!$C$1:$D$1,Hoja1!$F$1:$H$1)</c:f>
              <c:strCache>
                <c:ptCount val="5"/>
                <c:pt idx="0">
                  <c:v>Nivel 0</c:v>
                </c:pt>
                <c:pt idx="1">
                  <c:v>Nivel 1</c:v>
                </c:pt>
                <c:pt idx="2">
                  <c:v>Nivel 2</c:v>
                </c:pt>
                <c:pt idx="3">
                  <c:v>Nivel 3</c:v>
                </c:pt>
                <c:pt idx="4">
                  <c:v>Niveles 4 a 6</c:v>
                </c:pt>
              </c:strCache>
            </c:strRef>
          </c:cat>
          <c:val>
            <c:numRef>
              <c:f>(Hoja1!$C$9:$D$9,Hoja1!$F$9:$H$9)</c:f>
              <c:numCache>
                <c:formatCode>General</c:formatCode>
                <c:ptCount val="5"/>
                <c:pt idx="0">
                  <c:v>39</c:v>
                </c:pt>
                <c:pt idx="1">
                  <c:v>35</c:v>
                </c:pt>
                <c:pt idx="2">
                  <c:v>18</c:v>
                </c:pt>
                <c:pt idx="3">
                  <c:v>6</c:v>
                </c:pt>
                <c:pt idx="4">
                  <c:v>1</c:v>
                </c:pt>
              </c:numCache>
            </c:numRef>
          </c:val>
        </c:ser>
        <c:dLbls/>
        <c:firstSliceAng val="0"/>
      </c:pieChart>
      <c:spPr>
        <a:noFill/>
        <a:ln>
          <a:noFill/>
        </a:ln>
        <a:effectLst/>
      </c:spPr>
    </c:plotArea>
    <c:legend>
      <c:legendPos val="r"/>
      <c:layout/>
      <c:spPr>
        <a:noFill/>
        <a:ln>
          <a:noFill/>
        </a:ln>
        <a:effectLst/>
      </c:spPr>
      <c:txPr>
        <a:bodyPr rot="0" spcFirstLastPara="1" vertOverflow="ellipsis" vert="horz" wrap="square" anchor="ctr" anchorCtr="1"/>
        <a:lstStyle/>
        <a:p>
          <a:pPr rtl="0">
            <a:defRPr lang="es-ES" sz="1600" b="0" i="0" u="none" strike="noStrike" kern="1200" baseline="0">
              <a:solidFill>
                <a:schemeClr val="bg1"/>
              </a:solidFill>
              <a:latin typeface="+mn-lt"/>
              <a:ea typeface="+mn-ea"/>
              <a:cs typeface="+mn-cs"/>
            </a:defRPr>
          </a:pPr>
          <a:endParaRPr lang="es-MX"/>
        </a:p>
      </c:txPr>
    </c:legend>
    <c:plotVisOnly val="1"/>
    <c:dispBlanksAs val="zero"/>
  </c:chart>
  <c:spPr>
    <a:noFill/>
    <a:ln>
      <a:noFill/>
    </a:ln>
    <a:effectLst/>
  </c:spPr>
  <c:txPr>
    <a:bodyPr/>
    <a:lstStyle/>
    <a:p>
      <a:pPr>
        <a:defRPr/>
      </a:pPr>
      <a:endParaRPr lang="es-MX"/>
    </a:p>
  </c:txPr>
  <c:externalData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14-02-13T11:48:35.316" idx="1">
    <p:pos x="1015" y="1488"/>
    <p:text>Con la idea que la perspectIva es desde Narvarte, hago homenaje a mi barrio (Colonia dicen los finos) pero quiero mostrar que, sin ser un experto en cuestiones de evaluación o sicometría, se pueden emplear los datos de PISA para aprender, y el mejor signo de aprendizaje es realizar un esfuerzo, aportar preguntas, y que los que de esto saben, critiquen, sugieran y, en su caso, opinen si este camino es uno de los posibles para evitar confundir a PISA y las evaluaciones en Tablas de Posiciones en un campeonato de fut bol...</p:text>
    <p:extLst>
      <p:ext uri="{C676402C-5697-4E1C-873F-D02D1690AC5C}">
        <p15:threadingInfo xmlns:p15="http://schemas.microsoft.com/office/powerpoint/2012/main" xmlns="" timeZoneBias="3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4-02-13T11:57:58.008" idx="2">
    <p:pos x="10" y="10"/>
    <p:text>Parece adecuado iniciar con la presentación que compara a las dos entidades en 2003 y 2012, incluyendo el promedio nacional en ambos años.</p:text>
    <p:extLst>
      <p:ext uri="{C676402C-5697-4E1C-873F-D02D1690AC5C}">
        <p15:threadingInfo xmlns:p15="http://schemas.microsoft.com/office/powerpoint/2012/main" xmlns="" timeZoneBias="360"/>
      </p:ext>
    </p:extLst>
  </p:cm>
  <p:cm authorId="1" dt="2014-02-13T11:59:24.508" idx="3">
    <p:pos x="146" y="146"/>
    <p:text>Un dato que no esté en la gráfica, pero es interesante, es medir porcentualmente el incremento en las medias de los tres casos: Aguascalientes: 1.9%; México: 6.5% y Tabasco: 12.8% (2,7 y 13% respectivamente)</p:text>
    <p:extLst>
      <p:ext uri="{C676402C-5697-4E1C-873F-D02D1690AC5C}">
        <p15:threadingInfo xmlns:p15="http://schemas.microsoft.com/office/powerpoint/2012/main" xmlns="" timeZoneBias="360"/>
      </p:ext>
    </p:extLst>
  </p:cm>
  <p:cm authorId="1" dt="2014-02-13T12:05:02.419" idx="5">
    <p:pos x="282" y="282"/>
    <p:text>Se podría hacer en cada columna, pero sería muy farragoso... basta ver cómo se comportan tanto el país como conjunto, así como las entidades. Hay variaciones pero se advierte una mejoría: hay caída en el nivel más bajo, y aumento a partir de ahí...</p:text>
    <p:extLst>
      <p:ext uri="{C676402C-5697-4E1C-873F-D02D1690AC5C}">
        <p15:threadingInfo xmlns:p15="http://schemas.microsoft.com/office/powerpoint/2012/main" xmlns="" timeZoneBias="36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4-02-13T12:08:35.922" idx="6">
    <p:pos x="10" y="10"/>
    <p:text>En el caso de Aguascalientes, reduce la proporción en Nivel 0, entre 03 y 12, pero llama la atención una relativa estabilidad en los siguientes. Ponderar la magnitud del cambio no tiene sentido de ver quién ganó, sino tener bases para proponer conjeturas, como se verá más adelante.</p:text>
    <p:extLst>
      <p:ext uri="{C676402C-5697-4E1C-873F-D02D1690AC5C}">
        <p15:threadingInfo xmlns:p15="http://schemas.microsoft.com/office/powerpoint/2012/main" xmlns="" timeZoneBias="36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14-02-13T12:10:58.755" idx="7">
    <p:pos x="10" y="10"/>
    <p:text>En el caso de Tabasco, la reducción de su Nivel 0 es notable, ampliá el 1 de manera sustancial lo mismo que el 2 y el 3. Es idéntico en el nivel de 4 a 6. El informe indica que el cambio en Tabasco es estadísticamente significativo, no así el de Aguascalientes... a la luz de estos resultados, van gestándose elementos para preguntas y conjeturas.</p:text>
    <p:extLst>
      <p:ext uri="{C676402C-5697-4E1C-873F-D02D1690AC5C}">
        <p15:threadingInfo xmlns:p15="http://schemas.microsoft.com/office/powerpoint/2012/main" xmlns="" timeZoneBias="36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14-02-13T12:13:45.535" idx="8">
    <p:pos x="10" y="10"/>
    <p:text>En este caso, calculé las distancias en los dos años de cada entidad con respecto al promedio nacional. Como se ve, el promedio nacional se incrementa de 385 a 413, pero surge una serie de información sorprendente a ojo de buen narvarteño: en cuanto a la Media, Aguascalientes se acerca al promedio siendo positvo, es decir, mayor que la media nacional, y Tabasco reduce su brecha. En los niveles más bajos, Aguas reduce su diferencia con el promedio (tiene menos que el valor medio) pero no tanto en 12 como en 03. Tabasco, que estaba con 18 puntos porcentuales más en ese nivel insatisfactorio, permence casi sin cambio. Aguas reduce su distancia (se acerca al promedio en todas las demás agrupaciones) pero Tabasco conserva casi inalterada su distancia con respecto al valor nacional como parámetro... Será interesante poder interpretar esto, lo cual intentaré, aunque sea de manera provisional, en la sección correspondiente.</p:text>
    <p:extLst>
      <p:ext uri="{C676402C-5697-4E1C-873F-D02D1690AC5C}">
        <p15:threadingInfo xmlns:p15="http://schemas.microsoft.com/office/powerpoint/2012/main" xmlns="" timeZoneBias="36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14-02-13T12:20:15.817" idx="9">
    <p:pos x="10" y="10"/>
    <p:text>Ahora, con base siempre en los mismos datos, resté al valor de Aguas el de Tabasco, y se observa que el residuo siempre es menor entre 03 y 12: se acercan. Para completar este análisis de diferencias, puede verse que la razón entre Tabasco y Aguas crece en la Media, decrece en los niveles bajos y aumenta en los demás.</p:text>
    <p:extLst>
      <p:ext uri="{C676402C-5697-4E1C-873F-D02D1690AC5C}">
        <p15:threadingInfo xmlns:p15="http://schemas.microsoft.com/office/powerpoint/2012/main" xmlns="" timeZoneBias="36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14-02-13T12:23:05.826" idx="10">
    <p:pos x="10" y="10"/>
    <p:text>Por último, siguiendo el proceso para estandarizar las medidas que se emplea en los trabajos del PNUD, y que básicamente permiten comparar la evolución de cada uno de los casos a partir de distintas posiciones de partida, halamos que la media de Tabasco se mueve del nivel 0 al 1, mientas Aguas se queda en el 2, y México en el 1.</p:text>
    <p:extLst>
      <p:ext uri="{C676402C-5697-4E1C-873F-D02D1690AC5C}">
        <p15:threadingInfo xmlns:p15="http://schemas.microsoft.com/office/powerpoint/2012/main" xmlns="" timeZoneBias="360"/>
      </p:ext>
    </p:extLst>
  </p:cm>
  <p:cm authorId="1" dt="2014-02-13T12:28:06.439" idx="11">
    <p:pos x="146" y="146"/>
    <p:text>Para hace el cálculo, supuse en 300p  puntos el inicio del recorrido, y el final en 700. La pregunta es: ¿Cuánto han avanzado en el recorrido entre el valor mínimo posible y el máximo, cnociendo su posición de origen?</p:text>
    <p:extLst>
      <p:ext uri="{C676402C-5697-4E1C-873F-D02D1690AC5C}">
        <p15:threadingInfo xmlns:p15="http://schemas.microsoft.com/office/powerpoint/2012/main" xmlns="" timeZoneBias="360"/>
      </p:ext>
    </p:extLst>
  </p:cm>
  <p:cm authorId="1" dt="2014-02-13T12:30:05.764" idx="12">
    <p:pos x="282" y="282"/>
    <p:text>Tabasco se encuentra, en 03, a una distancia negativa equivalente al 7.3% de alcanzar la meta: al ubicarse en 12 en 378, ha recorrido 6.5&amp; del trayecto máximo, de tal manera que su incremento relativo es el mayor: 13.8%. Por otro lado, Aguas se queda en el mismo nivel, con un incremento de recorrido de 2.6%, y su media más cerca del corte inferior del nivel. El país en su conjunto aunque se queda en el nivel 1, se mueve hacia el corte superior del rango, y esto se cuantifica en un 9% adicional con respecto a 03. Tabasco, sin duda, es el que está más lejos de la meta, pero avanzó más tomando en cuenta su origen. Si hubiese arrancado en 0, hubiese empatado a Aguascalientes...</p:text>
    <p:extLst>
      <p:ext uri="{C676402C-5697-4E1C-873F-D02D1690AC5C}">
        <p15:threadingInfo xmlns:p15="http://schemas.microsoft.com/office/powerpoint/2012/main" xmlns="" timeZoneBias="360"/>
      </p:ext>
    </p:extLst>
  </p:cm>
  <p:cm authorId="1" dt="2014-02-13T12:36:29.237" idx="13">
    <p:pos x="418" y="418"/>
    <p:text>Como se ve, hay formas de considerar los datos muy diversas, y que, insisto, no buscan saber quién ganó, o a qué entidad darle un premio, pero para hacer un símil con los Juegos Olímipicos, en cuanto al logro, el Aguas, el país y Tabasco serían oro, plata y bronce... pero en relación al mérito, podría ser al contrario: aurea para Tabasco, argenta para el país, y del material de los Indicios Verdes a Aguas...</p:text>
    <p:extLst>
      <p:ext uri="{C676402C-5697-4E1C-873F-D02D1690AC5C}">
        <p15:threadingInfo xmlns:p15="http://schemas.microsoft.com/office/powerpoint/2012/main" xmlns="" timeZoneBias="36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1"/>
            <a:ext cx="3038475" cy="466725"/>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sz="quarter" idx="1"/>
          </p:nvPr>
        </p:nvSpPr>
        <p:spPr>
          <a:xfrm>
            <a:off x="3970339" y="1"/>
            <a:ext cx="3038475" cy="466725"/>
          </a:xfrm>
          <a:prstGeom prst="rect">
            <a:avLst/>
          </a:prstGeom>
        </p:spPr>
        <p:txBody>
          <a:bodyPr vert="horz" lIns="91440" tIns="45720" rIns="91440" bIns="45720" rtlCol="0"/>
          <a:lstStyle>
            <a:lvl1pPr algn="r">
              <a:defRPr sz="1200"/>
            </a:lvl1pPr>
          </a:lstStyle>
          <a:p>
            <a:fld id="{C9817BC8-9648-4667-BB28-39A9A3B5DEAA}" type="datetimeFigureOut">
              <a:rPr lang="es-MX" smtClean="0"/>
              <a:pPr/>
              <a:t>13/02/2014</a:t>
            </a:fld>
            <a:endParaRPr lang="es-MX"/>
          </a:p>
        </p:txBody>
      </p:sp>
      <p:sp>
        <p:nvSpPr>
          <p:cNvPr id="4" name="Marcador de pie de página 3"/>
          <p:cNvSpPr>
            <a:spLocks noGrp="1"/>
          </p:cNvSpPr>
          <p:nvPr>
            <p:ph type="ftr" sz="quarter" idx="2"/>
          </p:nvPr>
        </p:nvSpPr>
        <p:spPr>
          <a:xfrm>
            <a:off x="1" y="8829676"/>
            <a:ext cx="3038475" cy="466725"/>
          </a:xfrm>
          <a:prstGeom prst="rect">
            <a:avLst/>
          </a:prstGeom>
        </p:spPr>
        <p:txBody>
          <a:bodyPr vert="horz" lIns="91440" tIns="45720" rIns="91440" bIns="45720" rtlCol="0" anchor="b"/>
          <a:lstStyle>
            <a:lvl1pPr algn="l">
              <a:defRPr sz="1200"/>
            </a:lvl1pPr>
          </a:lstStyle>
          <a:p>
            <a:endParaRPr lang="es-MX"/>
          </a:p>
        </p:txBody>
      </p:sp>
      <p:sp>
        <p:nvSpPr>
          <p:cNvPr id="5" name="Marcador de número de diapositiva 4"/>
          <p:cNvSpPr>
            <a:spLocks noGrp="1"/>
          </p:cNvSpPr>
          <p:nvPr>
            <p:ph type="sldNum" sz="quarter" idx="3"/>
          </p:nvPr>
        </p:nvSpPr>
        <p:spPr>
          <a:xfrm>
            <a:off x="3970339" y="8829676"/>
            <a:ext cx="3038475" cy="466725"/>
          </a:xfrm>
          <a:prstGeom prst="rect">
            <a:avLst/>
          </a:prstGeom>
        </p:spPr>
        <p:txBody>
          <a:bodyPr vert="horz" lIns="91440" tIns="45720" rIns="91440" bIns="45720" rtlCol="0" anchor="b"/>
          <a:lstStyle>
            <a:lvl1pPr algn="r">
              <a:defRPr sz="1200"/>
            </a:lvl1pPr>
          </a:lstStyle>
          <a:p>
            <a:fld id="{F97FD3DE-5047-4A98-995F-9B5851280CEF}" type="slidenum">
              <a:rPr lang="es-MX" smtClean="0"/>
              <a:pPr/>
              <a:t>‹Nº›</a:t>
            </a:fld>
            <a:endParaRPr lang="es-MX"/>
          </a:p>
        </p:txBody>
      </p:sp>
    </p:spTree>
    <p:extLst>
      <p:ext uri="{BB962C8B-B14F-4D97-AF65-F5344CB8AC3E}">
        <p14:creationId xmlns:p14="http://schemas.microsoft.com/office/powerpoint/2010/main" xmlns="" val="1130464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15A302CC-5AFB-4A69-AF2F-C59CDCA0F085}" type="datetimeFigureOut">
              <a:rPr lang="es-MX" smtClean="0"/>
              <a:pPr/>
              <a:t>13/02/2014</a:t>
            </a:fld>
            <a:endParaRPr lang="es-MX"/>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81D23314-7834-47C8-96DC-455B90771B8F}" type="slidenum">
              <a:rPr lang="es-MX" smtClean="0"/>
              <a:pPr/>
              <a:t>‹Nº›</a:t>
            </a:fld>
            <a:endParaRPr lang="es-MX"/>
          </a:p>
        </p:txBody>
      </p:sp>
    </p:spTree>
    <p:extLst>
      <p:ext uri="{BB962C8B-B14F-4D97-AF65-F5344CB8AC3E}">
        <p14:creationId xmlns:p14="http://schemas.microsoft.com/office/powerpoint/2010/main" xmlns="" val="509588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81D23314-7834-47C8-96DC-455B90771B8F}" type="slidenum">
              <a:rPr lang="es-MX" smtClean="0"/>
              <a:pPr/>
              <a:t>1</a:t>
            </a:fld>
            <a:endParaRPr lang="es-MX"/>
          </a:p>
        </p:txBody>
      </p:sp>
    </p:spTree>
    <p:extLst>
      <p:ext uri="{BB962C8B-B14F-4D97-AF65-F5344CB8AC3E}">
        <p14:creationId xmlns:p14="http://schemas.microsoft.com/office/powerpoint/2010/main" xmlns="" val="282397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81D23314-7834-47C8-96DC-455B90771B8F}" type="slidenum">
              <a:rPr lang="es-MX" smtClean="0"/>
              <a:pPr/>
              <a:t>10</a:t>
            </a:fld>
            <a:endParaRPr lang="es-MX"/>
          </a:p>
        </p:txBody>
      </p:sp>
    </p:spTree>
    <p:extLst>
      <p:ext uri="{BB962C8B-B14F-4D97-AF65-F5344CB8AC3E}">
        <p14:creationId xmlns:p14="http://schemas.microsoft.com/office/powerpoint/2010/main" xmlns="" val="20790180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81D23314-7834-47C8-96DC-455B90771B8F}" type="slidenum">
              <a:rPr lang="es-MX" smtClean="0"/>
              <a:pPr/>
              <a:t>11</a:t>
            </a:fld>
            <a:endParaRPr lang="es-MX"/>
          </a:p>
        </p:txBody>
      </p:sp>
    </p:spTree>
    <p:extLst>
      <p:ext uri="{BB962C8B-B14F-4D97-AF65-F5344CB8AC3E}">
        <p14:creationId xmlns:p14="http://schemas.microsoft.com/office/powerpoint/2010/main" xmlns="" val="7900808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81D23314-7834-47C8-96DC-455B90771B8F}" type="slidenum">
              <a:rPr lang="es-MX" smtClean="0"/>
              <a:pPr/>
              <a:t>12</a:t>
            </a:fld>
            <a:endParaRPr lang="es-MX"/>
          </a:p>
        </p:txBody>
      </p:sp>
    </p:spTree>
    <p:extLst>
      <p:ext uri="{BB962C8B-B14F-4D97-AF65-F5344CB8AC3E}">
        <p14:creationId xmlns:p14="http://schemas.microsoft.com/office/powerpoint/2010/main" xmlns="" val="24409416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81D23314-7834-47C8-96DC-455B90771B8F}" type="slidenum">
              <a:rPr lang="es-MX" smtClean="0"/>
              <a:pPr/>
              <a:t>13</a:t>
            </a:fld>
            <a:endParaRPr lang="es-MX"/>
          </a:p>
        </p:txBody>
      </p:sp>
    </p:spTree>
    <p:extLst>
      <p:ext uri="{BB962C8B-B14F-4D97-AF65-F5344CB8AC3E}">
        <p14:creationId xmlns:p14="http://schemas.microsoft.com/office/powerpoint/2010/main" xmlns="" val="23935952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81D23314-7834-47C8-96DC-455B90771B8F}" type="slidenum">
              <a:rPr lang="es-MX" smtClean="0"/>
              <a:pPr/>
              <a:t>14</a:t>
            </a:fld>
            <a:endParaRPr lang="es-MX"/>
          </a:p>
        </p:txBody>
      </p:sp>
    </p:spTree>
    <p:extLst>
      <p:ext uri="{BB962C8B-B14F-4D97-AF65-F5344CB8AC3E}">
        <p14:creationId xmlns:p14="http://schemas.microsoft.com/office/powerpoint/2010/main" xmlns="" val="40312362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81D23314-7834-47C8-96DC-455B90771B8F}" type="slidenum">
              <a:rPr lang="es-MX" smtClean="0"/>
              <a:pPr/>
              <a:t>15</a:t>
            </a:fld>
            <a:endParaRPr lang="es-MX"/>
          </a:p>
        </p:txBody>
      </p:sp>
    </p:spTree>
    <p:extLst>
      <p:ext uri="{BB962C8B-B14F-4D97-AF65-F5344CB8AC3E}">
        <p14:creationId xmlns:p14="http://schemas.microsoft.com/office/powerpoint/2010/main" xmlns="" val="6411642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81D23314-7834-47C8-96DC-455B90771B8F}" type="slidenum">
              <a:rPr lang="es-MX" smtClean="0"/>
              <a:pPr/>
              <a:t>16</a:t>
            </a:fld>
            <a:endParaRPr lang="es-MX"/>
          </a:p>
        </p:txBody>
      </p:sp>
    </p:spTree>
    <p:extLst>
      <p:ext uri="{BB962C8B-B14F-4D97-AF65-F5344CB8AC3E}">
        <p14:creationId xmlns:p14="http://schemas.microsoft.com/office/powerpoint/2010/main" xmlns="" val="1392244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81D23314-7834-47C8-96DC-455B90771B8F}" type="slidenum">
              <a:rPr lang="es-MX" smtClean="0"/>
              <a:pPr/>
              <a:t>2</a:t>
            </a:fld>
            <a:endParaRPr lang="es-MX"/>
          </a:p>
        </p:txBody>
      </p:sp>
    </p:spTree>
    <p:extLst>
      <p:ext uri="{BB962C8B-B14F-4D97-AF65-F5344CB8AC3E}">
        <p14:creationId xmlns:p14="http://schemas.microsoft.com/office/powerpoint/2010/main" xmlns="" val="25465622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81D23314-7834-47C8-96DC-455B90771B8F}" type="slidenum">
              <a:rPr lang="es-MX" smtClean="0"/>
              <a:pPr/>
              <a:t>3</a:t>
            </a:fld>
            <a:endParaRPr lang="es-MX"/>
          </a:p>
        </p:txBody>
      </p:sp>
    </p:spTree>
    <p:extLst>
      <p:ext uri="{BB962C8B-B14F-4D97-AF65-F5344CB8AC3E}">
        <p14:creationId xmlns:p14="http://schemas.microsoft.com/office/powerpoint/2010/main" xmlns="" val="2912061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81D23314-7834-47C8-96DC-455B90771B8F}" type="slidenum">
              <a:rPr lang="es-MX" smtClean="0"/>
              <a:pPr/>
              <a:t>4</a:t>
            </a:fld>
            <a:endParaRPr lang="es-MX"/>
          </a:p>
        </p:txBody>
      </p:sp>
    </p:spTree>
    <p:extLst>
      <p:ext uri="{BB962C8B-B14F-4D97-AF65-F5344CB8AC3E}">
        <p14:creationId xmlns:p14="http://schemas.microsoft.com/office/powerpoint/2010/main" xmlns="" val="32566563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81D23314-7834-47C8-96DC-455B90771B8F}" type="slidenum">
              <a:rPr lang="es-MX" smtClean="0"/>
              <a:pPr/>
              <a:t>5</a:t>
            </a:fld>
            <a:endParaRPr lang="es-MX"/>
          </a:p>
        </p:txBody>
      </p:sp>
    </p:spTree>
    <p:extLst>
      <p:ext uri="{BB962C8B-B14F-4D97-AF65-F5344CB8AC3E}">
        <p14:creationId xmlns:p14="http://schemas.microsoft.com/office/powerpoint/2010/main" xmlns="" val="11977471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81D23314-7834-47C8-96DC-455B90771B8F}" type="slidenum">
              <a:rPr lang="es-MX" smtClean="0"/>
              <a:pPr/>
              <a:t>6</a:t>
            </a:fld>
            <a:endParaRPr lang="es-MX"/>
          </a:p>
        </p:txBody>
      </p:sp>
    </p:spTree>
    <p:extLst>
      <p:ext uri="{BB962C8B-B14F-4D97-AF65-F5344CB8AC3E}">
        <p14:creationId xmlns:p14="http://schemas.microsoft.com/office/powerpoint/2010/main" xmlns="" val="3176433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81D23314-7834-47C8-96DC-455B90771B8F}" type="slidenum">
              <a:rPr lang="es-MX" smtClean="0"/>
              <a:pPr/>
              <a:t>7</a:t>
            </a:fld>
            <a:endParaRPr lang="es-MX"/>
          </a:p>
        </p:txBody>
      </p:sp>
    </p:spTree>
    <p:extLst>
      <p:ext uri="{BB962C8B-B14F-4D97-AF65-F5344CB8AC3E}">
        <p14:creationId xmlns:p14="http://schemas.microsoft.com/office/powerpoint/2010/main" xmlns="" val="41873193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81D23314-7834-47C8-96DC-455B90771B8F}" type="slidenum">
              <a:rPr lang="es-MX" smtClean="0"/>
              <a:pPr/>
              <a:t>8</a:t>
            </a:fld>
            <a:endParaRPr lang="es-MX"/>
          </a:p>
        </p:txBody>
      </p:sp>
    </p:spTree>
    <p:extLst>
      <p:ext uri="{BB962C8B-B14F-4D97-AF65-F5344CB8AC3E}">
        <p14:creationId xmlns:p14="http://schemas.microsoft.com/office/powerpoint/2010/main" xmlns="" val="20315771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81D23314-7834-47C8-96DC-455B90771B8F}" type="slidenum">
              <a:rPr lang="es-MX" smtClean="0"/>
              <a:pPr/>
              <a:t>9</a:t>
            </a:fld>
            <a:endParaRPr lang="es-MX"/>
          </a:p>
        </p:txBody>
      </p:sp>
    </p:spTree>
    <p:extLst>
      <p:ext uri="{BB962C8B-B14F-4D97-AF65-F5344CB8AC3E}">
        <p14:creationId xmlns:p14="http://schemas.microsoft.com/office/powerpoint/2010/main" xmlns="" val="2630583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4801E2AE-FFDA-404F-8BF6-06359DF25AAD}" type="datetimeFigureOut">
              <a:rPr lang="es-MX" smtClean="0"/>
              <a:pPr/>
              <a:t>13/02/2014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63753EB-1D83-4C57-A313-D96DE4F522B9}" type="slidenum">
              <a:rPr lang="es-MX" smtClean="0"/>
              <a:pPr/>
              <a:t>‹Nº›</a:t>
            </a:fld>
            <a:endParaRPr lang="es-MX"/>
          </a:p>
        </p:txBody>
      </p:sp>
    </p:spTree>
    <p:extLst>
      <p:ext uri="{BB962C8B-B14F-4D97-AF65-F5344CB8AC3E}">
        <p14:creationId xmlns:p14="http://schemas.microsoft.com/office/powerpoint/2010/main" xmlns="" val="1216965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4801E2AE-FFDA-404F-8BF6-06359DF25AAD}" type="datetimeFigureOut">
              <a:rPr lang="es-MX" smtClean="0"/>
              <a:pPr/>
              <a:t>13/02/2014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63753EB-1D83-4C57-A313-D96DE4F522B9}" type="slidenum">
              <a:rPr lang="es-MX" smtClean="0"/>
              <a:pPr/>
              <a:t>‹Nº›</a:t>
            </a:fld>
            <a:endParaRPr lang="es-MX"/>
          </a:p>
        </p:txBody>
      </p:sp>
    </p:spTree>
    <p:extLst>
      <p:ext uri="{BB962C8B-B14F-4D97-AF65-F5344CB8AC3E}">
        <p14:creationId xmlns:p14="http://schemas.microsoft.com/office/powerpoint/2010/main" xmlns="" val="899558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4801E2AE-FFDA-404F-8BF6-06359DF25AAD}" type="datetimeFigureOut">
              <a:rPr lang="es-MX" smtClean="0"/>
              <a:pPr/>
              <a:t>13/02/2014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63753EB-1D83-4C57-A313-D96DE4F522B9}" type="slidenum">
              <a:rPr lang="es-MX" smtClean="0"/>
              <a:pPr/>
              <a:t>‹Nº›</a:t>
            </a:fld>
            <a:endParaRPr lang="es-MX"/>
          </a:p>
        </p:txBody>
      </p:sp>
    </p:spTree>
    <p:extLst>
      <p:ext uri="{BB962C8B-B14F-4D97-AF65-F5344CB8AC3E}">
        <p14:creationId xmlns:p14="http://schemas.microsoft.com/office/powerpoint/2010/main" xmlns="" val="3621397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4801E2AE-FFDA-404F-8BF6-06359DF25AAD}" type="datetimeFigureOut">
              <a:rPr lang="es-MX" smtClean="0"/>
              <a:pPr/>
              <a:t>13/02/2014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63753EB-1D83-4C57-A313-D96DE4F522B9}" type="slidenum">
              <a:rPr lang="es-MX" smtClean="0"/>
              <a:pPr/>
              <a:t>‹Nº›</a:t>
            </a:fld>
            <a:endParaRPr lang="es-MX"/>
          </a:p>
        </p:txBody>
      </p:sp>
    </p:spTree>
    <p:extLst>
      <p:ext uri="{BB962C8B-B14F-4D97-AF65-F5344CB8AC3E}">
        <p14:creationId xmlns:p14="http://schemas.microsoft.com/office/powerpoint/2010/main" xmlns="" val="1893434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4801E2AE-FFDA-404F-8BF6-06359DF25AAD}" type="datetimeFigureOut">
              <a:rPr lang="es-MX" smtClean="0"/>
              <a:pPr/>
              <a:t>13/02/2014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63753EB-1D83-4C57-A313-D96DE4F522B9}" type="slidenum">
              <a:rPr lang="es-MX" smtClean="0"/>
              <a:pPr/>
              <a:t>‹Nº›</a:t>
            </a:fld>
            <a:endParaRPr lang="es-MX"/>
          </a:p>
        </p:txBody>
      </p:sp>
    </p:spTree>
    <p:extLst>
      <p:ext uri="{BB962C8B-B14F-4D97-AF65-F5344CB8AC3E}">
        <p14:creationId xmlns:p14="http://schemas.microsoft.com/office/powerpoint/2010/main" xmlns="" val="1313234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4801E2AE-FFDA-404F-8BF6-06359DF25AAD}" type="datetimeFigureOut">
              <a:rPr lang="es-MX" smtClean="0"/>
              <a:pPr/>
              <a:t>13/02/2014</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B63753EB-1D83-4C57-A313-D96DE4F522B9}" type="slidenum">
              <a:rPr lang="es-MX" smtClean="0"/>
              <a:pPr/>
              <a:t>‹Nº›</a:t>
            </a:fld>
            <a:endParaRPr lang="es-MX"/>
          </a:p>
        </p:txBody>
      </p:sp>
    </p:spTree>
    <p:extLst>
      <p:ext uri="{BB962C8B-B14F-4D97-AF65-F5344CB8AC3E}">
        <p14:creationId xmlns:p14="http://schemas.microsoft.com/office/powerpoint/2010/main" xmlns="" val="3201008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4801E2AE-FFDA-404F-8BF6-06359DF25AAD}" type="datetimeFigureOut">
              <a:rPr lang="es-MX" smtClean="0"/>
              <a:pPr/>
              <a:t>13/02/2014</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B63753EB-1D83-4C57-A313-D96DE4F522B9}" type="slidenum">
              <a:rPr lang="es-MX" smtClean="0"/>
              <a:pPr/>
              <a:t>‹Nº›</a:t>
            </a:fld>
            <a:endParaRPr lang="es-MX"/>
          </a:p>
        </p:txBody>
      </p:sp>
    </p:spTree>
    <p:extLst>
      <p:ext uri="{BB962C8B-B14F-4D97-AF65-F5344CB8AC3E}">
        <p14:creationId xmlns:p14="http://schemas.microsoft.com/office/powerpoint/2010/main" xmlns="" val="3316097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4801E2AE-FFDA-404F-8BF6-06359DF25AAD}" type="datetimeFigureOut">
              <a:rPr lang="es-MX" smtClean="0"/>
              <a:pPr/>
              <a:t>13/02/2014</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B63753EB-1D83-4C57-A313-D96DE4F522B9}" type="slidenum">
              <a:rPr lang="es-MX" smtClean="0"/>
              <a:pPr/>
              <a:t>‹Nº›</a:t>
            </a:fld>
            <a:endParaRPr lang="es-MX"/>
          </a:p>
        </p:txBody>
      </p:sp>
    </p:spTree>
    <p:extLst>
      <p:ext uri="{BB962C8B-B14F-4D97-AF65-F5344CB8AC3E}">
        <p14:creationId xmlns:p14="http://schemas.microsoft.com/office/powerpoint/2010/main" xmlns="" val="1979751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801E2AE-FFDA-404F-8BF6-06359DF25AAD}" type="datetimeFigureOut">
              <a:rPr lang="es-MX" smtClean="0"/>
              <a:pPr/>
              <a:t>13/02/2014</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B63753EB-1D83-4C57-A313-D96DE4F522B9}" type="slidenum">
              <a:rPr lang="es-MX" smtClean="0"/>
              <a:pPr/>
              <a:t>‹Nº›</a:t>
            </a:fld>
            <a:endParaRPr lang="es-MX"/>
          </a:p>
        </p:txBody>
      </p:sp>
    </p:spTree>
    <p:extLst>
      <p:ext uri="{BB962C8B-B14F-4D97-AF65-F5344CB8AC3E}">
        <p14:creationId xmlns:p14="http://schemas.microsoft.com/office/powerpoint/2010/main" xmlns="" val="66219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4801E2AE-FFDA-404F-8BF6-06359DF25AAD}" type="datetimeFigureOut">
              <a:rPr lang="es-MX" smtClean="0"/>
              <a:pPr/>
              <a:t>13/02/2014</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B63753EB-1D83-4C57-A313-D96DE4F522B9}" type="slidenum">
              <a:rPr lang="es-MX" smtClean="0"/>
              <a:pPr/>
              <a:t>‹Nº›</a:t>
            </a:fld>
            <a:endParaRPr lang="es-MX"/>
          </a:p>
        </p:txBody>
      </p:sp>
    </p:spTree>
    <p:extLst>
      <p:ext uri="{BB962C8B-B14F-4D97-AF65-F5344CB8AC3E}">
        <p14:creationId xmlns:p14="http://schemas.microsoft.com/office/powerpoint/2010/main" xmlns="" val="1812399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4801E2AE-FFDA-404F-8BF6-06359DF25AAD}" type="datetimeFigureOut">
              <a:rPr lang="es-MX" smtClean="0"/>
              <a:pPr/>
              <a:t>13/02/2014</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B63753EB-1D83-4C57-A313-D96DE4F522B9}" type="slidenum">
              <a:rPr lang="es-MX" smtClean="0"/>
              <a:pPr/>
              <a:t>‹Nº›</a:t>
            </a:fld>
            <a:endParaRPr lang="es-MX"/>
          </a:p>
        </p:txBody>
      </p:sp>
    </p:spTree>
    <p:extLst>
      <p:ext uri="{BB962C8B-B14F-4D97-AF65-F5344CB8AC3E}">
        <p14:creationId xmlns:p14="http://schemas.microsoft.com/office/powerpoint/2010/main" xmlns="" val="3581007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0">
          <a:fgClr>
            <a:schemeClr val="accent1"/>
          </a:fgClr>
          <a:bgClr>
            <a:schemeClr val="bg1"/>
          </a:bgClr>
        </a:patt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01E2AE-FFDA-404F-8BF6-06359DF25AAD}" type="datetimeFigureOut">
              <a:rPr lang="es-MX" smtClean="0"/>
              <a:pPr/>
              <a:t>13/02/2014</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3753EB-1D83-4C57-A313-D96DE4F522B9}" type="slidenum">
              <a:rPr lang="es-MX" smtClean="0"/>
              <a:pPr/>
              <a:t>‹Nº›</a:t>
            </a:fld>
            <a:endParaRPr lang="es-MX"/>
          </a:p>
        </p:txBody>
      </p:sp>
    </p:spTree>
    <p:extLst>
      <p:ext uri="{BB962C8B-B14F-4D97-AF65-F5344CB8AC3E}">
        <p14:creationId xmlns:p14="http://schemas.microsoft.com/office/powerpoint/2010/main" xmlns="" val="915275959"/>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comments" Target="../comments/comment7.xml"/><Relationship Id="rId4" Type="http://schemas.openxmlformats.org/officeDocument/2006/relationships/package" Target="../embeddings/Hoja_de_c_lculo_de_Microsoft_Excel66.xlsx"/></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comments" Target="../comments/comment2.xml"/><Relationship Id="rId4" Type="http://schemas.openxmlformats.org/officeDocument/2006/relationships/package" Target="../embeddings/Hoja_de_c_lculo_de_Microsoft_Excel11.xlsx"/></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comments" Target="../comments/comment3.xml"/><Relationship Id="rId4" Type="http://schemas.openxmlformats.org/officeDocument/2006/relationships/chart" Target="../charts/chart5.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comments" Target="../comments/comment4.xml"/><Relationship Id="rId4" Type="http://schemas.openxmlformats.org/officeDocument/2006/relationships/chart" Target="../charts/chart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comments" Target="../comments/comment5.xml"/><Relationship Id="rId4" Type="http://schemas.openxmlformats.org/officeDocument/2006/relationships/package" Target="../embeddings/Hoja_de_c_lculo_de_Microsoft_Excel44.xlsx"/></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comments" Target="../comments/comment6.xml"/><Relationship Id="rId4" Type="http://schemas.openxmlformats.org/officeDocument/2006/relationships/package" Target="../embeddings/Hoja_de_c_lculo_de_Microsoft_Excel55.xls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pPr algn="ctr"/>
            <a:r>
              <a:rPr lang="es-MX" sz="4800" b="1" dirty="0" smtClean="0"/>
              <a:t>PREGUNTAS Y NOTAS DE UN APRENDIZ</a:t>
            </a:r>
            <a:br>
              <a:rPr lang="es-MX" sz="4800" b="1" dirty="0" smtClean="0"/>
            </a:br>
            <a:r>
              <a:rPr lang="es-MX" sz="4800" b="1" dirty="0" smtClean="0"/>
              <a:t>(Una perspectiva desde Narvarte)</a:t>
            </a:r>
            <a:endParaRPr lang="es-MX" sz="4800" b="1" dirty="0"/>
          </a:p>
        </p:txBody>
      </p:sp>
      <p:sp>
        <p:nvSpPr>
          <p:cNvPr id="5" name="Marcador de contenido 4"/>
          <p:cNvSpPr>
            <a:spLocks noGrp="1"/>
          </p:cNvSpPr>
          <p:nvPr>
            <p:ph idx="1"/>
          </p:nvPr>
        </p:nvSpPr>
        <p:spPr/>
        <p:txBody>
          <a:bodyPr/>
          <a:lstStyle/>
          <a:p>
            <a:pPr algn="ctr"/>
            <a:r>
              <a:rPr lang="es-MX" sz="3600" b="1" dirty="0" smtClean="0"/>
              <a:t>Presentación del Informe México en PISA/2012</a:t>
            </a:r>
          </a:p>
          <a:p>
            <a:pPr algn="ctr"/>
            <a:r>
              <a:rPr lang="es-MX" b="1" i="1" dirty="0" smtClean="0"/>
              <a:t>Instituto Nacional para la Evaluación de la Educación en México (INEE)</a:t>
            </a:r>
          </a:p>
          <a:p>
            <a:pPr marL="0" indent="0" algn="r">
              <a:buNone/>
            </a:pPr>
            <a:r>
              <a:rPr lang="es-MX" b="1" dirty="0" smtClean="0"/>
              <a:t>13 de febrero de 2014</a:t>
            </a:r>
          </a:p>
          <a:p>
            <a:pPr marL="0" indent="0" algn="r">
              <a:buNone/>
            </a:pPr>
            <a:r>
              <a:rPr lang="es-MX" b="1" dirty="0" smtClean="0"/>
              <a:t>Manuel Gil Antón</a:t>
            </a:r>
          </a:p>
          <a:p>
            <a:pPr marL="0" indent="0" algn="r">
              <a:buNone/>
            </a:pPr>
            <a:r>
              <a:rPr lang="es-MX" b="1" dirty="0" smtClean="0"/>
              <a:t>Profesor del Centro de Estudios Sociológicos de</a:t>
            </a:r>
          </a:p>
          <a:p>
            <a:pPr marL="0" indent="0" algn="r">
              <a:buNone/>
            </a:pPr>
            <a:r>
              <a:rPr lang="es-MX" b="1" dirty="0" smtClean="0"/>
              <a:t>El Colegio de México</a:t>
            </a:r>
          </a:p>
          <a:p>
            <a:pPr marL="0" indent="0" algn="ctr">
              <a:buNone/>
            </a:pPr>
            <a:endParaRPr lang="es-MX" dirty="0"/>
          </a:p>
        </p:txBody>
      </p:sp>
    </p:spTree>
    <p:extLst>
      <p:ext uri="{BB962C8B-B14F-4D97-AF65-F5344CB8AC3E}">
        <p14:creationId xmlns:p14="http://schemas.microsoft.com/office/powerpoint/2010/main" xmlns="" val="1131831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MX" sz="3200" b="1" dirty="0" smtClean="0">
                <a:latin typeface="+mn-lt"/>
              </a:rPr>
              <a:t>2003-2012: Cambios en las posiciones</a:t>
            </a:r>
            <a:br>
              <a:rPr lang="es-MX" sz="3200" b="1" dirty="0" smtClean="0">
                <a:latin typeface="+mn-lt"/>
              </a:rPr>
            </a:br>
            <a:r>
              <a:rPr lang="es-MX" sz="3200" b="1" dirty="0" smtClean="0">
                <a:latin typeface="+mn-lt"/>
              </a:rPr>
              <a:t>y en los tramos recorridos</a:t>
            </a:r>
            <a:endParaRPr lang="es-MX" sz="3200" b="1" dirty="0">
              <a:latin typeface="+mn-lt"/>
            </a:endParaRPr>
          </a:p>
        </p:txBody>
      </p:sp>
      <p:sp>
        <p:nvSpPr>
          <p:cNvPr id="6" name="Rectángulo 5"/>
          <p:cNvSpPr/>
          <p:nvPr/>
        </p:nvSpPr>
        <p:spPr>
          <a:xfrm>
            <a:off x="6473923" y="6473954"/>
            <a:ext cx="5498621" cy="273473"/>
          </a:xfrm>
          <a:prstGeom prst="rect">
            <a:avLst/>
          </a:prstGeom>
        </p:spPr>
        <p:txBody>
          <a:bodyPr wrap="none">
            <a:spAutoFit/>
          </a:bodyPr>
          <a:lstStyle/>
          <a:p>
            <a:pPr>
              <a:lnSpc>
                <a:spcPct val="107000"/>
              </a:lnSpc>
              <a:spcAft>
                <a:spcPts val="800"/>
              </a:spcAft>
            </a:pPr>
            <a:r>
              <a:rPr lang="es-MX" sz="1100" dirty="0" smtClean="0">
                <a:effectLst/>
                <a:latin typeface="Calibri" panose="020F0502020204030204" pitchFamily="34" charset="0"/>
                <a:ea typeface="Calibri" panose="020F0502020204030204" pitchFamily="34" charset="0"/>
                <a:cs typeface="Times New Roman" panose="02020603050405020304" pitchFamily="18" charset="0"/>
              </a:rPr>
              <a:t>Fuentes: INEE: Resultados de las Pruebas PISA 2000 y 2003 en México y México en PISA 2012</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Objeto 6"/>
          <p:cNvGraphicFramePr>
            <a:graphicFrameLocks noChangeAspect="1"/>
          </p:cNvGraphicFramePr>
          <p:nvPr>
            <p:extLst>
              <p:ext uri="{D42A27DB-BD31-4B8C-83A1-F6EECF244321}">
                <p14:modId xmlns:p14="http://schemas.microsoft.com/office/powerpoint/2010/main" xmlns="" val="1823758326"/>
              </p:ext>
            </p:extLst>
          </p:nvPr>
        </p:nvGraphicFramePr>
        <p:xfrm>
          <a:off x="365760" y="1690688"/>
          <a:ext cx="11314176" cy="4697920"/>
        </p:xfrm>
        <a:graphic>
          <a:graphicData uri="http://schemas.openxmlformats.org/presentationml/2006/ole">
            <p:oleObj spid="_x0000_s4116" name="Hoja de cálculo" r:id="rId4" imgW="12740640" imgH="1653601" progId="">
              <p:embed/>
            </p:oleObj>
          </a:graphicData>
        </a:graphic>
      </p:graphicFrame>
    </p:spTree>
    <p:extLst>
      <p:ext uri="{BB962C8B-B14F-4D97-AF65-F5344CB8AC3E}">
        <p14:creationId xmlns:p14="http://schemas.microsoft.com/office/powerpoint/2010/main" xmlns="" val="1753963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b="1" dirty="0" smtClean="0"/>
              <a:t>PREGUNTAS, CONJETURAS, DUDAS Y ANEXAS</a:t>
            </a:r>
            <a:br>
              <a:rPr lang="es-MX" b="1" dirty="0" smtClean="0"/>
            </a:br>
            <a:r>
              <a:rPr lang="es-MX" b="1" dirty="0" smtClean="0"/>
              <a:t>Parte 1</a:t>
            </a:r>
            <a:endParaRPr lang="es-MX" b="1" dirty="0"/>
          </a:p>
        </p:txBody>
      </p:sp>
      <p:sp>
        <p:nvSpPr>
          <p:cNvPr id="3" name="Marcador de contenido 2"/>
          <p:cNvSpPr>
            <a:spLocks noGrp="1"/>
          </p:cNvSpPr>
          <p:nvPr>
            <p:ph idx="1"/>
          </p:nvPr>
        </p:nvSpPr>
        <p:spPr>
          <a:xfrm>
            <a:off x="493295" y="1515980"/>
            <a:ext cx="11153273" cy="5053262"/>
          </a:xfrm>
        </p:spPr>
        <p:txBody>
          <a:bodyPr>
            <a:normAutofit lnSpcReduction="10000"/>
          </a:bodyPr>
          <a:lstStyle/>
          <a:p>
            <a:pPr marL="514350" indent="-514350">
              <a:buAutoNum type="arabicPeriod"/>
            </a:pPr>
            <a:r>
              <a:rPr lang="es-MX" dirty="0" smtClean="0"/>
              <a:t>¿Es adecuado el procedimiento seguido en sus rasgos generales?</a:t>
            </a:r>
          </a:p>
          <a:p>
            <a:pPr marL="514350" indent="-514350">
              <a:buAutoNum type="arabicPeriod"/>
            </a:pPr>
            <a:r>
              <a:rPr lang="es-MX" dirty="0" smtClean="0"/>
              <a:t> El análisis de comparación en las medias empleando porcentajes, tanto cuando se emplea para comparar como para “medir” esfuerzos diversos, ¿es permitido? (Tabla en 3)</a:t>
            </a:r>
          </a:p>
          <a:p>
            <a:pPr marL="514350" indent="-514350">
              <a:buAutoNum type="arabicPeriod"/>
            </a:pPr>
            <a:r>
              <a:rPr lang="es-MX" dirty="0" smtClean="0"/>
              <a:t>Las entidades y el país mejoran sus guarismos entre 03 y 12, mas parece que el mayor impulso a la mejoría proviene de “sacar” del Nivel 0 a un buen número de personas; incrementar los ubicados en el Nivel 2 y no tanto en los siguientes. ¿Es esto “normal” y significa que estamos, en general, en una fase de mejoría por sacar del barranco a los más posibles? ¿Cuál y cómo medir el factor de aprendizaje a resolver este tipo de pruebas, no tanto por coincidir en las muestras, sino por la cantidad de evaluaciones a las que ha sido sometida esta generación? (Gráfica en 5)</a:t>
            </a:r>
          </a:p>
          <a:p>
            <a:pPr marL="514350" indent="-514350">
              <a:buAutoNum type="arabicPeriod"/>
            </a:pPr>
            <a:endParaRPr lang="es-MX" dirty="0" smtClean="0"/>
          </a:p>
          <a:p>
            <a:pPr marL="514350" indent="-514350">
              <a:buAutoNum type="arabicPeriod"/>
            </a:pPr>
            <a:endParaRPr lang="es-MX" dirty="0"/>
          </a:p>
        </p:txBody>
      </p:sp>
    </p:spTree>
    <p:extLst>
      <p:ext uri="{BB962C8B-B14F-4D97-AF65-F5344CB8AC3E}">
        <p14:creationId xmlns:p14="http://schemas.microsoft.com/office/powerpoint/2010/main" xmlns="" val="1609710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b="1" dirty="0"/>
              <a:t>PREGUNTAS, CONJETURAS, DUDAS Y ANEXAS</a:t>
            </a:r>
            <a:br>
              <a:rPr lang="es-MX" b="1" dirty="0"/>
            </a:br>
            <a:r>
              <a:rPr lang="es-MX" b="1" dirty="0"/>
              <a:t>Parte </a:t>
            </a:r>
            <a:r>
              <a:rPr lang="es-MX" b="1" dirty="0" smtClean="0"/>
              <a:t>2</a:t>
            </a:r>
            <a:endParaRPr lang="es-MX" dirty="0"/>
          </a:p>
        </p:txBody>
      </p:sp>
      <p:sp>
        <p:nvSpPr>
          <p:cNvPr id="3" name="Marcador de contenido 2"/>
          <p:cNvSpPr>
            <a:spLocks noGrp="1"/>
          </p:cNvSpPr>
          <p:nvPr>
            <p:ph idx="1"/>
          </p:nvPr>
        </p:nvSpPr>
        <p:spPr>
          <a:xfrm>
            <a:off x="810126" y="1690688"/>
            <a:ext cx="11093116" cy="4743617"/>
          </a:xfrm>
        </p:spPr>
        <p:txBody>
          <a:bodyPr>
            <a:normAutofit fontScale="92500" lnSpcReduction="10000"/>
          </a:bodyPr>
          <a:lstStyle/>
          <a:p>
            <a:pPr marL="0" indent="0">
              <a:buNone/>
            </a:pPr>
            <a:r>
              <a:rPr lang="es-MX" dirty="0" smtClean="0"/>
              <a:t>4. Las modificaciones en Aguascalientes son relativamente menores (Gráfica en 6) y las de Tabasco permiten ver más variación positiva (Gráfica en 7), ¿se debe esto a:</a:t>
            </a:r>
          </a:p>
          <a:p>
            <a:pPr marL="0" indent="0">
              <a:buNone/>
            </a:pPr>
            <a:r>
              <a:rPr lang="es-MX" dirty="0"/>
              <a:t>	</a:t>
            </a:r>
            <a:r>
              <a:rPr lang="es-MX" dirty="0" smtClean="0"/>
              <a:t>* la existencia de una especie de “techo de cristal” en que el factor escuela ya no puede contra la desigualdad? (Aguascalientes)</a:t>
            </a:r>
          </a:p>
          <a:p>
            <a:pPr marL="0" indent="0">
              <a:buNone/>
            </a:pPr>
            <a:r>
              <a:rPr lang="es-MX" dirty="0"/>
              <a:t>	</a:t>
            </a:r>
            <a:r>
              <a:rPr lang="es-MX" dirty="0" smtClean="0"/>
              <a:t>* un fenómeno de funcionamiento regular en Aguascalientes, que no innovó de manera de incrementar la ubicación de más personas en los niveles altos? (efecto confort)</a:t>
            </a:r>
          </a:p>
          <a:p>
            <a:pPr marL="0" indent="0">
              <a:buNone/>
            </a:pPr>
            <a:r>
              <a:rPr lang="es-MX" dirty="0"/>
              <a:t>	</a:t>
            </a:r>
            <a:r>
              <a:rPr lang="es-MX" dirty="0" smtClean="0"/>
              <a:t>* es lógico pues se mueve más quien de más atrás arranca, en el sentido que es más sencillo que un corredor que en 100 metros hace 25 segundos pase a 18 luego de un entrenamiento, que otro que corre de inicio a 15 segundos y llega a 12?</a:t>
            </a:r>
            <a:endParaRPr lang="es-MX" dirty="0"/>
          </a:p>
        </p:txBody>
      </p:sp>
    </p:spTree>
    <p:extLst>
      <p:ext uri="{BB962C8B-B14F-4D97-AF65-F5344CB8AC3E}">
        <p14:creationId xmlns:p14="http://schemas.microsoft.com/office/powerpoint/2010/main" xmlns="" val="3085249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b="1" dirty="0"/>
              <a:t>PREGUNTAS, CONJETURAS, DUDAS Y ANEXAS</a:t>
            </a:r>
            <a:br>
              <a:rPr lang="es-MX" b="1" dirty="0"/>
            </a:br>
            <a:r>
              <a:rPr lang="es-MX" b="1" dirty="0"/>
              <a:t>Parte </a:t>
            </a:r>
            <a:r>
              <a:rPr lang="es-MX" b="1" dirty="0" smtClean="0"/>
              <a:t>3</a:t>
            </a:r>
            <a:endParaRPr lang="es-MX" dirty="0"/>
          </a:p>
        </p:txBody>
      </p:sp>
      <p:sp>
        <p:nvSpPr>
          <p:cNvPr id="3" name="Marcador de contenido 2"/>
          <p:cNvSpPr>
            <a:spLocks noGrp="1"/>
          </p:cNvSpPr>
          <p:nvPr>
            <p:ph idx="1"/>
          </p:nvPr>
        </p:nvSpPr>
        <p:spPr>
          <a:xfrm>
            <a:off x="493294" y="1837656"/>
            <a:ext cx="11044989" cy="4683459"/>
          </a:xfrm>
        </p:spPr>
        <p:txBody>
          <a:bodyPr>
            <a:normAutofit fontScale="92500" lnSpcReduction="20000"/>
          </a:bodyPr>
          <a:lstStyle/>
          <a:p>
            <a:pPr marL="0" indent="0">
              <a:buNone/>
            </a:pPr>
            <a:r>
              <a:rPr lang="es-MX" dirty="0" smtClean="0"/>
              <a:t>5. Como Tabasco, salvo en el último Nivel PISA (Gráfica en la 7) mejora de manera notable, ¿está recorriendo lo posible a partir del factor de mejoría de escuela, hasta llegar al límite o techo de la desigualdad? ¿Con base en qué se podría dilucidar este dilema?</a:t>
            </a:r>
          </a:p>
          <a:p>
            <a:pPr marL="0" indent="0">
              <a:buNone/>
            </a:pPr>
            <a:r>
              <a:rPr lang="es-MX" dirty="0" smtClean="0"/>
              <a:t>6. ¿Qué significa, cómo se interpreta que (ver la tabla de la 8) Tabasco a pesar de todo, en comparación con el parámetro nacional se encuentre “estancado” en sus diferencias? ¿Es pertinente la comparación con este parámetro?</a:t>
            </a:r>
          </a:p>
          <a:p>
            <a:pPr marL="0" indent="0">
              <a:buNone/>
            </a:pPr>
            <a:r>
              <a:rPr lang="es-MX" dirty="0" smtClean="0"/>
              <a:t>7 ¿Cómo relacionar el considerando previo, con lo que se muestra en la Tabla de la 9, en que las diferencias se reducen y las razones muestran avance de Tabasco?</a:t>
            </a:r>
          </a:p>
          <a:p>
            <a:pPr marL="0" indent="0">
              <a:buNone/>
            </a:pPr>
            <a:r>
              <a:rPr lang="es-MX" dirty="0" smtClean="0"/>
              <a:t>8. ¿Qué opinan del recurso a estandarizar los recorridos, y advertir la diferencia entre logro (% de avance en 12) y mérito (esfuerzo para moverse de 03 a 12)?</a:t>
            </a:r>
          </a:p>
          <a:p>
            <a:pPr marL="0" indent="0">
              <a:buNone/>
            </a:pPr>
            <a:r>
              <a:rPr lang="es-MX" dirty="0" smtClean="0"/>
              <a:t>9. Y las que ustedes tengan a bien hacer…</a:t>
            </a:r>
          </a:p>
          <a:p>
            <a:pPr marL="0" indent="0">
              <a:buNone/>
            </a:pPr>
            <a:endParaRPr lang="es-MX" dirty="0"/>
          </a:p>
        </p:txBody>
      </p:sp>
    </p:spTree>
    <p:extLst>
      <p:ext uri="{BB962C8B-B14F-4D97-AF65-F5344CB8AC3E}">
        <p14:creationId xmlns:p14="http://schemas.microsoft.com/office/powerpoint/2010/main" xmlns="" val="649149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80">
                                          <p:stCondLst>
                                            <p:cond delay="0"/>
                                          </p:stCondLst>
                                        </p:cTn>
                                        <p:tgtEl>
                                          <p:spTgt spid="3">
                                            <p:txEl>
                                              <p:pRg st="2" end="2"/>
                                            </p:txEl>
                                          </p:spTgt>
                                        </p:tgtEl>
                                      </p:cBhvr>
                                    </p:animEffect>
                                    <p:anim calcmode="lin" valueType="num">
                                      <p:cBhvr>
                                        <p:cTn id="18"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23" dur="26">
                                          <p:stCondLst>
                                            <p:cond delay="650"/>
                                          </p:stCondLst>
                                        </p:cTn>
                                        <p:tgtEl>
                                          <p:spTgt spid="3">
                                            <p:txEl>
                                              <p:pRg st="2" end="2"/>
                                            </p:txEl>
                                          </p:spTgt>
                                        </p:tgtEl>
                                      </p:cBhvr>
                                      <p:to x="100000" y="60000"/>
                                    </p:animScale>
                                    <p:animScale>
                                      <p:cBhvr>
                                        <p:cTn id="24" dur="166" decel="50000">
                                          <p:stCondLst>
                                            <p:cond delay="676"/>
                                          </p:stCondLst>
                                        </p:cTn>
                                        <p:tgtEl>
                                          <p:spTgt spid="3">
                                            <p:txEl>
                                              <p:pRg st="2" end="2"/>
                                            </p:txEl>
                                          </p:spTgt>
                                        </p:tgtEl>
                                      </p:cBhvr>
                                      <p:to x="100000" y="100000"/>
                                    </p:animScale>
                                    <p:animScale>
                                      <p:cBhvr>
                                        <p:cTn id="25" dur="26">
                                          <p:stCondLst>
                                            <p:cond delay="1312"/>
                                          </p:stCondLst>
                                        </p:cTn>
                                        <p:tgtEl>
                                          <p:spTgt spid="3">
                                            <p:txEl>
                                              <p:pRg st="2" end="2"/>
                                            </p:txEl>
                                          </p:spTgt>
                                        </p:tgtEl>
                                      </p:cBhvr>
                                      <p:to x="100000" y="80000"/>
                                    </p:animScale>
                                    <p:animScale>
                                      <p:cBhvr>
                                        <p:cTn id="26" dur="166" decel="50000">
                                          <p:stCondLst>
                                            <p:cond delay="1338"/>
                                          </p:stCondLst>
                                        </p:cTn>
                                        <p:tgtEl>
                                          <p:spTgt spid="3">
                                            <p:txEl>
                                              <p:pRg st="2" end="2"/>
                                            </p:txEl>
                                          </p:spTgt>
                                        </p:tgtEl>
                                      </p:cBhvr>
                                      <p:to x="100000" y="100000"/>
                                    </p:animScale>
                                    <p:animScale>
                                      <p:cBhvr>
                                        <p:cTn id="27" dur="26">
                                          <p:stCondLst>
                                            <p:cond delay="1642"/>
                                          </p:stCondLst>
                                        </p:cTn>
                                        <p:tgtEl>
                                          <p:spTgt spid="3">
                                            <p:txEl>
                                              <p:pRg st="2" end="2"/>
                                            </p:txEl>
                                          </p:spTgt>
                                        </p:tgtEl>
                                      </p:cBhvr>
                                      <p:to x="100000" y="90000"/>
                                    </p:animScale>
                                    <p:animScale>
                                      <p:cBhvr>
                                        <p:cTn id="28" dur="166" decel="50000">
                                          <p:stCondLst>
                                            <p:cond delay="1668"/>
                                          </p:stCondLst>
                                        </p:cTn>
                                        <p:tgtEl>
                                          <p:spTgt spid="3">
                                            <p:txEl>
                                              <p:pRg st="2" end="2"/>
                                            </p:txEl>
                                          </p:spTgt>
                                        </p:tgtEl>
                                      </p:cBhvr>
                                      <p:to x="100000" y="100000"/>
                                    </p:animScale>
                                    <p:animScale>
                                      <p:cBhvr>
                                        <p:cTn id="29" dur="26">
                                          <p:stCondLst>
                                            <p:cond delay="1808"/>
                                          </p:stCondLst>
                                        </p:cTn>
                                        <p:tgtEl>
                                          <p:spTgt spid="3">
                                            <p:txEl>
                                              <p:pRg st="2" end="2"/>
                                            </p:txEl>
                                          </p:spTgt>
                                        </p:tgtEl>
                                      </p:cBhvr>
                                      <p:to x="100000" y="95000"/>
                                    </p:animScale>
                                    <p:animScale>
                                      <p:cBhvr>
                                        <p:cTn id="30" dur="166" decel="50000">
                                          <p:stCondLst>
                                            <p:cond delay="1834"/>
                                          </p:stCondLst>
                                        </p:cTn>
                                        <p:tgtEl>
                                          <p:spTgt spid="3">
                                            <p:txEl>
                                              <p:pRg st="2" end="2"/>
                                            </p:txEl>
                                          </p:spTgt>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randombar(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1"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1"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2"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3"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b="1" dirty="0" smtClean="0"/>
              <a:t>MI REINO POR </a:t>
            </a:r>
            <a:r>
              <a:rPr lang="es-MX" b="1" smtClean="0"/>
              <a:t>UN CONCEPTO </a:t>
            </a:r>
            <a:r>
              <a:rPr lang="es-MX" b="1" dirty="0" smtClean="0"/>
              <a:t>MÁS PRECISO</a:t>
            </a:r>
            <a:endParaRPr lang="es-MX" b="1" dirty="0"/>
          </a:p>
        </p:txBody>
      </p:sp>
      <p:sp>
        <p:nvSpPr>
          <p:cNvPr id="3" name="Marcador de contenido 2"/>
          <p:cNvSpPr>
            <a:spLocks noGrp="1"/>
          </p:cNvSpPr>
          <p:nvPr>
            <p:ph idx="1"/>
          </p:nvPr>
        </p:nvSpPr>
        <p:spPr/>
        <p:txBody>
          <a:bodyPr>
            <a:normAutofit fontScale="92500" lnSpcReduction="10000"/>
          </a:bodyPr>
          <a:lstStyle/>
          <a:p>
            <a:pPr marL="0" indent="0" algn="ctr">
              <a:buNone/>
            </a:pPr>
            <a:r>
              <a:rPr lang="es-MX" dirty="0" smtClean="0"/>
              <a:t>SE LLAMA </a:t>
            </a:r>
            <a:r>
              <a:rPr lang="es-MX" b="1" i="1" dirty="0" smtClean="0"/>
              <a:t>REZAGO EDUCATIVO </a:t>
            </a:r>
            <a:r>
              <a:rPr lang="es-MX" dirty="0" smtClean="0"/>
              <a:t>A LA PROPORCIÓN DE MEXICANOS MAYORES DE 15 AÑOS QUE NO TERMINARON LA ESCUELA BÁSICA (DEPENDE DE LA EDAD, 6 O 9 AÑOS, Y PRONTO, 12…)</a:t>
            </a:r>
          </a:p>
          <a:p>
            <a:pPr marL="0" indent="0" algn="ctr">
              <a:buNone/>
            </a:pPr>
            <a:r>
              <a:rPr lang="es-MX" dirty="0" smtClean="0"/>
              <a:t>Me parece que es impreciso y podemos mejorarlo al menos para el análisis de una mirada más certera sobre el problema educativo nacional:</a:t>
            </a:r>
          </a:p>
          <a:p>
            <a:pPr marL="514350" indent="-514350">
              <a:buAutoNum type="alphaLcPeriod"/>
            </a:pPr>
            <a:r>
              <a:rPr lang="es-MX" b="1" dirty="0" smtClean="0"/>
              <a:t>REZAGO ESCOLAR</a:t>
            </a:r>
            <a:r>
              <a:rPr lang="es-MX" dirty="0" smtClean="0"/>
              <a:t>: mayores de 15 años sin básica</a:t>
            </a:r>
          </a:p>
          <a:p>
            <a:pPr marL="514350" indent="-514350">
              <a:buAutoNum type="alphaLcPeriod"/>
            </a:pPr>
            <a:r>
              <a:rPr lang="es-MX" b="1" dirty="0" smtClean="0"/>
              <a:t>CARENCIA ESCOLAR</a:t>
            </a:r>
            <a:r>
              <a:rPr lang="es-MX" dirty="0" smtClean="0"/>
              <a:t>: mayores de 15 años analfabetas</a:t>
            </a:r>
          </a:p>
          <a:p>
            <a:pPr marL="514350" indent="-514350">
              <a:buAutoNum type="alphaLcPeriod"/>
            </a:pPr>
            <a:r>
              <a:rPr lang="es-MX" b="1" dirty="0" smtClean="0"/>
              <a:t>REZAGO ACADÉMICO</a:t>
            </a:r>
            <a:r>
              <a:rPr lang="es-MX" dirty="0" smtClean="0"/>
              <a:t>: estudiantes de 15 años sin destrezas de lectoescritura, matemáticas y ciencias</a:t>
            </a:r>
          </a:p>
          <a:p>
            <a:pPr marL="514350" indent="-514350" algn="ctr">
              <a:buAutoNum type="alphaLcPeriod"/>
            </a:pPr>
            <a:r>
              <a:rPr lang="es-MX" dirty="0" smtClean="0"/>
              <a:t>La suma de estos tres afluentes conforman con propiedad el </a:t>
            </a:r>
          </a:p>
          <a:p>
            <a:pPr marL="0" indent="0" algn="ctr">
              <a:buNone/>
            </a:pPr>
            <a:r>
              <a:rPr lang="es-MX" b="1" i="1" dirty="0" smtClean="0"/>
              <a:t>REZAGO EDUCATIVO NACIONAL</a:t>
            </a:r>
            <a:endParaRPr lang="es-MX" b="1" i="1" dirty="0"/>
          </a:p>
        </p:txBody>
      </p:sp>
    </p:spTree>
    <p:extLst>
      <p:ext uri="{BB962C8B-B14F-4D97-AF65-F5344CB8AC3E}">
        <p14:creationId xmlns:p14="http://schemas.microsoft.com/office/powerpoint/2010/main" xmlns="" val="4056061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5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b="1" dirty="0" smtClean="0"/>
              <a:t>CUANTIFICACIÓN Y UNA PARAJODA</a:t>
            </a:r>
            <a:endParaRPr lang="es-MX" b="1" dirty="0"/>
          </a:p>
        </p:txBody>
      </p:sp>
      <p:sp>
        <p:nvSpPr>
          <p:cNvPr id="3" name="Marcador de contenido 2"/>
          <p:cNvSpPr>
            <a:spLocks noGrp="1"/>
          </p:cNvSpPr>
          <p:nvPr>
            <p:ph idx="1"/>
          </p:nvPr>
        </p:nvSpPr>
        <p:spPr>
          <a:xfrm>
            <a:off x="372979" y="1588169"/>
            <a:ext cx="11369842" cy="4944978"/>
          </a:xfrm>
        </p:spPr>
        <p:txBody>
          <a:bodyPr>
            <a:normAutofit fontScale="92500" lnSpcReduction="10000"/>
          </a:bodyPr>
          <a:lstStyle/>
          <a:p>
            <a:pPr marL="0" indent="0">
              <a:buNone/>
            </a:pPr>
            <a:r>
              <a:rPr lang="es-MX" b="1" dirty="0" smtClean="0"/>
              <a:t>REZAGO ESCOLAR:</a:t>
            </a:r>
            <a:r>
              <a:rPr lang="es-MX" dirty="0" smtClean="0"/>
              <a:t>				32 MILLONES</a:t>
            </a:r>
          </a:p>
          <a:p>
            <a:pPr marL="0" indent="0">
              <a:buNone/>
            </a:pPr>
            <a:r>
              <a:rPr lang="es-MX" b="1" dirty="0" smtClean="0"/>
              <a:t>CARENCIA ESCOLAR:</a:t>
            </a:r>
            <a:r>
              <a:rPr lang="es-MX" dirty="0" smtClean="0"/>
              <a:t>			  6 MILLONES</a:t>
            </a:r>
          </a:p>
          <a:p>
            <a:pPr marL="0" indent="0">
              <a:buNone/>
            </a:pPr>
            <a:r>
              <a:rPr lang="es-MX" b="1" dirty="0" smtClean="0"/>
              <a:t>REZAGO ACADÉMICO: </a:t>
            </a:r>
            <a:r>
              <a:rPr lang="es-MX" dirty="0" smtClean="0"/>
              <a:t>			   X= LA MITAD DE CADA 									GENERACIÓN DE 15 AÑOS</a:t>
            </a:r>
          </a:p>
          <a:p>
            <a:pPr marL="0" indent="0" algn="ctr">
              <a:buNone/>
            </a:pPr>
            <a:r>
              <a:rPr lang="es-MX" dirty="0" smtClean="0"/>
              <a:t>REZAGO EDUCATIVO NACIONAL: 38 MILLONES MÁS LA MITAD DE CADA GENERACIÓN, SUSPENDA O SIGA SUS ESTUDIOS.</a:t>
            </a:r>
          </a:p>
          <a:p>
            <a:pPr marL="0" indent="0">
              <a:buNone/>
            </a:pPr>
            <a:r>
              <a:rPr lang="es-MX" dirty="0" smtClean="0"/>
              <a:t>Y la </a:t>
            </a:r>
            <a:r>
              <a:rPr lang="es-MX" dirty="0" err="1" smtClean="0"/>
              <a:t>parajoda</a:t>
            </a:r>
            <a:r>
              <a:rPr lang="es-MX" dirty="0" smtClean="0"/>
              <a:t>: la carencia y el rezago escolar son problemas de retención – se abandona o es abandonado por la escuela. El rezago escolar es el incumplimiento de la tarea de la escuela, condicionada por su entorno. Si la mitad de cada generación tiene conocimientos al menos suficientes de las funciones básicas de la posibilidad de aprendizaje sólido posterior, ¿la escuela mexicana además de abandonar a una cantidad enorme de personas cada año, implica que si no la abandonas o no te abandona, aprender es un “volado”?</a:t>
            </a:r>
            <a:endParaRPr lang="es-MX" dirty="0"/>
          </a:p>
        </p:txBody>
      </p:sp>
    </p:spTree>
    <p:extLst>
      <p:ext uri="{BB962C8B-B14F-4D97-AF65-F5344CB8AC3E}">
        <p14:creationId xmlns:p14="http://schemas.microsoft.com/office/powerpoint/2010/main" xmlns="" val="2431009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2000"/>
                                        <p:tgtEl>
                                          <p:spTgt spid="3">
                                            <p:txEl>
                                              <p:pRg st="4" end="4"/>
                                            </p:txEl>
                                          </p:spTgt>
                                        </p:tgtEl>
                                      </p:cBhvr>
                                    </p:animEffect>
                                    <p:anim calcmode="lin" valueType="num">
                                      <p:cBhvr>
                                        <p:cTn id="26"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27"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b="1" dirty="0" smtClean="0"/>
              <a:t>EL SENTIDO DE LA REFORMA EDUCATIVA</a:t>
            </a:r>
            <a:endParaRPr lang="es-MX" b="1" dirty="0"/>
          </a:p>
        </p:txBody>
      </p:sp>
      <p:sp>
        <p:nvSpPr>
          <p:cNvPr id="3" name="Marcador de contenido 2"/>
          <p:cNvSpPr>
            <a:spLocks noGrp="1"/>
          </p:cNvSpPr>
          <p:nvPr>
            <p:ph idx="1"/>
          </p:nvPr>
        </p:nvSpPr>
        <p:spPr/>
        <p:txBody>
          <a:bodyPr>
            <a:normAutofit fontScale="92500" lnSpcReduction="10000"/>
          </a:bodyPr>
          <a:lstStyle/>
          <a:p>
            <a:pPr marL="0" indent="0" algn="ctr">
              <a:buNone/>
            </a:pPr>
            <a:r>
              <a:rPr lang="es-MX" dirty="0" smtClean="0"/>
              <a:t>HORIZONTE</a:t>
            </a:r>
          </a:p>
          <a:p>
            <a:pPr marL="0" indent="0" algn="ctr">
              <a:buNone/>
            </a:pPr>
            <a:r>
              <a:rPr lang="es-MX" dirty="0" smtClean="0"/>
              <a:t>Una reforma educativa con equidad puede expresarse así:</a:t>
            </a:r>
          </a:p>
          <a:p>
            <a:pPr marL="0" indent="0" algn="ctr">
              <a:buNone/>
            </a:pPr>
            <a:r>
              <a:rPr lang="es-MX" dirty="0" smtClean="0"/>
              <a:t>Primero: que nadie carezca de la educación básica obligatoria definida por la Constitución, y que sea de buena calidad en un ambiente escolar digno y seguro,</a:t>
            </a:r>
          </a:p>
          <a:p>
            <a:pPr marL="0" indent="0" algn="ctr">
              <a:buNone/>
            </a:pPr>
            <a:r>
              <a:rPr lang="es-MX" dirty="0" smtClean="0"/>
              <a:t>Segundo: que de manera paulatina si se quiere, pero sensible, cada vez sea más baja la asociación entre origen social y logro educativo, medido por aprendizaje o nivel alcanzado.</a:t>
            </a:r>
          </a:p>
          <a:p>
            <a:pPr marL="0" indent="0" algn="ctr">
              <a:buNone/>
            </a:pPr>
            <a:r>
              <a:rPr lang="es-MX" dirty="0" smtClean="0"/>
              <a:t>ES, PUES, UN COMPROMISO ÉTICO DEL QUE DERIVA UNA POSICIÓN POLÍTICA. </a:t>
            </a:r>
          </a:p>
          <a:p>
            <a:pPr marL="0" indent="0" algn="ctr">
              <a:buNone/>
            </a:pPr>
            <a:r>
              <a:rPr lang="es-MX" dirty="0" smtClean="0"/>
              <a:t>NADA MÁS</a:t>
            </a:r>
            <a:endParaRPr lang="es-MX" dirty="0"/>
          </a:p>
        </p:txBody>
      </p:sp>
    </p:spTree>
    <p:extLst>
      <p:ext uri="{BB962C8B-B14F-4D97-AF65-F5344CB8AC3E}">
        <p14:creationId xmlns:p14="http://schemas.microsoft.com/office/powerpoint/2010/main" xmlns="" val="781110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45"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2000"/>
                                        <p:tgtEl>
                                          <p:spTgt spid="3">
                                            <p:txEl>
                                              <p:pRg st="5" end="5"/>
                                            </p:txEl>
                                          </p:spTgt>
                                        </p:tgtEl>
                                      </p:cBhvr>
                                    </p:animEffect>
                                    <p:anim calcmode="lin" valueType="num">
                                      <p:cBhvr>
                                        <p:cTn id="24"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25"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MX" sz="4800" b="1" dirty="0" smtClean="0"/>
              <a:t>EL SENDERO A SEGUIR…</a:t>
            </a:r>
            <a:endParaRPr lang="es-MX" sz="4800" b="1" dirty="0"/>
          </a:p>
        </p:txBody>
      </p:sp>
      <p:sp>
        <p:nvSpPr>
          <p:cNvPr id="3" name="Marcador de contenido 2"/>
          <p:cNvSpPr>
            <a:spLocks noGrp="1"/>
          </p:cNvSpPr>
          <p:nvPr>
            <p:ph idx="1"/>
          </p:nvPr>
        </p:nvSpPr>
        <p:spPr>
          <a:xfrm>
            <a:off x="838200" y="1825624"/>
            <a:ext cx="10515600" cy="4575175"/>
          </a:xfrm>
        </p:spPr>
        <p:txBody>
          <a:bodyPr>
            <a:noAutofit/>
          </a:bodyPr>
          <a:lstStyle/>
          <a:p>
            <a:pPr marL="914400" lvl="2" indent="0">
              <a:buNone/>
            </a:pPr>
            <a:r>
              <a:rPr lang="es-MX" sz="2800" b="1" dirty="0" smtClean="0"/>
              <a:t>I</a:t>
            </a:r>
            <a:r>
              <a:rPr lang="es-MX" sz="2800" dirty="0" smtClean="0"/>
              <a:t> </a:t>
            </a:r>
            <a:r>
              <a:rPr lang="es-MX" sz="2800" b="1" dirty="0" smtClean="0"/>
              <a:t>Un alto contraste: Aguascalientes y Tabasco (2003-2012)</a:t>
            </a:r>
          </a:p>
          <a:p>
            <a:pPr lvl="2">
              <a:buFont typeface="Wingdings" panose="05000000000000000000" pitchFamily="2" charset="2"/>
              <a:buChar char="§"/>
            </a:pPr>
            <a:r>
              <a:rPr lang="es-MX" sz="2800" dirty="0" smtClean="0"/>
              <a:t>Escala Global de Matemáticas</a:t>
            </a:r>
          </a:p>
          <a:p>
            <a:pPr lvl="2">
              <a:buFont typeface="Wingdings" panose="05000000000000000000" pitchFamily="2" charset="2"/>
              <a:buChar char="§"/>
            </a:pPr>
            <a:r>
              <a:rPr lang="es-MX" sz="2800" dirty="0" smtClean="0"/>
              <a:t>Varios modos de ordenar la comparación y sus límites</a:t>
            </a:r>
          </a:p>
          <a:p>
            <a:pPr lvl="2">
              <a:buFont typeface="Wingdings" panose="05000000000000000000" pitchFamily="2" charset="2"/>
              <a:buChar char="§"/>
            </a:pPr>
            <a:r>
              <a:rPr lang="es-MX" sz="2800" dirty="0" smtClean="0"/>
              <a:t>Una serie de preguntas </a:t>
            </a:r>
          </a:p>
          <a:p>
            <a:pPr lvl="2">
              <a:buFont typeface="Wingdings" panose="05000000000000000000" pitchFamily="2" charset="2"/>
              <a:buChar char="§"/>
            </a:pPr>
            <a:endParaRPr lang="es-MX" sz="2800" dirty="0" smtClean="0"/>
          </a:p>
          <a:p>
            <a:pPr marL="914400" lvl="2" indent="0">
              <a:buNone/>
            </a:pPr>
            <a:r>
              <a:rPr lang="es-MX" sz="2800" b="1" dirty="0" smtClean="0"/>
              <a:t>II Mi reino por un concepto más preciso</a:t>
            </a:r>
          </a:p>
          <a:p>
            <a:pPr lvl="2">
              <a:buFont typeface="Wingdings" panose="05000000000000000000" pitchFamily="2" charset="2"/>
              <a:buChar char="§"/>
            </a:pPr>
            <a:r>
              <a:rPr lang="es-MX" sz="2800" dirty="0" smtClean="0"/>
              <a:t>Los afluentes del rezago educativo</a:t>
            </a:r>
          </a:p>
          <a:p>
            <a:pPr lvl="2">
              <a:buFont typeface="Wingdings" panose="05000000000000000000" pitchFamily="2" charset="2"/>
              <a:buChar char="§"/>
            </a:pPr>
            <a:r>
              <a:rPr lang="es-MX" sz="2800" dirty="0" smtClean="0"/>
              <a:t>El barranco educativo que enfrentamos</a:t>
            </a:r>
          </a:p>
          <a:p>
            <a:pPr lvl="2">
              <a:buFont typeface="Wingdings" panose="05000000000000000000" pitchFamily="2" charset="2"/>
              <a:buChar char="§"/>
            </a:pPr>
            <a:endParaRPr lang="es-MX" sz="2800" dirty="0" smtClean="0"/>
          </a:p>
          <a:p>
            <a:pPr marL="914400" lvl="2" indent="0">
              <a:buNone/>
            </a:pPr>
            <a:r>
              <a:rPr lang="es-MX" sz="2800" b="1" dirty="0" smtClean="0"/>
              <a:t>III El sentido de la Reforma Educativa</a:t>
            </a:r>
          </a:p>
        </p:txBody>
      </p:sp>
    </p:spTree>
    <p:extLst>
      <p:ext uri="{BB962C8B-B14F-4D97-AF65-F5344CB8AC3E}">
        <p14:creationId xmlns:p14="http://schemas.microsoft.com/office/powerpoint/2010/main" xmlns="" val="649240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b="1" dirty="0" smtClean="0"/>
              <a:t>El alto contraste: Aguascalientes, Tabasco y el Promedio Nacional</a:t>
            </a:r>
            <a:endParaRPr lang="es-MX" b="1" dirty="0"/>
          </a:p>
        </p:txBody>
      </p:sp>
      <p:sp>
        <p:nvSpPr>
          <p:cNvPr id="13" name="Rectángulo 12"/>
          <p:cNvSpPr/>
          <p:nvPr/>
        </p:nvSpPr>
        <p:spPr>
          <a:xfrm>
            <a:off x="6473923" y="6473954"/>
            <a:ext cx="5498621" cy="273473"/>
          </a:xfrm>
          <a:prstGeom prst="rect">
            <a:avLst/>
          </a:prstGeom>
        </p:spPr>
        <p:txBody>
          <a:bodyPr wrap="none">
            <a:spAutoFit/>
          </a:bodyPr>
          <a:lstStyle/>
          <a:p>
            <a:pPr>
              <a:lnSpc>
                <a:spcPct val="107000"/>
              </a:lnSpc>
              <a:spcAft>
                <a:spcPts val="800"/>
              </a:spcAft>
            </a:pPr>
            <a:r>
              <a:rPr lang="es-MX" sz="1100" dirty="0" smtClean="0">
                <a:effectLst/>
                <a:latin typeface="Calibri" panose="020F0502020204030204" pitchFamily="34" charset="0"/>
                <a:ea typeface="Calibri" panose="020F0502020204030204" pitchFamily="34" charset="0"/>
                <a:cs typeface="Times New Roman" panose="02020603050405020304" pitchFamily="18" charset="0"/>
              </a:rPr>
              <a:t>Fuentes: INEE: Resultados de las Pruebas PISA 2000 y 2003 en México y México en PISA 2012</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5" name="Objeto 14"/>
          <p:cNvGraphicFramePr>
            <a:graphicFrameLocks noChangeAspect="1"/>
          </p:cNvGraphicFramePr>
          <p:nvPr>
            <p:extLst>
              <p:ext uri="{D42A27DB-BD31-4B8C-83A1-F6EECF244321}">
                <p14:modId xmlns:p14="http://schemas.microsoft.com/office/powerpoint/2010/main" xmlns="" val="3317183864"/>
              </p:ext>
            </p:extLst>
          </p:nvPr>
        </p:nvGraphicFramePr>
        <p:xfrm>
          <a:off x="475488" y="1828801"/>
          <a:ext cx="11216640" cy="4230624"/>
        </p:xfrm>
        <a:graphic>
          <a:graphicData uri="http://schemas.openxmlformats.org/presentationml/2006/ole">
            <p:oleObj spid="_x0000_s1049" name="Hoja de cálculo" r:id="rId4" imgW="10576560" imgH="1653601" progId="">
              <p:embed/>
            </p:oleObj>
          </a:graphicData>
        </a:graphic>
      </p:graphicFrame>
    </p:spTree>
    <p:extLst>
      <p:ext uri="{BB962C8B-B14F-4D97-AF65-F5344CB8AC3E}">
        <p14:creationId xmlns:p14="http://schemas.microsoft.com/office/powerpoint/2010/main" xmlns="" val="41884365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b="1" dirty="0" smtClean="0"/>
              <a:t>La primera foto: variación de promedios</a:t>
            </a:r>
            <a:endParaRPr lang="es-MX" b="1" dirty="0"/>
          </a:p>
        </p:txBody>
      </p:sp>
      <p:graphicFrame>
        <p:nvGraphicFramePr>
          <p:cNvPr id="11" name="Marcador de contenido 10"/>
          <p:cNvGraphicFramePr>
            <a:graphicFrameLocks noGrp="1"/>
          </p:cNvGraphicFramePr>
          <p:nvPr>
            <p:ph idx="1"/>
            <p:extLst>
              <p:ext uri="{D42A27DB-BD31-4B8C-83A1-F6EECF244321}">
                <p14:modId xmlns:p14="http://schemas.microsoft.com/office/powerpoint/2010/main" xmlns="" val="246021009"/>
              </p:ext>
            </p:extLst>
          </p:nvPr>
        </p:nvGraphicFramePr>
        <p:xfrm>
          <a:off x="414528" y="1328928"/>
          <a:ext cx="11338560" cy="5218176"/>
        </p:xfrm>
        <a:graphic>
          <a:graphicData uri="http://schemas.openxmlformats.org/drawingml/2006/chart">
            <c:chart xmlns:c="http://schemas.openxmlformats.org/drawingml/2006/chart" xmlns:r="http://schemas.openxmlformats.org/officeDocument/2006/relationships" r:id="rId3"/>
          </a:graphicData>
        </a:graphic>
      </p:graphicFrame>
      <p:sp>
        <p:nvSpPr>
          <p:cNvPr id="12" name="Rectángulo 11"/>
          <p:cNvSpPr/>
          <p:nvPr/>
        </p:nvSpPr>
        <p:spPr>
          <a:xfrm>
            <a:off x="6473923" y="6473954"/>
            <a:ext cx="5498621" cy="273473"/>
          </a:xfrm>
          <a:prstGeom prst="rect">
            <a:avLst/>
          </a:prstGeom>
        </p:spPr>
        <p:txBody>
          <a:bodyPr wrap="none">
            <a:spAutoFit/>
          </a:bodyPr>
          <a:lstStyle/>
          <a:p>
            <a:pPr>
              <a:lnSpc>
                <a:spcPct val="107000"/>
              </a:lnSpc>
              <a:spcAft>
                <a:spcPts val="800"/>
              </a:spcAft>
            </a:pPr>
            <a:r>
              <a:rPr lang="es-MX" sz="1100" dirty="0" smtClean="0">
                <a:effectLst/>
                <a:latin typeface="Calibri" panose="020F0502020204030204" pitchFamily="34" charset="0"/>
                <a:ea typeface="Calibri" panose="020F0502020204030204" pitchFamily="34" charset="0"/>
                <a:cs typeface="Times New Roman" panose="02020603050405020304" pitchFamily="18" charset="0"/>
              </a:rPr>
              <a:t>Fuentes: INEE: Resultados de las Pruebas PISA 2000 y 2003 en México y México en PISA 2012</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28002055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195451"/>
          </a:xfrm>
        </p:spPr>
        <p:txBody>
          <a:bodyPr>
            <a:normAutofit fontScale="90000"/>
          </a:bodyPr>
          <a:lstStyle/>
          <a:p>
            <a:pPr algn="ctr"/>
            <a:r>
              <a:rPr lang="es-MX" b="1" dirty="0" smtClean="0"/>
              <a:t>Segunda Foto: variación por Niveles PISA</a:t>
            </a:r>
            <a:br>
              <a:rPr lang="es-MX" b="1" dirty="0" smtClean="0"/>
            </a:br>
            <a:r>
              <a:rPr lang="es-MX" b="1" dirty="0" smtClean="0"/>
              <a:t>2003 - 2012</a:t>
            </a:r>
            <a:endParaRPr lang="es-MX" b="1"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xmlns="" val="416301397"/>
              </p:ext>
            </p:extLst>
          </p:nvPr>
        </p:nvGraphicFramePr>
        <p:xfrm>
          <a:off x="838200" y="1441269"/>
          <a:ext cx="5038344" cy="512064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ángulo 5"/>
          <p:cNvSpPr/>
          <p:nvPr/>
        </p:nvSpPr>
        <p:spPr>
          <a:xfrm>
            <a:off x="6473923" y="6473954"/>
            <a:ext cx="5498621" cy="273473"/>
          </a:xfrm>
          <a:prstGeom prst="rect">
            <a:avLst/>
          </a:prstGeom>
        </p:spPr>
        <p:txBody>
          <a:bodyPr wrap="none">
            <a:spAutoFit/>
          </a:bodyPr>
          <a:lstStyle/>
          <a:p>
            <a:pPr>
              <a:lnSpc>
                <a:spcPct val="107000"/>
              </a:lnSpc>
              <a:spcAft>
                <a:spcPts val="800"/>
              </a:spcAft>
            </a:pPr>
            <a:r>
              <a:rPr lang="es-MX" sz="1100" dirty="0" smtClean="0">
                <a:effectLst/>
                <a:latin typeface="Calibri" panose="020F0502020204030204" pitchFamily="34" charset="0"/>
                <a:ea typeface="Calibri" panose="020F0502020204030204" pitchFamily="34" charset="0"/>
                <a:cs typeface="Times New Roman" panose="02020603050405020304" pitchFamily="18" charset="0"/>
              </a:rPr>
              <a:t>Fuentes: INEE: Resultados de las Pruebas PISA 2000 y 2003 en México y México en PISA 2012</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Gráfico 6"/>
          <p:cNvGraphicFramePr>
            <a:graphicFrameLocks noGrp="1"/>
          </p:cNvGraphicFramePr>
          <p:nvPr>
            <p:extLst>
              <p:ext uri="{D42A27DB-BD31-4B8C-83A1-F6EECF244321}">
                <p14:modId xmlns:p14="http://schemas.microsoft.com/office/powerpoint/2010/main" xmlns="" val="2173745142"/>
              </p:ext>
            </p:extLst>
          </p:nvPr>
        </p:nvGraphicFramePr>
        <p:xfrm>
          <a:off x="6254496" y="1450848"/>
          <a:ext cx="5193792" cy="499948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 val="51040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7"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74776" y="340741"/>
            <a:ext cx="10515600" cy="1325563"/>
          </a:xfrm>
        </p:spPr>
        <p:txBody>
          <a:bodyPr/>
          <a:lstStyle/>
          <a:p>
            <a:pPr algn="ctr"/>
            <a:r>
              <a:rPr lang="es-MX" b="1" dirty="0" smtClean="0"/>
              <a:t>Tercera Foto: variación por Niveles PISA</a:t>
            </a:r>
            <a:br>
              <a:rPr lang="es-MX" b="1" dirty="0" smtClean="0"/>
            </a:br>
            <a:r>
              <a:rPr lang="es-MX" b="1" dirty="0" smtClean="0"/>
              <a:t>Aguascalientes (detalle)</a:t>
            </a:r>
            <a:endParaRPr lang="es-MX" b="1"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xmlns="" val="1521970495"/>
              </p:ext>
            </p:extLst>
          </p:nvPr>
        </p:nvGraphicFramePr>
        <p:xfrm>
          <a:off x="838200" y="1853184"/>
          <a:ext cx="5254752" cy="4315969"/>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ángulo 5"/>
          <p:cNvSpPr/>
          <p:nvPr/>
        </p:nvSpPr>
        <p:spPr>
          <a:xfrm>
            <a:off x="6473923" y="6473954"/>
            <a:ext cx="5498621" cy="273473"/>
          </a:xfrm>
          <a:prstGeom prst="rect">
            <a:avLst/>
          </a:prstGeom>
        </p:spPr>
        <p:txBody>
          <a:bodyPr wrap="none">
            <a:spAutoFit/>
          </a:bodyPr>
          <a:lstStyle/>
          <a:p>
            <a:pPr>
              <a:lnSpc>
                <a:spcPct val="107000"/>
              </a:lnSpc>
              <a:spcAft>
                <a:spcPts val="800"/>
              </a:spcAft>
            </a:pPr>
            <a:r>
              <a:rPr lang="es-MX" sz="1100" dirty="0" smtClean="0">
                <a:effectLst/>
                <a:latin typeface="Calibri" panose="020F0502020204030204" pitchFamily="34" charset="0"/>
                <a:ea typeface="Calibri" panose="020F0502020204030204" pitchFamily="34" charset="0"/>
                <a:cs typeface="Times New Roman" panose="02020603050405020304" pitchFamily="18" charset="0"/>
              </a:rPr>
              <a:t>Fuentes: INEE: Resultados de las Pruebas PISA 2000 y 2003 en México y México en PISA 2012</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Gráfico 6"/>
          <p:cNvGraphicFramePr>
            <a:graphicFrameLocks/>
          </p:cNvGraphicFramePr>
          <p:nvPr>
            <p:extLst>
              <p:ext uri="{D42A27DB-BD31-4B8C-83A1-F6EECF244321}">
                <p14:modId xmlns:p14="http://schemas.microsoft.com/office/powerpoint/2010/main" xmlns="" val="765309784"/>
              </p:ext>
            </p:extLst>
          </p:nvPr>
        </p:nvGraphicFramePr>
        <p:xfrm>
          <a:off x="6035040" y="1901952"/>
          <a:ext cx="5230368" cy="395020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 val="2929009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7"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b="1" dirty="0" smtClean="0"/>
              <a:t>Cuarta Foto: variación por Niveles PISA</a:t>
            </a:r>
            <a:br>
              <a:rPr lang="es-MX" b="1" dirty="0" smtClean="0"/>
            </a:br>
            <a:r>
              <a:rPr lang="es-MX" b="1" dirty="0" smtClean="0"/>
              <a:t>Tabasco (detalle)</a:t>
            </a:r>
            <a:endParaRPr lang="es-MX"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xmlns="" val="691122920"/>
              </p:ext>
            </p:extLst>
          </p:nvPr>
        </p:nvGraphicFramePr>
        <p:xfrm>
          <a:off x="377952" y="1690688"/>
          <a:ext cx="5437632" cy="47548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Gráfico 4"/>
          <p:cNvGraphicFramePr>
            <a:graphicFrameLocks/>
          </p:cNvGraphicFramePr>
          <p:nvPr>
            <p:extLst>
              <p:ext uri="{D42A27DB-BD31-4B8C-83A1-F6EECF244321}">
                <p14:modId xmlns:p14="http://schemas.microsoft.com/office/powerpoint/2010/main" xmlns="" val="2830016889"/>
              </p:ext>
            </p:extLst>
          </p:nvPr>
        </p:nvGraphicFramePr>
        <p:xfrm>
          <a:off x="6583680" y="1690688"/>
          <a:ext cx="5169408" cy="4661344"/>
        </p:xfrm>
        <a:graphic>
          <a:graphicData uri="http://schemas.openxmlformats.org/drawingml/2006/chart">
            <c:chart xmlns:c="http://schemas.openxmlformats.org/drawingml/2006/chart" xmlns:r="http://schemas.openxmlformats.org/officeDocument/2006/relationships" r:id="rId4"/>
          </a:graphicData>
        </a:graphic>
      </p:graphicFrame>
      <p:sp>
        <p:nvSpPr>
          <p:cNvPr id="6" name="Rectángulo 5"/>
          <p:cNvSpPr/>
          <p:nvPr/>
        </p:nvSpPr>
        <p:spPr>
          <a:xfrm>
            <a:off x="6473923" y="6473954"/>
            <a:ext cx="5498621" cy="273473"/>
          </a:xfrm>
          <a:prstGeom prst="rect">
            <a:avLst/>
          </a:prstGeom>
        </p:spPr>
        <p:txBody>
          <a:bodyPr wrap="none">
            <a:spAutoFit/>
          </a:bodyPr>
          <a:lstStyle/>
          <a:p>
            <a:pPr>
              <a:lnSpc>
                <a:spcPct val="107000"/>
              </a:lnSpc>
              <a:spcAft>
                <a:spcPts val="800"/>
              </a:spcAft>
            </a:pPr>
            <a:r>
              <a:rPr lang="es-MX" sz="1100" dirty="0" smtClean="0">
                <a:effectLst/>
                <a:latin typeface="Calibri" panose="020F0502020204030204" pitchFamily="34" charset="0"/>
                <a:ea typeface="Calibri" panose="020F0502020204030204" pitchFamily="34" charset="0"/>
                <a:cs typeface="Times New Roman" panose="02020603050405020304" pitchFamily="18" charset="0"/>
              </a:rPr>
              <a:t>Fuentes: INEE: Resultados de las Pruebas PISA 2000 y 2003 en México y México en PISA 2012</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740260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2000"/>
                                        <p:tgtEl>
                                          <p:spTgt spid="5"/>
                                        </p:tgtEl>
                                      </p:cBhvr>
                                    </p:animEffect>
                                    <p:anim calcmode="lin" valueType="num">
                                      <p:cBhvr>
                                        <p:cTn id="15" dur="2000" fill="hold"/>
                                        <p:tgtEl>
                                          <p:spTgt spid="5"/>
                                        </p:tgtEl>
                                        <p:attrNameLst>
                                          <p:attrName>ppt_w</p:attrName>
                                        </p:attrNameLst>
                                      </p:cBhvr>
                                      <p:tavLst>
                                        <p:tav tm="0" fmla="#ppt_w*sin(2.5*pi*$)">
                                          <p:val>
                                            <p:fltVal val="0"/>
                                          </p:val>
                                        </p:tav>
                                        <p:tav tm="100000">
                                          <p:val>
                                            <p:fltVal val="1"/>
                                          </p:val>
                                        </p:tav>
                                      </p:tavLst>
                                    </p:anim>
                                    <p:anim calcmode="lin" valueType="num">
                                      <p:cBhvr>
                                        <p:cTn id="16"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5"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b="1" dirty="0" smtClean="0"/>
              <a:t>DISTANCIAS ENTRE 2003 Y 2012</a:t>
            </a:r>
            <a:br>
              <a:rPr lang="es-MX" b="1" dirty="0" smtClean="0"/>
            </a:br>
            <a:r>
              <a:rPr lang="es-MX" b="1" dirty="0" smtClean="0"/>
              <a:t>Parámetro: los datos nacionales</a:t>
            </a:r>
            <a:endParaRPr lang="es-MX" b="1" dirty="0"/>
          </a:p>
        </p:txBody>
      </p:sp>
      <p:sp>
        <p:nvSpPr>
          <p:cNvPr id="8" name="Rectángulo 7"/>
          <p:cNvSpPr/>
          <p:nvPr/>
        </p:nvSpPr>
        <p:spPr>
          <a:xfrm>
            <a:off x="6473923" y="6473954"/>
            <a:ext cx="5498621" cy="273473"/>
          </a:xfrm>
          <a:prstGeom prst="rect">
            <a:avLst/>
          </a:prstGeom>
        </p:spPr>
        <p:txBody>
          <a:bodyPr wrap="none">
            <a:spAutoFit/>
          </a:bodyPr>
          <a:lstStyle/>
          <a:p>
            <a:pPr>
              <a:lnSpc>
                <a:spcPct val="107000"/>
              </a:lnSpc>
              <a:spcAft>
                <a:spcPts val="800"/>
              </a:spcAft>
            </a:pPr>
            <a:r>
              <a:rPr lang="es-MX" sz="1100" dirty="0" smtClean="0">
                <a:effectLst/>
                <a:latin typeface="Calibri" panose="020F0502020204030204" pitchFamily="34" charset="0"/>
                <a:ea typeface="Calibri" panose="020F0502020204030204" pitchFamily="34" charset="0"/>
                <a:cs typeface="Times New Roman" panose="02020603050405020304" pitchFamily="18" charset="0"/>
              </a:rPr>
              <a:t>Fuentes: INEE: Resultados de las Pruebas PISA 2000 y 2003 en México y México en PISA 2012</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2" name="Objeto 11"/>
          <p:cNvGraphicFramePr>
            <a:graphicFrameLocks noChangeAspect="1"/>
          </p:cNvGraphicFramePr>
          <p:nvPr>
            <p:extLst>
              <p:ext uri="{D42A27DB-BD31-4B8C-83A1-F6EECF244321}">
                <p14:modId xmlns:p14="http://schemas.microsoft.com/office/powerpoint/2010/main" xmlns="" val="1871130324"/>
              </p:ext>
            </p:extLst>
          </p:nvPr>
        </p:nvGraphicFramePr>
        <p:xfrm>
          <a:off x="670560" y="1877569"/>
          <a:ext cx="10683239" cy="4242816"/>
        </p:xfrm>
        <a:graphic>
          <a:graphicData uri="http://schemas.openxmlformats.org/presentationml/2006/ole">
            <p:oleObj spid="_x0000_s2076" name="Hoja de cálculo" r:id="rId4" imgW="5631319" imgH="1653601" progId="">
              <p:embed/>
            </p:oleObj>
          </a:graphicData>
        </a:graphic>
      </p:graphicFrame>
    </p:spTree>
    <p:extLst>
      <p:ext uri="{BB962C8B-B14F-4D97-AF65-F5344CB8AC3E}">
        <p14:creationId xmlns:p14="http://schemas.microsoft.com/office/powerpoint/2010/main" xmlns="" val="14063453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b="1" dirty="0" smtClean="0"/>
              <a:t>COMPARACIÓN ENTRE AMBAS ENTIDADES</a:t>
            </a:r>
            <a:br>
              <a:rPr lang="es-MX" b="1" dirty="0" smtClean="0"/>
            </a:br>
            <a:r>
              <a:rPr lang="es-MX" b="1" dirty="0" smtClean="0"/>
              <a:t>RESTAS Y RAZONES</a:t>
            </a:r>
            <a:endParaRPr lang="es-MX" b="1" dirty="0"/>
          </a:p>
        </p:txBody>
      </p:sp>
      <p:sp>
        <p:nvSpPr>
          <p:cNvPr id="7" name="Rectángulo 6"/>
          <p:cNvSpPr/>
          <p:nvPr/>
        </p:nvSpPr>
        <p:spPr>
          <a:xfrm>
            <a:off x="6473923" y="6473954"/>
            <a:ext cx="5498621" cy="273473"/>
          </a:xfrm>
          <a:prstGeom prst="rect">
            <a:avLst/>
          </a:prstGeom>
        </p:spPr>
        <p:txBody>
          <a:bodyPr wrap="none">
            <a:spAutoFit/>
          </a:bodyPr>
          <a:lstStyle/>
          <a:p>
            <a:pPr>
              <a:lnSpc>
                <a:spcPct val="107000"/>
              </a:lnSpc>
              <a:spcAft>
                <a:spcPts val="800"/>
              </a:spcAft>
            </a:pPr>
            <a:r>
              <a:rPr lang="es-MX" sz="1100" dirty="0" smtClean="0">
                <a:effectLst/>
                <a:latin typeface="Calibri" panose="020F0502020204030204" pitchFamily="34" charset="0"/>
                <a:ea typeface="Calibri" panose="020F0502020204030204" pitchFamily="34" charset="0"/>
                <a:cs typeface="Times New Roman" panose="02020603050405020304" pitchFamily="18" charset="0"/>
              </a:rPr>
              <a:t>Fuentes: INEE: Resultados de las Pruebas PISA 2000 y 2003 en México y México en PISA 2012</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8" name="Objeto 7"/>
          <p:cNvGraphicFramePr>
            <a:graphicFrameLocks noChangeAspect="1"/>
          </p:cNvGraphicFramePr>
          <p:nvPr>
            <p:extLst>
              <p:ext uri="{D42A27DB-BD31-4B8C-83A1-F6EECF244321}">
                <p14:modId xmlns:p14="http://schemas.microsoft.com/office/powerpoint/2010/main" xmlns="" val="2261446784"/>
              </p:ext>
            </p:extLst>
          </p:nvPr>
        </p:nvGraphicFramePr>
        <p:xfrm>
          <a:off x="975360" y="1853184"/>
          <a:ext cx="10216895" cy="4145280"/>
        </p:xfrm>
        <a:graphic>
          <a:graphicData uri="http://schemas.openxmlformats.org/presentationml/2006/ole">
            <p:oleObj spid="_x0000_s3098" name="Hoja de cálculo" r:id="rId4" imgW="6126480" imgH="921990" progId="">
              <p:embed/>
            </p:oleObj>
          </a:graphicData>
        </a:graphic>
      </p:graphicFrame>
    </p:spTree>
    <p:extLst>
      <p:ext uri="{BB962C8B-B14F-4D97-AF65-F5344CB8AC3E}">
        <p14:creationId xmlns:p14="http://schemas.microsoft.com/office/powerpoint/2010/main" xmlns="" val="78264005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680</TotalTime>
  <Words>1034</Words>
  <Application>Microsoft Office PowerPoint</Application>
  <PresentationFormat>Personalizado</PresentationFormat>
  <Paragraphs>97</Paragraphs>
  <Slides>16</Slides>
  <Notes>16</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16</vt:i4>
      </vt:variant>
    </vt:vector>
  </HeadingPairs>
  <TitlesOfParts>
    <vt:vector size="18" baseType="lpstr">
      <vt:lpstr>Tema de Office</vt:lpstr>
      <vt:lpstr>Hoja de cálculo</vt:lpstr>
      <vt:lpstr>PREGUNTAS Y NOTAS DE UN APRENDIZ (Una perspectiva desde Narvarte)</vt:lpstr>
      <vt:lpstr>EL SENDERO A SEGUIR…</vt:lpstr>
      <vt:lpstr>El alto contraste: Aguascalientes, Tabasco y el Promedio Nacional</vt:lpstr>
      <vt:lpstr>La primera foto: variación de promedios</vt:lpstr>
      <vt:lpstr>Segunda Foto: variación por Niveles PISA 2003 - 2012</vt:lpstr>
      <vt:lpstr>Tercera Foto: variación por Niveles PISA Aguascalientes (detalle)</vt:lpstr>
      <vt:lpstr>Cuarta Foto: variación por Niveles PISA Tabasco (detalle)</vt:lpstr>
      <vt:lpstr>DISTANCIAS ENTRE 2003 Y 2012 Parámetro: los datos nacionales</vt:lpstr>
      <vt:lpstr>COMPARACIÓN ENTRE AMBAS ENTIDADES RESTAS Y RAZONES</vt:lpstr>
      <vt:lpstr>2003-2012: Cambios en las posiciones y en los tramos recorridos</vt:lpstr>
      <vt:lpstr>PREGUNTAS, CONJETURAS, DUDAS Y ANEXAS Parte 1</vt:lpstr>
      <vt:lpstr>PREGUNTAS, CONJETURAS, DUDAS Y ANEXAS Parte 2</vt:lpstr>
      <vt:lpstr>PREGUNTAS, CONJETURAS, DUDAS Y ANEXAS Parte 3</vt:lpstr>
      <vt:lpstr>MI REINO POR UN CONCEPTO MÁS PRECISO</vt:lpstr>
      <vt:lpstr>CUANTIFICACIÓN Y UNA PARAJODA</vt:lpstr>
      <vt:lpstr>EL SENTIDO DE LA REFORMA EDUCATIVA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PREGUNTAS Y NOTAS DE UN APRENDIZ</dc:title>
  <dc:creator>Manuel Gil Anton</dc:creator>
  <cp:lastModifiedBy>FERNANDO AGUILLON G</cp:lastModifiedBy>
  <cp:revision>45</cp:revision>
  <cp:lastPrinted>2014-02-13T20:00:38Z</cp:lastPrinted>
  <dcterms:created xsi:type="dcterms:W3CDTF">2014-02-12T19:39:38Z</dcterms:created>
  <dcterms:modified xsi:type="dcterms:W3CDTF">2014-02-14T01:18:49Z</dcterms:modified>
</cp:coreProperties>
</file>