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83" r:id="rId6"/>
    <p:sldId id="352" r:id="rId7"/>
    <p:sldId id="286" r:id="rId8"/>
    <p:sldId id="324" r:id="rId9"/>
    <p:sldId id="293" r:id="rId10"/>
    <p:sldId id="330" r:id="rId11"/>
    <p:sldId id="329" r:id="rId12"/>
    <p:sldId id="331" r:id="rId13"/>
    <p:sldId id="332" r:id="rId14"/>
    <p:sldId id="334" r:id="rId15"/>
    <p:sldId id="336" r:id="rId16"/>
    <p:sldId id="340" r:id="rId17"/>
    <p:sldId id="350" r:id="rId18"/>
    <p:sldId id="353" r:id="rId19"/>
    <p:sldId id="356" r:id="rId20"/>
    <p:sldId id="355" r:id="rId21"/>
    <p:sldId id="346" r:id="rId22"/>
    <p:sldId id="344" r:id="rId23"/>
    <p:sldId id="342" r:id="rId24"/>
    <p:sldId id="343" r:id="rId25"/>
    <p:sldId id="345" r:id="rId26"/>
    <p:sldId id="358" r:id="rId27"/>
    <p:sldId id="359" r:id="rId28"/>
    <p:sldId id="357" r:id="rId29"/>
    <p:sldId id="333" r:id="rId3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ul Rene Rojas Olmos" initials="RRRO" lastIdx="3" clrIdx="0">
    <p:extLst>
      <p:ext uri="{19B8F6BF-5375-455C-9EA6-DF929625EA0E}">
        <p15:presenceInfo xmlns:p15="http://schemas.microsoft.com/office/powerpoint/2012/main" userId="S-1-5-21-1268683857-3413048154-3417360476-14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4" autoAdjust="0"/>
    <p:restoredTop sz="94660"/>
  </p:normalViewPr>
  <p:slideViewPr>
    <p:cSldViewPr snapToGrid="0">
      <p:cViewPr varScale="1">
        <p:scale>
          <a:sx n="115" d="100"/>
          <a:sy n="115" d="100"/>
        </p:scale>
        <p:origin x="6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DD653-51C0-4918-8084-F2FFD231A8E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S"/>
        </a:p>
      </dgm:t>
    </dgm:pt>
    <dgm:pt modelId="{B08941E0-9891-4DA2-930D-E92D7331223E}">
      <dgm:prSet phldrT="[Texto]" custT="1"/>
      <dgm:spPr/>
      <dgm:t>
        <a:bodyPr/>
        <a:lstStyle/>
        <a:p>
          <a:r>
            <a:rPr lang="es-ES" sz="1800" b="1" dirty="0" smtClean="0"/>
            <a:t>RNA (2 217 566)   </a:t>
          </a:r>
          <a:endParaRPr lang="es-ES" sz="1800" b="1" dirty="0"/>
        </a:p>
      </dgm:t>
    </dgm:pt>
    <dgm:pt modelId="{908A7BB1-C3F6-4F99-9F1E-4F2CC732E367}" type="parTrans" cxnId="{5D77C9BA-AD79-481F-BA0B-C328493EC21F}">
      <dgm:prSet/>
      <dgm:spPr/>
      <dgm:t>
        <a:bodyPr/>
        <a:lstStyle/>
        <a:p>
          <a:endParaRPr lang="es-ES" sz="2000"/>
        </a:p>
      </dgm:t>
    </dgm:pt>
    <dgm:pt modelId="{68C0B762-44C4-4196-B4C3-1F93A9AC6C62}" type="sibTrans" cxnId="{5D77C9BA-AD79-481F-BA0B-C328493EC21F}">
      <dgm:prSet/>
      <dgm:spPr/>
      <dgm:t>
        <a:bodyPr/>
        <a:lstStyle/>
        <a:p>
          <a:endParaRPr lang="es-ES" sz="2000"/>
        </a:p>
      </dgm:t>
    </dgm:pt>
    <dgm:pt modelId="{94EA4711-93D2-4A18-A4EA-3C66A20F222B}">
      <dgm:prSet phldrT="[Texto]" custT="1"/>
      <dgm:spPr/>
      <dgm:t>
        <a:bodyPr/>
        <a:lstStyle/>
        <a:p>
          <a:r>
            <a:rPr lang="es-ES" sz="1800" b="1" dirty="0" smtClean="0"/>
            <a:t>RNA</a:t>
          </a:r>
          <a:r>
            <a:rPr lang="es-ES" sz="1600" b="1" dirty="0" smtClean="0"/>
            <a:t> (2 180 990)</a:t>
          </a:r>
          <a:endParaRPr lang="es-ES" sz="1600" b="1" dirty="0"/>
        </a:p>
      </dgm:t>
    </dgm:pt>
    <dgm:pt modelId="{5DD68765-256C-4AE0-BC60-B92F1F66AF21}" type="parTrans" cxnId="{55937DD5-AF94-4723-9E66-98F035B04727}">
      <dgm:prSet/>
      <dgm:spPr/>
      <dgm:t>
        <a:bodyPr/>
        <a:lstStyle/>
        <a:p>
          <a:endParaRPr lang="es-ES" sz="2000"/>
        </a:p>
      </dgm:t>
    </dgm:pt>
    <dgm:pt modelId="{963488F7-9B7A-4B7B-ADD4-BEE10AC0C481}" type="sibTrans" cxnId="{55937DD5-AF94-4723-9E66-98F035B04727}">
      <dgm:prSet/>
      <dgm:spPr/>
      <dgm:t>
        <a:bodyPr/>
        <a:lstStyle/>
        <a:p>
          <a:endParaRPr lang="es-ES" sz="2000"/>
        </a:p>
      </dgm:t>
    </dgm:pt>
    <dgm:pt modelId="{9F4E326E-58E4-4F86-9042-917D22C68F9D}">
      <dgm:prSet phldrT="[Texto]" custT="1"/>
      <dgm:spPr/>
      <dgm:t>
        <a:bodyPr/>
        <a:lstStyle/>
        <a:p>
          <a:r>
            <a:rPr lang="es-ES" sz="1800" b="1" dirty="0" smtClean="0"/>
            <a:t>RNA (2 230 844)</a:t>
          </a:r>
          <a:endParaRPr lang="es-ES" sz="1800" b="1" dirty="0"/>
        </a:p>
      </dgm:t>
    </dgm:pt>
    <dgm:pt modelId="{182E2C04-4ED1-4DA0-BE05-0F912A97EDD6}" type="parTrans" cxnId="{20F38B05-A4F9-4DFF-8636-A53771844357}">
      <dgm:prSet/>
      <dgm:spPr/>
      <dgm:t>
        <a:bodyPr/>
        <a:lstStyle/>
        <a:p>
          <a:endParaRPr lang="es-ES" sz="2000"/>
        </a:p>
      </dgm:t>
    </dgm:pt>
    <dgm:pt modelId="{8272C63E-B6FC-4201-BEC5-BF7744C242D4}" type="sibTrans" cxnId="{20F38B05-A4F9-4DFF-8636-A53771844357}">
      <dgm:prSet/>
      <dgm:spPr/>
      <dgm:t>
        <a:bodyPr/>
        <a:lstStyle/>
        <a:p>
          <a:endParaRPr lang="es-ES" sz="2000"/>
        </a:p>
      </dgm:t>
    </dgm:pt>
    <dgm:pt modelId="{0DF8837F-48AC-4994-834B-532DE03554CE}" type="pres">
      <dgm:prSet presAssocID="{486DD653-51C0-4918-8084-F2FFD231A8E4}" presName="linear" presStyleCnt="0">
        <dgm:presLayoutVars>
          <dgm:dir/>
          <dgm:animLvl val="lvl"/>
          <dgm:resizeHandles val="exact"/>
        </dgm:presLayoutVars>
      </dgm:prSet>
      <dgm:spPr/>
      <dgm:t>
        <a:bodyPr/>
        <a:lstStyle/>
        <a:p>
          <a:endParaRPr lang="es-ES"/>
        </a:p>
      </dgm:t>
    </dgm:pt>
    <dgm:pt modelId="{E0A9899C-310D-4A7C-9085-D154576D2CE0}" type="pres">
      <dgm:prSet presAssocID="{B08941E0-9891-4DA2-930D-E92D7331223E}" presName="parentLin" presStyleCnt="0"/>
      <dgm:spPr/>
    </dgm:pt>
    <dgm:pt modelId="{18BA284C-EE35-42F8-B432-D3D6A1831BC3}" type="pres">
      <dgm:prSet presAssocID="{B08941E0-9891-4DA2-930D-E92D7331223E}" presName="parentLeftMargin" presStyleLbl="node1" presStyleIdx="0" presStyleCnt="3"/>
      <dgm:spPr/>
      <dgm:t>
        <a:bodyPr/>
        <a:lstStyle/>
        <a:p>
          <a:endParaRPr lang="es-ES"/>
        </a:p>
      </dgm:t>
    </dgm:pt>
    <dgm:pt modelId="{27DF227F-2D11-439D-B25D-87971307C5E1}" type="pres">
      <dgm:prSet presAssocID="{B08941E0-9891-4DA2-930D-E92D7331223E}" presName="parentText" presStyleLbl="node1" presStyleIdx="0" presStyleCnt="3" custScaleX="128978" custScaleY="131827">
        <dgm:presLayoutVars>
          <dgm:chMax val="0"/>
          <dgm:bulletEnabled val="1"/>
        </dgm:presLayoutVars>
      </dgm:prSet>
      <dgm:spPr/>
      <dgm:t>
        <a:bodyPr/>
        <a:lstStyle/>
        <a:p>
          <a:endParaRPr lang="es-ES"/>
        </a:p>
      </dgm:t>
    </dgm:pt>
    <dgm:pt modelId="{21C5EB4E-0506-44F4-86AF-38455BA3E19A}" type="pres">
      <dgm:prSet presAssocID="{B08941E0-9891-4DA2-930D-E92D7331223E}" presName="negativeSpace" presStyleCnt="0"/>
      <dgm:spPr/>
    </dgm:pt>
    <dgm:pt modelId="{DD1A7F3E-A16D-4028-A503-72D97119FDAB}" type="pres">
      <dgm:prSet presAssocID="{B08941E0-9891-4DA2-930D-E92D7331223E}" presName="childText" presStyleLbl="conFgAcc1" presStyleIdx="0" presStyleCnt="3">
        <dgm:presLayoutVars>
          <dgm:bulletEnabled val="1"/>
        </dgm:presLayoutVars>
      </dgm:prSet>
      <dgm:spPr/>
    </dgm:pt>
    <dgm:pt modelId="{BE3005A6-D7BF-4CC8-9C1F-DDE3C005BC3F}" type="pres">
      <dgm:prSet presAssocID="{68C0B762-44C4-4196-B4C3-1F93A9AC6C62}" presName="spaceBetweenRectangles" presStyleCnt="0"/>
      <dgm:spPr/>
    </dgm:pt>
    <dgm:pt modelId="{33390561-0D41-4C39-9F24-CAE9388F4A0B}" type="pres">
      <dgm:prSet presAssocID="{94EA4711-93D2-4A18-A4EA-3C66A20F222B}" presName="parentLin" presStyleCnt="0"/>
      <dgm:spPr/>
    </dgm:pt>
    <dgm:pt modelId="{EF2746CA-C0AA-49B8-BC42-793741C05340}" type="pres">
      <dgm:prSet presAssocID="{94EA4711-93D2-4A18-A4EA-3C66A20F222B}" presName="parentLeftMargin" presStyleLbl="node1" presStyleIdx="0" presStyleCnt="3"/>
      <dgm:spPr/>
      <dgm:t>
        <a:bodyPr/>
        <a:lstStyle/>
        <a:p>
          <a:endParaRPr lang="es-ES"/>
        </a:p>
      </dgm:t>
    </dgm:pt>
    <dgm:pt modelId="{99420E07-8D25-4AD0-94D2-3E6821AB4069}" type="pres">
      <dgm:prSet presAssocID="{94EA4711-93D2-4A18-A4EA-3C66A20F222B}" presName="parentText" presStyleLbl="node1" presStyleIdx="1" presStyleCnt="3" custScaleX="129542" custScaleY="132114">
        <dgm:presLayoutVars>
          <dgm:chMax val="0"/>
          <dgm:bulletEnabled val="1"/>
        </dgm:presLayoutVars>
      </dgm:prSet>
      <dgm:spPr/>
      <dgm:t>
        <a:bodyPr/>
        <a:lstStyle/>
        <a:p>
          <a:endParaRPr lang="es-ES"/>
        </a:p>
      </dgm:t>
    </dgm:pt>
    <dgm:pt modelId="{053B5BE3-F652-4968-A7F5-049BCC14D3CB}" type="pres">
      <dgm:prSet presAssocID="{94EA4711-93D2-4A18-A4EA-3C66A20F222B}" presName="negativeSpace" presStyleCnt="0"/>
      <dgm:spPr/>
    </dgm:pt>
    <dgm:pt modelId="{80229421-C4DE-45F8-82EE-7EC4ECBA3970}" type="pres">
      <dgm:prSet presAssocID="{94EA4711-93D2-4A18-A4EA-3C66A20F222B}" presName="childText" presStyleLbl="conFgAcc1" presStyleIdx="1" presStyleCnt="3">
        <dgm:presLayoutVars>
          <dgm:bulletEnabled val="1"/>
        </dgm:presLayoutVars>
      </dgm:prSet>
      <dgm:spPr/>
    </dgm:pt>
    <dgm:pt modelId="{F8403238-7670-4E64-90F8-D770BEB77D5F}" type="pres">
      <dgm:prSet presAssocID="{963488F7-9B7A-4B7B-ADD4-BEE10AC0C481}" presName="spaceBetweenRectangles" presStyleCnt="0"/>
      <dgm:spPr/>
    </dgm:pt>
    <dgm:pt modelId="{DB12B9C8-EABD-4C85-988A-E58DA56524C1}" type="pres">
      <dgm:prSet presAssocID="{9F4E326E-58E4-4F86-9042-917D22C68F9D}" presName="parentLin" presStyleCnt="0"/>
      <dgm:spPr/>
    </dgm:pt>
    <dgm:pt modelId="{6CF8BB0F-34A3-4891-9DD4-97F38F986813}" type="pres">
      <dgm:prSet presAssocID="{9F4E326E-58E4-4F86-9042-917D22C68F9D}" presName="parentLeftMargin" presStyleLbl="node1" presStyleIdx="1" presStyleCnt="3"/>
      <dgm:spPr/>
      <dgm:t>
        <a:bodyPr/>
        <a:lstStyle/>
        <a:p>
          <a:endParaRPr lang="es-ES"/>
        </a:p>
      </dgm:t>
    </dgm:pt>
    <dgm:pt modelId="{A30A24DD-49E1-4A2A-AFA2-AE237B5E710F}" type="pres">
      <dgm:prSet presAssocID="{9F4E326E-58E4-4F86-9042-917D22C68F9D}" presName="parentText" presStyleLbl="node1" presStyleIdx="2" presStyleCnt="3" custScaleX="130964" custScaleY="132114">
        <dgm:presLayoutVars>
          <dgm:chMax val="0"/>
          <dgm:bulletEnabled val="1"/>
        </dgm:presLayoutVars>
      </dgm:prSet>
      <dgm:spPr/>
      <dgm:t>
        <a:bodyPr/>
        <a:lstStyle/>
        <a:p>
          <a:endParaRPr lang="es-ES"/>
        </a:p>
      </dgm:t>
    </dgm:pt>
    <dgm:pt modelId="{A19D9317-4FF2-4E6F-97D6-BEEE623CC9AB}" type="pres">
      <dgm:prSet presAssocID="{9F4E326E-58E4-4F86-9042-917D22C68F9D}" presName="negativeSpace" presStyleCnt="0"/>
      <dgm:spPr/>
    </dgm:pt>
    <dgm:pt modelId="{2DC3C572-4381-43D3-84E1-5825B359141F}" type="pres">
      <dgm:prSet presAssocID="{9F4E326E-58E4-4F86-9042-917D22C68F9D}" presName="childText" presStyleLbl="conFgAcc1" presStyleIdx="2" presStyleCnt="3">
        <dgm:presLayoutVars>
          <dgm:bulletEnabled val="1"/>
        </dgm:presLayoutVars>
      </dgm:prSet>
      <dgm:spPr/>
    </dgm:pt>
  </dgm:ptLst>
  <dgm:cxnLst>
    <dgm:cxn modelId="{AEB048F5-15E4-4143-9539-BBB87034EC37}" type="presOf" srcId="{B08941E0-9891-4DA2-930D-E92D7331223E}" destId="{18BA284C-EE35-42F8-B432-D3D6A1831BC3}" srcOrd="0" destOrd="0" presId="urn:microsoft.com/office/officeart/2005/8/layout/list1"/>
    <dgm:cxn modelId="{5D77C9BA-AD79-481F-BA0B-C328493EC21F}" srcId="{486DD653-51C0-4918-8084-F2FFD231A8E4}" destId="{B08941E0-9891-4DA2-930D-E92D7331223E}" srcOrd="0" destOrd="0" parTransId="{908A7BB1-C3F6-4F99-9F1E-4F2CC732E367}" sibTransId="{68C0B762-44C4-4196-B4C3-1F93A9AC6C62}"/>
    <dgm:cxn modelId="{5BBBB1D9-0B5F-46BB-B31C-463265AA7408}" type="presOf" srcId="{94EA4711-93D2-4A18-A4EA-3C66A20F222B}" destId="{EF2746CA-C0AA-49B8-BC42-793741C05340}" srcOrd="0" destOrd="0" presId="urn:microsoft.com/office/officeart/2005/8/layout/list1"/>
    <dgm:cxn modelId="{D19D8DCF-1342-45AA-B89A-BB05F4809989}" type="presOf" srcId="{94EA4711-93D2-4A18-A4EA-3C66A20F222B}" destId="{99420E07-8D25-4AD0-94D2-3E6821AB4069}" srcOrd="1" destOrd="0" presId="urn:microsoft.com/office/officeart/2005/8/layout/list1"/>
    <dgm:cxn modelId="{7498BFCD-F06A-448D-A679-CE97A0CD5F46}" type="presOf" srcId="{B08941E0-9891-4DA2-930D-E92D7331223E}" destId="{27DF227F-2D11-439D-B25D-87971307C5E1}" srcOrd="1" destOrd="0" presId="urn:microsoft.com/office/officeart/2005/8/layout/list1"/>
    <dgm:cxn modelId="{55937DD5-AF94-4723-9E66-98F035B04727}" srcId="{486DD653-51C0-4918-8084-F2FFD231A8E4}" destId="{94EA4711-93D2-4A18-A4EA-3C66A20F222B}" srcOrd="1" destOrd="0" parTransId="{5DD68765-256C-4AE0-BC60-B92F1F66AF21}" sibTransId="{963488F7-9B7A-4B7B-ADD4-BEE10AC0C481}"/>
    <dgm:cxn modelId="{8C4C82A6-E09C-4C91-9F37-F32D2011B6ED}" type="presOf" srcId="{486DD653-51C0-4918-8084-F2FFD231A8E4}" destId="{0DF8837F-48AC-4994-834B-532DE03554CE}" srcOrd="0" destOrd="0" presId="urn:microsoft.com/office/officeart/2005/8/layout/list1"/>
    <dgm:cxn modelId="{FDC350AA-2235-4F17-BF93-BC6241F2CAB5}" type="presOf" srcId="{9F4E326E-58E4-4F86-9042-917D22C68F9D}" destId="{6CF8BB0F-34A3-4891-9DD4-97F38F986813}" srcOrd="0" destOrd="0" presId="urn:microsoft.com/office/officeart/2005/8/layout/list1"/>
    <dgm:cxn modelId="{20F38B05-A4F9-4DFF-8636-A53771844357}" srcId="{486DD653-51C0-4918-8084-F2FFD231A8E4}" destId="{9F4E326E-58E4-4F86-9042-917D22C68F9D}" srcOrd="2" destOrd="0" parTransId="{182E2C04-4ED1-4DA0-BE05-0F912A97EDD6}" sibTransId="{8272C63E-B6FC-4201-BEC5-BF7744C242D4}"/>
    <dgm:cxn modelId="{9A3826CB-0A02-496A-9C8A-28295A93E306}" type="presOf" srcId="{9F4E326E-58E4-4F86-9042-917D22C68F9D}" destId="{A30A24DD-49E1-4A2A-AFA2-AE237B5E710F}" srcOrd="1" destOrd="0" presId="urn:microsoft.com/office/officeart/2005/8/layout/list1"/>
    <dgm:cxn modelId="{F85996FC-B5B9-44E0-BF1C-264DD8C564C6}" type="presParOf" srcId="{0DF8837F-48AC-4994-834B-532DE03554CE}" destId="{E0A9899C-310D-4A7C-9085-D154576D2CE0}" srcOrd="0" destOrd="0" presId="urn:microsoft.com/office/officeart/2005/8/layout/list1"/>
    <dgm:cxn modelId="{E79DE8F6-2FA1-4BA1-87AA-7FC76048D3E2}" type="presParOf" srcId="{E0A9899C-310D-4A7C-9085-D154576D2CE0}" destId="{18BA284C-EE35-42F8-B432-D3D6A1831BC3}" srcOrd="0" destOrd="0" presId="urn:microsoft.com/office/officeart/2005/8/layout/list1"/>
    <dgm:cxn modelId="{429B937C-B02F-43AA-9FC6-74B868710D3D}" type="presParOf" srcId="{E0A9899C-310D-4A7C-9085-D154576D2CE0}" destId="{27DF227F-2D11-439D-B25D-87971307C5E1}" srcOrd="1" destOrd="0" presId="urn:microsoft.com/office/officeart/2005/8/layout/list1"/>
    <dgm:cxn modelId="{9C39B507-8111-4EB7-A8B2-E716711855A1}" type="presParOf" srcId="{0DF8837F-48AC-4994-834B-532DE03554CE}" destId="{21C5EB4E-0506-44F4-86AF-38455BA3E19A}" srcOrd="1" destOrd="0" presId="urn:microsoft.com/office/officeart/2005/8/layout/list1"/>
    <dgm:cxn modelId="{C989EB2A-D801-4E88-B6E5-F2D61E7217EA}" type="presParOf" srcId="{0DF8837F-48AC-4994-834B-532DE03554CE}" destId="{DD1A7F3E-A16D-4028-A503-72D97119FDAB}" srcOrd="2" destOrd="0" presId="urn:microsoft.com/office/officeart/2005/8/layout/list1"/>
    <dgm:cxn modelId="{34903A89-5B94-472B-BCE8-945CDD9A199D}" type="presParOf" srcId="{0DF8837F-48AC-4994-834B-532DE03554CE}" destId="{BE3005A6-D7BF-4CC8-9C1F-DDE3C005BC3F}" srcOrd="3" destOrd="0" presId="urn:microsoft.com/office/officeart/2005/8/layout/list1"/>
    <dgm:cxn modelId="{F6524969-9CF9-45FD-9FF6-C26F08EAE603}" type="presParOf" srcId="{0DF8837F-48AC-4994-834B-532DE03554CE}" destId="{33390561-0D41-4C39-9F24-CAE9388F4A0B}" srcOrd="4" destOrd="0" presId="urn:microsoft.com/office/officeart/2005/8/layout/list1"/>
    <dgm:cxn modelId="{CBEAD9F2-8CD8-47E6-BF18-8B95C2BEC74C}" type="presParOf" srcId="{33390561-0D41-4C39-9F24-CAE9388F4A0B}" destId="{EF2746CA-C0AA-49B8-BC42-793741C05340}" srcOrd="0" destOrd="0" presId="urn:microsoft.com/office/officeart/2005/8/layout/list1"/>
    <dgm:cxn modelId="{15C99C0B-419B-4EFF-99AD-B598B5559E07}" type="presParOf" srcId="{33390561-0D41-4C39-9F24-CAE9388F4A0B}" destId="{99420E07-8D25-4AD0-94D2-3E6821AB4069}" srcOrd="1" destOrd="0" presId="urn:microsoft.com/office/officeart/2005/8/layout/list1"/>
    <dgm:cxn modelId="{8F10EF25-112F-4320-8BEF-98BE43D53CD1}" type="presParOf" srcId="{0DF8837F-48AC-4994-834B-532DE03554CE}" destId="{053B5BE3-F652-4968-A7F5-049BCC14D3CB}" srcOrd="5" destOrd="0" presId="urn:microsoft.com/office/officeart/2005/8/layout/list1"/>
    <dgm:cxn modelId="{A546B391-7CFF-4D8C-87A8-7E753B869606}" type="presParOf" srcId="{0DF8837F-48AC-4994-834B-532DE03554CE}" destId="{80229421-C4DE-45F8-82EE-7EC4ECBA3970}" srcOrd="6" destOrd="0" presId="urn:microsoft.com/office/officeart/2005/8/layout/list1"/>
    <dgm:cxn modelId="{F372A9BA-FD0E-4C01-9477-2910506DDD5A}" type="presParOf" srcId="{0DF8837F-48AC-4994-834B-532DE03554CE}" destId="{F8403238-7670-4E64-90F8-D770BEB77D5F}" srcOrd="7" destOrd="0" presId="urn:microsoft.com/office/officeart/2005/8/layout/list1"/>
    <dgm:cxn modelId="{9088206B-9AE0-4CAE-AD23-0B2FEAA7809A}" type="presParOf" srcId="{0DF8837F-48AC-4994-834B-532DE03554CE}" destId="{DB12B9C8-EABD-4C85-988A-E58DA56524C1}" srcOrd="8" destOrd="0" presId="urn:microsoft.com/office/officeart/2005/8/layout/list1"/>
    <dgm:cxn modelId="{D02C68F6-5041-4193-BF5E-49511A9E55B2}" type="presParOf" srcId="{DB12B9C8-EABD-4C85-988A-E58DA56524C1}" destId="{6CF8BB0F-34A3-4891-9DD4-97F38F986813}" srcOrd="0" destOrd="0" presId="urn:microsoft.com/office/officeart/2005/8/layout/list1"/>
    <dgm:cxn modelId="{F837F307-F2C8-4FC9-B161-566F790ABFC5}" type="presParOf" srcId="{DB12B9C8-EABD-4C85-988A-E58DA56524C1}" destId="{A30A24DD-49E1-4A2A-AFA2-AE237B5E710F}" srcOrd="1" destOrd="0" presId="urn:microsoft.com/office/officeart/2005/8/layout/list1"/>
    <dgm:cxn modelId="{02EBF51A-0B5F-44B0-8E48-94B2D00EB872}" type="presParOf" srcId="{0DF8837F-48AC-4994-834B-532DE03554CE}" destId="{A19D9317-4FF2-4E6F-97D6-BEEE623CC9AB}" srcOrd="9" destOrd="0" presId="urn:microsoft.com/office/officeart/2005/8/layout/list1"/>
    <dgm:cxn modelId="{72D4983B-7399-435F-BCE8-43ECD49BCC26}" type="presParOf" srcId="{0DF8837F-48AC-4994-834B-532DE03554CE}" destId="{2DC3C572-4381-43D3-84E1-5825B359141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6DD653-51C0-4918-8084-F2FFD231A8E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S"/>
        </a:p>
      </dgm:t>
    </dgm:pt>
    <dgm:pt modelId="{B08941E0-9891-4DA2-930D-E92D7331223E}">
      <dgm:prSet phldrT="[Texto]" custT="1"/>
      <dgm:spPr/>
      <dgm:t>
        <a:bodyPr/>
        <a:lstStyle/>
        <a:p>
          <a:r>
            <a:rPr lang="es-ES" sz="1800" b="1" dirty="0" smtClean="0"/>
            <a:t>ENLACE</a:t>
          </a:r>
          <a:r>
            <a:rPr lang="es-ES" sz="1600" b="1" dirty="0" smtClean="0"/>
            <a:t> (1 942 508)</a:t>
          </a:r>
          <a:endParaRPr lang="es-ES" sz="1600" b="1" dirty="0"/>
        </a:p>
      </dgm:t>
    </dgm:pt>
    <dgm:pt modelId="{68C0B762-44C4-4196-B4C3-1F93A9AC6C62}" type="sibTrans" cxnId="{5D77C9BA-AD79-481F-BA0B-C328493EC21F}">
      <dgm:prSet/>
      <dgm:spPr/>
      <dgm:t>
        <a:bodyPr/>
        <a:lstStyle/>
        <a:p>
          <a:endParaRPr lang="es-ES"/>
        </a:p>
      </dgm:t>
    </dgm:pt>
    <dgm:pt modelId="{908A7BB1-C3F6-4F99-9F1E-4F2CC732E367}" type="parTrans" cxnId="{5D77C9BA-AD79-481F-BA0B-C328493EC21F}">
      <dgm:prSet/>
      <dgm:spPr/>
      <dgm:t>
        <a:bodyPr/>
        <a:lstStyle/>
        <a:p>
          <a:endParaRPr lang="es-ES"/>
        </a:p>
      </dgm:t>
    </dgm:pt>
    <dgm:pt modelId="{9F4E326E-58E4-4F86-9042-917D22C68F9D}">
      <dgm:prSet phldrT="[Texto]" custT="1"/>
      <dgm:spPr/>
      <dgm:t>
        <a:bodyPr/>
        <a:lstStyle/>
        <a:p>
          <a:r>
            <a:rPr lang="es-ES" sz="1600" b="1" dirty="0" smtClean="0"/>
            <a:t>ENLACE (1 905 376)</a:t>
          </a:r>
          <a:endParaRPr lang="es-ES" sz="1600" b="1" dirty="0"/>
        </a:p>
      </dgm:t>
    </dgm:pt>
    <dgm:pt modelId="{8272C63E-B6FC-4201-BEC5-BF7744C242D4}" type="sibTrans" cxnId="{20F38B05-A4F9-4DFF-8636-A53771844357}">
      <dgm:prSet/>
      <dgm:spPr/>
      <dgm:t>
        <a:bodyPr/>
        <a:lstStyle/>
        <a:p>
          <a:endParaRPr lang="es-ES"/>
        </a:p>
      </dgm:t>
    </dgm:pt>
    <dgm:pt modelId="{182E2C04-4ED1-4DA0-BE05-0F912A97EDD6}" type="parTrans" cxnId="{20F38B05-A4F9-4DFF-8636-A53771844357}">
      <dgm:prSet/>
      <dgm:spPr/>
      <dgm:t>
        <a:bodyPr/>
        <a:lstStyle/>
        <a:p>
          <a:endParaRPr lang="es-ES"/>
        </a:p>
      </dgm:t>
    </dgm:pt>
    <dgm:pt modelId="{94EA4711-93D2-4A18-A4EA-3C66A20F222B}">
      <dgm:prSet phldrT="[Texto]" custT="1"/>
      <dgm:spPr/>
      <dgm:t>
        <a:bodyPr/>
        <a:lstStyle/>
        <a:p>
          <a:r>
            <a:rPr lang="es-ES" sz="1600" b="1" dirty="0" smtClean="0"/>
            <a:t>ENLACE (1 859 771)</a:t>
          </a:r>
          <a:endParaRPr lang="es-ES" sz="1600" b="1" dirty="0"/>
        </a:p>
      </dgm:t>
    </dgm:pt>
    <dgm:pt modelId="{963488F7-9B7A-4B7B-ADD4-BEE10AC0C481}" type="sibTrans" cxnId="{55937DD5-AF94-4723-9E66-98F035B04727}">
      <dgm:prSet/>
      <dgm:spPr/>
      <dgm:t>
        <a:bodyPr/>
        <a:lstStyle/>
        <a:p>
          <a:endParaRPr lang="es-ES"/>
        </a:p>
      </dgm:t>
    </dgm:pt>
    <dgm:pt modelId="{5DD68765-256C-4AE0-BC60-B92F1F66AF21}" type="parTrans" cxnId="{55937DD5-AF94-4723-9E66-98F035B04727}">
      <dgm:prSet/>
      <dgm:spPr/>
      <dgm:t>
        <a:bodyPr/>
        <a:lstStyle/>
        <a:p>
          <a:endParaRPr lang="es-ES"/>
        </a:p>
      </dgm:t>
    </dgm:pt>
    <dgm:pt modelId="{0DF8837F-48AC-4994-834B-532DE03554CE}" type="pres">
      <dgm:prSet presAssocID="{486DD653-51C0-4918-8084-F2FFD231A8E4}" presName="linear" presStyleCnt="0">
        <dgm:presLayoutVars>
          <dgm:dir/>
          <dgm:animLvl val="lvl"/>
          <dgm:resizeHandles val="exact"/>
        </dgm:presLayoutVars>
      </dgm:prSet>
      <dgm:spPr/>
      <dgm:t>
        <a:bodyPr/>
        <a:lstStyle/>
        <a:p>
          <a:endParaRPr lang="es-ES"/>
        </a:p>
      </dgm:t>
    </dgm:pt>
    <dgm:pt modelId="{E0A9899C-310D-4A7C-9085-D154576D2CE0}" type="pres">
      <dgm:prSet presAssocID="{B08941E0-9891-4DA2-930D-E92D7331223E}" presName="parentLin" presStyleCnt="0"/>
      <dgm:spPr/>
    </dgm:pt>
    <dgm:pt modelId="{18BA284C-EE35-42F8-B432-D3D6A1831BC3}" type="pres">
      <dgm:prSet presAssocID="{B08941E0-9891-4DA2-930D-E92D7331223E}" presName="parentLeftMargin" presStyleLbl="node1" presStyleIdx="0" presStyleCnt="3"/>
      <dgm:spPr/>
      <dgm:t>
        <a:bodyPr/>
        <a:lstStyle/>
        <a:p>
          <a:endParaRPr lang="es-ES"/>
        </a:p>
      </dgm:t>
    </dgm:pt>
    <dgm:pt modelId="{27DF227F-2D11-439D-B25D-87971307C5E1}" type="pres">
      <dgm:prSet presAssocID="{B08941E0-9891-4DA2-930D-E92D7331223E}" presName="parentText" presStyleLbl="node1" presStyleIdx="0" presStyleCnt="3" custScaleX="128466" custScaleY="121951">
        <dgm:presLayoutVars>
          <dgm:chMax val="0"/>
          <dgm:bulletEnabled val="1"/>
        </dgm:presLayoutVars>
      </dgm:prSet>
      <dgm:spPr/>
      <dgm:t>
        <a:bodyPr/>
        <a:lstStyle/>
        <a:p>
          <a:endParaRPr lang="es-ES"/>
        </a:p>
      </dgm:t>
    </dgm:pt>
    <dgm:pt modelId="{21C5EB4E-0506-44F4-86AF-38455BA3E19A}" type="pres">
      <dgm:prSet presAssocID="{B08941E0-9891-4DA2-930D-E92D7331223E}" presName="negativeSpace" presStyleCnt="0"/>
      <dgm:spPr/>
    </dgm:pt>
    <dgm:pt modelId="{DD1A7F3E-A16D-4028-A503-72D97119FDAB}" type="pres">
      <dgm:prSet presAssocID="{B08941E0-9891-4DA2-930D-E92D7331223E}" presName="childText" presStyleLbl="conFgAcc1" presStyleIdx="0" presStyleCnt="3">
        <dgm:presLayoutVars>
          <dgm:bulletEnabled val="1"/>
        </dgm:presLayoutVars>
      </dgm:prSet>
      <dgm:spPr/>
    </dgm:pt>
    <dgm:pt modelId="{BE3005A6-D7BF-4CC8-9C1F-DDE3C005BC3F}" type="pres">
      <dgm:prSet presAssocID="{68C0B762-44C4-4196-B4C3-1F93A9AC6C62}" presName="spaceBetweenRectangles" presStyleCnt="0"/>
      <dgm:spPr/>
    </dgm:pt>
    <dgm:pt modelId="{33390561-0D41-4C39-9F24-CAE9388F4A0B}" type="pres">
      <dgm:prSet presAssocID="{94EA4711-93D2-4A18-A4EA-3C66A20F222B}" presName="parentLin" presStyleCnt="0"/>
      <dgm:spPr/>
    </dgm:pt>
    <dgm:pt modelId="{EF2746CA-C0AA-49B8-BC42-793741C05340}" type="pres">
      <dgm:prSet presAssocID="{94EA4711-93D2-4A18-A4EA-3C66A20F222B}" presName="parentLeftMargin" presStyleLbl="node1" presStyleIdx="0" presStyleCnt="3"/>
      <dgm:spPr/>
      <dgm:t>
        <a:bodyPr/>
        <a:lstStyle/>
        <a:p>
          <a:endParaRPr lang="es-ES"/>
        </a:p>
      </dgm:t>
    </dgm:pt>
    <dgm:pt modelId="{99420E07-8D25-4AD0-94D2-3E6821AB4069}" type="pres">
      <dgm:prSet presAssocID="{94EA4711-93D2-4A18-A4EA-3C66A20F222B}" presName="parentText" presStyleLbl="node1" presStyleIdx="1" presStyleCnt="3" custScaleX="128466" custScaleY="113240" custLinFactNeighborX="5459">
        <dgm:presLayoutVars>
          <dgm:chMax val="0"/>
          <dgm:bulletEnabled val="1"/>
        </dgm:presLayoutVars>
      </dgm:prSet>
      <dgm:spPr/>
      <dgm:t>
        <a:bodyPr/>
        <a:lstStyle/>
        <a:p>
          <a:endParaRPr lang="es-ES"/>
        </a:p>
      </dgm:t>
    </dgm:pt>
    <dgm:pt modelId="{053B5BE3-F652-4968-A7F5-049BCC14D3CB}" type="pres">
      <dgm:prSet presAssocID="{94EA4711-93D2-4A18-A4EA-3C66A20F222B}" presName="negativeSpace" presStyleCnt="0"/>
      <dgm:spPr/>
    </dgm:pt>
    <dgm:pt modelId="{80229421-C4DE-45F8-82EE-7EC4ECBA3970}" type="pres">
      <dgm:prSet presAssocID="{94EA4711-93D2-4A18-A4EA-3C66A20F222B}" presName="childText" presStyleLbl="conFgAcc1" presStyleIdx="1" presStyleCnt="3">
        <dgm:presLayoutVars>
          <dgm:bulletEnabled val="1"/>
        </dgm:presLayoutVars>
      </dgm:prSet>
      <dgm:spPr/>
    </dgm:pt>
    <dgm:pt modelId="{F8403238-7670-4E64-90F8-D770BEB77D5F}" type="pres">
      <dgm:prSet presAssocID="{963488F7-9B7A-4B7B-ADD4-BEE10AC0C481}" presName="spaceBetweenRectangles" presStyleCnt="0"/>
      <dgm:spPr/>
    </dgm:pt>
    <dgm:pt modelId="{DB12B9C8-EABD-4C85-988A-E58DA56524C1}" type="pres">
      <dgm:prSet presAssocID="{9F4E326E-58E4-4F86-9042-917D22C68F9D}" presName="parentLin" presStyleCnt="0"/>
      <dgm:spPr/>
    </dgm:pt>
    <dgm:pt modelId="{6CF8BB0F-34A3-4891-9DD4-97F38F986813}" type="pres">
      <dgm:prSet presAssocID="{9F4E326E-58E4-4F86-9042-917D22C68F9D}" presName="parentLeftMargin" presStyleLbl="node1" presStyleIdx="1" presStyleCnt="3"/>
      <dgm:spPr/>
      <dgm:t>
        <a:bodyPr/>
        <a:lstStyle/>
        <a:p>
          <a:endParaRPr lang="es-ES"/>
        </a:p>
      </dgm:t>
    </dgm:pt>
    <dgm:pt modelId="{A30A24DD-49E1-4A2A-AFA2-AE237B5E710F}" type="pres">
      <dgm:prSet presAssocID="{9F4E326E-58E4-4F86-9042-917D22C68F9D}" presName="parentText" presStyleLbl="node1" presStyleIdx="2" presStyleCnt="3" custAng="0" custScaleX="128466" custScaleY="121951">
        <dgm:presLayoutVars>
          <dgm:chMax val="0"/>
          <dgm:bulletEnabled val="1"/>
        </dgm:presLayoutVars>
      </dgm:prSet>
      <dgm:spPr/>
      <dgm:t>
        <a:bodyPr/>
        <a:lstStyle/>
        <a:p>
          <a:endParaRPr lang="es-ES"/>
        </a:p>
      </dgm:t>
    </dgm:pt>
    <dgm:pt modelId="{A19D9317-4FF2-4E6F-97D6-BEEE623CC9AB}" type="pres">
      <dgm:prSet presAssocID="{9F4E326E-58E4-4F86-9042-917D22C68F9D}" presName="negativeSpace" presStyleCnt="0"/>
      <dgm:spPr/>
    </dgm:pt>
    <dgm:pt modelId="{2DC3C572-4381-43D3-84E1-5825B359141F}" type="pres">
      <dgm:prSet presAssocID="{9F4E326E-58E4-4F86-9042-917D22C68F9D}" presName="childText" presStyleLbl="conFgAcc1" presStyleIdx="2" presStyleCnt="3">
        <dgm:presLayoutVars>
          <dgm:bulletEnabled val="1"/>
        </dgm:presLayoutVars>
      </dgm:prSet>
      <dgm:spPr/>
    </dgm:pt>
  </dgm:ptLst>
  <dgm:cxnLst>
    <dgm:cxn modelId="{AEB048F5-15E4-4143-9539-BBB87034EC37}" type="presOf" srcId="{B08941E0-9891-4DA2-930D-E92D7331223E}" destId="{18BA284C-EE35-42F8-B432-D3D6A1831BC3}" srcOrd="0" destOrd="0" presId="urn:microsoft.com/office/officeart/2005/8/layout/list1"/>
    <dgm:cxn modelId="{5D77C9BA-AD79-481F-BA0B-C328493EC21F}" srcId="{486DD653-51C0-4918-8084-F2FFD231A8E4}" destId="{B08941E0-9891-4DA2-930D-E92D7331223E}" srcOrd="0" destOrd="0" parTransId="{908A7BB1-C3F6-4F99-9F1E-4F2CC732E367}" sibTransId="{68C0B762-44C4-4196-B4C3-1F93A9AC6C62}"/>
    <dgm:cxn modelId="{5BBBB1D9-0B5F-46BB-B31C-463265AA7408}" type="presOf" srcId="{94EA4711-93D2-4A18-A4EA-3C66A20F222B}" destId="{EF2746CA-C0AA-49B8-BC42-793741C05340}" srcOrd="0" destOrd="0" presId="urn:microsoft.com/office/officeart/2005/8/layout/list1"/>
    <dgm:cxn modelId="{D19D8DCF-1342-45AA-B89A-BB05F4809989}" type="presOf" srcId="{94EA4711-93D2-4A18-A4EA-3C66A20F222B}" destId="{99420E07-8D25-4AD0-94D2-3E6821AB4069}" srcOrd="1" destOrd="0" presId="urn:microsoft.com/office/officeart/2005/8/layout/list1"/>
    <dgm:cxn modelId="{7498BFCD-F06A-448D-A679-CE97A0CD5F46}" type="presOf" srcId="{B08941E0-9891-4DA2-930D-E92D7331223E}" destId="{27DF227F-2D11-439D-B25D-87971307C5E1}" srcOrd="1" destOrd="0" presId="urn:microsoft.com/office/officeart/2005/8/layout/list1"/>
    <dgm:cxn modelId="{55937DD5-AF94-4723-9E66-98F035B04727}" srcId="{486DD653-51C0-4918-8084-F2FFD231A8E4}" destId="{94EA4711-93D2-4A18-A4EA-3C66A20F222B}" srcOrd="1" destOrd="0" parTransId="{5DD68765-256C-4AE0-BC60-B92F1F66AF21}" sibTransId="{963488F7-9B7A-4B7B-ADD4-BEE10AC0C481}"/>
    <dgm:cxn modelId="{8C4C82A6-E09C-4C91-9F37-F32D2011B6ED}" type="presOf" srcId="{486DD653-51C0-4918-8084-F2FFD231A8E4}" destId="{0DF8837F-48AC-4994-834B-532DE03554CE}" srcOrd="0" destOrd="0" presId="urn:microsoft.com/office/officeart/2005/8/layout/list1"/>
    <dgm:cxn modelId="{FDC350AA-2235-4F17-BF93-BC6241F2CAB5}" type="presOf" srcId="{9F4E326E-58E4-4F86-9042-917D22C68F9D}" destId="{6CF8BB0F-34A3-4891-9DD4-97F38F986813}" srcOrd="0" destOrd="0" presId="urn:microsoft.com/office/officeart/2005/8/layout/list1"/>
    <dgm:cxn modelId="{20F38B05-A4F9-4DFF-8636-A53771844357}" srcId="{486DD653-51C0-4918-8084-F2FFD231A8E4}" destId="{9F4E326E-58E4-4F86-9042-917D22C68F9D}" srcOrd="2" destOrd="0" parTransId="{182E2C04-4ED1-4DA0-BE05-0F912A97EDD6}" sibTransId="{8272C63E-B6FC-4201-BEC5-BF7744C242D4}"/>
    <dgm:cxn modelId="{9A3826CB-0A02-496A-9C8A-28295A93E306}" type="presOf" srcId="{9F4E326E-58E4-4F86-9042-917D22C68F9D}" destId="{A30A24DD-49E1-4A2A-AFA2-AE237B5E710F}" srcOrd="1" destOrd="0" presId="urn:microsoft.com/office/officeart/2005/8/layout/list1"/>
    <dgm:cxn modelId="{F85996FC-B5B9-44E0-BF1C-264DD8C564C6}" type="presParOf" srcId="{0DF8837F-48AC-4994-834B-532DE03554CE}" destId="{E0A9899C-310D-4A7C-9085-D154576D2CE0}" srcOrd="0" destOrd="0" presId="urn:microsoft.com/office/officeart/2005/8/layout/list1"/>
    <dgm:cxn modelId="{E79DE8F6-2FA1-4BA1-87AA-7FC76048D3E2}" type="presParOf" srcId="{E0A9899C-310D-4A7C-9085-D154576D2CE0}" destId="{18BA284C-EE35-42F8-B432-D3D6A1831BC3}" srcOrd="0" destOrd="0" presId="urn:microsoft.com/office/officeart/2005/8/layout/list1"/>
    <dgm:cxn modelId="{429B937C-B02F-43AA-9FC6-74B868710D3D}" type="presParOf" srcId="{E0A9899C-310D-4A7C-9085-D154576D2CE0}" destId="{27DF227F-2D11-439D-B25D-87971307C5E1}" srcOrd="1" destOrd="0" presId="urn:microsoft.com/office/officeart/2005/8/layout/list1"/>
    <dgm:cxn modelId="{9C39B507-8111-4EB7-A8B2-E716711855A1}" type="presParOf" srcId="{0DF8837F-48AC-4994-834B-532DE03554CE}" destId="{21C5EB4E-0506-44F4-86AF-38455BA3E19A}" srcOrd="1" destOrd="0" presId="urn:microsoft.com/office/officeart/2005/8/layout/list1"/>
    <dgm:cxn modelId="{C989EB2A-D801-4E88-B6E5-F2D61E7217EA}" type="presParOf" srcId="{0DF8837F-48AC-4994-834B-532DE03554CE}" destId="{DD1A7F3E-A16D-4028-A503-72D97119FDAB}" srcOrd="2" destOrd="0" presId="urn:microsoft.com/office/officeart/2005/8/layout/list1"/>
    <dgm:cxn modelId="{34903A89-5B94-472B-BCE8-945CDD9A199D}" type="presParOf" srcId="{0DF8837F-48AC-4994-834B-532DE03554CE}" destId="{BE3005A6-D7BF-4CC8-9C1F-DDE3C005BC3F}" srcOrd="3" destOrd="0" presId="urn:microsoft.com/office/officeart/2005/8/layout/list1"/>
    <dgm:cxn modelId="{F6524969-9CF9-45FD-9FF6-C26F08EAE603}" type="presParOf" srcId="{0DF8837F-48AC-4994-834B-532DE03554CE}" destId="{33390561-0D41-4C39-9F24-CAE9388F4A0B}" srcOrd="4" destOrd="0" presId="urn:microsoft.com/office/officeart/2005/8/layout/list1"/>
    <dgm:cxn modelId="{CBEAD9F2-8CD8-47E6-BF18-8B95C2BEC74C}" type="presParOf" srcId="{33390561-0D41-4C39-9F24-CAE9388F4A0B}" destId="{EF2746CA-C0AA-49B8-BC42-793741C05340}" srcOrd="0" destOrd="0" presId="urn:microsoft.com/office/officeart/2005/8/layout/list1"/>
    <dgm:cxn modelId="{15C99C0B-419B-4EFF-99AD-B598B5559E07}" type="presParOf" srcId="{33390561-0D41-4C39-9F24-CAE9388F4A0B}" destId="{99420E07-8D25-4AD0-94D2-3E6821AB4069}" srcOrd="1" destOrd="0" presId="urn:microsoft.com/office/officeart/2005/8/layout/list1"/>
    <dgm:cxn modelId="{8F10EF25-112F-4320-8BEF-98BE43D53CD1}" type="presParOf" srcId="{0DF8837F-48AC-4994-834B-532DE03554CE}" destId="{053B5BE3-F652-4968-A7F5-049BCC14D3CB}" srcOrd="5" destOrd="0" presId="urn:microsoft.com/office/officeart/2005/8/layout/list1"/>
    <dgm:cxn modelId="{A546B391-7CFF-4D8C-87A8-7E753B869606}" type="presParOf" srcId="{0DF8837F-48AC-4994-834B-532DE03554CE}" destId="{80229421-C4DE-45F8-82EE-7EC4ECBA3970}" srcOrd="6" destOrd="0" presId="urn:microsoft.com/office/officeart/2005/8/layout/list1"/>
    <dgm:cxn modelId="{F372A9BA-FD0E-4C01-9477-2910506DDD5A}" type="presParOf" srcId="{0DF8837F-48AC-4994-834B-532DE03554CE}" destId="{F8403238-7670-4E64-90F8-D770BEB77D5F}" srcOrd="7" destOrd="0" presId="urn:microsoft.com/office/officeart/2005/8/layout/list1"/>
    <dgm:cxn modelId="{9088206B-9AE0-4CAE-AD23-0B2FEAA7809A}" type="presParOf" srcId="{0DF8837F-48AC-4994-834B-532DE03554CE}" destId="{DB12B9C8-EABD-4C85-988A-E58DA56524C1}" srcOrd="8" destOrd="0" presId="urn:microsoft.com/office/officeart/2005/8/layout/list1"/>
    <dgm:cxn modelId="{D02C68F6-5041-4193-BF5E-49511A9E55B2}" type="presParOf" srcId="{DB12B9C8-EABD-4C85-988A-E58DA56524C1}" destId="{6CF8BB0F-34A3-4891-9DD4-97F38F986813}" srcOrd="0" destOrd="0" presId="urn:microsoft.com/office/officeart/2005/8/layout/list1"/>
    <dgm:cxn modelId="{F837F307-F2C8-4FC9-B161-566F790ABFC5}" type="presParOf" srcId="{DB12B9C8-EABD-4C85-988A-E58DA56524C1}" destId="{A30A24DD-49E1-4A2A-AFA2-AE237B5E710F}" srcOrd="1" destOrd="0" presId="urn:microsoft.com/office/officeart/2005/8/layout/list1"/>
    <dgm:cxn modelId="{02EBF51A-0B5F-44B0-8E48-94B2D00EB872}" type="presParOf" srcId="{0DF8837F-48AC-4994-834B-532DE03554CE}" destId="{A19D9317-4FF2-4E6F-97D6-BEEE623CC9AB}" srcOrd="9" destOrd="0" presId="urn:microsoft.com/office/officeart/2005/8/layout/list1"/>
    <dgm:cxn modelId="{72D4983B-7399-435F-BCE8-43ECD49BCC26}" type="presParOf" srcId="{0DF8837F-48AC-4994-834B-532DE03554CE}" destId="{2DC3C572-4381-43D3-84E1-5825B359141F}"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6DD653-51C0-4918-8084-F2FFD231A8E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ES"/>
        </a:p>
      </dgm:t>
    </dgm:pt>
    <dgm:pt modelId="{B08941E0-9891-4DA2-930D-E92D7331223E}">
      <dgm:prSet phldrT="[Texto]" custT="1"/>
      <dgm:spPr/>
      <dgm:t>
        <a:bodyPr/>
        <a:lstStyle/>
        <a:p>
          <a:r>
            <a:rPr lang="es-ES" sz="1600" b="1" dirty="0" smtClean="0"/>
            <a:t>F911  (</a:t>
          </a:r>
          <a:r>
            <a:rPr lang="es-MX" sz="1600" b="1" dirty="0" smtClean="0"/>
            <a:t>2 275 099</a:t>
          </a:r>
          <a:r>
            <a:rPr lang="es-ES" sz="1600" b="1" dirty="0" smtClean="0"/>
            <a:t>)</a:t>
          </a:r>
          <a:endParaRPr lang="es-ES" sz="1600" b="1" dirty="0"/>
        </a:p>
      </dgm:t>
    </dgm:pt>
    <dgm:pt modelId="{908A7BB1-C3F6-4F99-9F1E-4F2CC732E367}" type="parTrans" cxnId="{5D77C9BA-AD79-481F-BA0B-C328493EC21F}">
      <dgm:prSet/>
      <dgm:spPr/>
      <dgm:t>
        <a:bodyPr/>
        <a:lstStyle/>
        <a:p>
          <a:endParaRPr lang="es-ES" sz="1600" b="1"/>
        </a:p>
      </dgm:t>
    </dgm:pt>
    <dgm:pt modelId="{68C0B762-44C4-4196-B4C3-1F93A9AC6C62}" type="sibTrans" cxnId="{5D77C9BA-AD79-481F-BA0B-C328493EC21F}">
      <dgm:prSet/>
      <dgm:spPr/>
      <dgm:t>
        <a:bodyPr/>
        <a:lstStyle/>
        <a:p>
          <a:endParaRPr lang="es-ES" sz="1600" b="1"/>
        </a:p>
      </dgm:t>
    </dgm:pt>
    <dgm:pt modelId="{94EA4711-93D2-4A18-A4EA-3C66A20F222B}">
      <dgm:prSet phldrT="[Texto]" custT="1"/>
      <dgm:spPr/>
      <dgm:t>
        <a:bodyPr/>
        <a:lstStyle/>
        <a:p>
          <a:r>
            <a:rPr lang="es-ES" sz="1600" b="1" dirty="0" smtClean="0"/>
            <a:t>F911 (2 235 595)</a:t>
          </a:r>
          <a:endParaRPr lang="es-ES" sz="1600" b="1" dirty="0"/>
        </a:p>
      </dgm:t>
    </dgm:pt>
    <dgm:pt modelId="{5DD68765-256C-4AE0-BC60-B92F1F66AF21}" type="parTrans" cxnId="{55937DD5-AF94-4723-9E66-98F035B04727}">
      <dgm:prSet/>
      <dgm:spPr/>
      <dgm:t>
        <a:bodyPr/>
        <a:lstStyle/>
        <a:p>
          <a:endParaRPr lang="es-ES" sz="1600" b="1"/>
        </a:p>
      </dgm:t>
    </dgm:pt>
    <dgm:pt modelId="{963488F7-9B7A-4B7B-ADD4-BEE10AC0C481}" type="sibTrans" cxnId="{55937DD5-AF94-4723-9E66-98F035B04727}">
      <dgm:prSet/>
      <dgm:spPr/>
      <dgm:t>
        <a:bodyPr/>
        <a:lstStyle/>
        <a:p>
          <a:endParaRPr lang="es-ES" sz="1600" b="1"/>
        </a:p>
      </dgm:t>
    </dgm:pt>
    <dgm:pt modelId="{9F4E326E-58E4-4F86-9042-917D22C68F9D}">
      <dgm:prSet phldrT="[Texto]" custT="1"/>
      <dgm:spPr/>
      <dgm:t>
        <a:bodyPr/>
        <a:lstStyle/>
        <a:p>
          <a:r>
            <a:rPr lang="es-ES" sz="1600" b="1" dirty="0" smtClean="0"/>
            <a:t>F911 (2 238 324)</a:t>
          </a:r>
          <a:endParaRPr lang="es-ES" sz="1600" b="1" dirty="0"/>
        </a:p>
      </dgm:t>
    </dgm:pt>
    <dgm:pt modelId="{182E2C04-4ED1-4DA0-BE05-0F912A97EDD6}" type="parTrans" cxnId="{20F38B05-A4F9-4DFF-8636-A53771844357}">
      <dgm:prSet/>
      <dgm:spPr/>
      <dgm:t>
        <a:bodyPr/>
        <a:lstStyle/>
        <a:p>
          <a:endParaRPr lang="es-ES" sz="1600" b="1"/>
        </a:p>
      </dgm:t>
    </dgm:pt>
    <dgm:pt modelId="{8272C63E-B6FC-4201-BEC5-BF7744C242D4}" type="sibTrans" cxnId="{20F38B05-A4F9-4DFF-8636-A53771844357}">
      <dgm:prSet/>
      <dgm:spPr/>
      <dgm:t>
        <a:bodyPr/>
        <a:lstStyle/>
        <a:p>
          <a:endParaRPr lang="es-ES" sz="1600" b="1"/>
        </a:p>
      </dgm:t>
    </dgm:pt>
    <dgm:pt modelId="{0DF8837F-48AC-4994-834B-532DE03554CE}" type="pres">
      <dgm:prSet presAssocID="{486DD653-51C0-4918-8084-F2FFD231A8E4}" presName="linear" presStyleCnt="0">
        <dgm:presLayoutVars>
          <dgm:dir/>
          <dgm:animLvl val="lvl"/>
          <dgm:resizeHandles val="exact"/>
        </dgm:presLayoutVars>
      </dgm:prSet>
      <dgm:spPr/>
      <dgm:t>
        <a:bodyPr/>
        <a:lstStyle/>
        <a:p>
          <a:endParaRPr lang="es-ES"/>
        </a:p>
      </dgm:t>
    </dgm:pt>
    <dgm:pt modelId="{E0A9899C-310D-4A7C-9085-D154576D2CE0}" type="pres">
      <dgm:prSet presAssocID="{B08941E0-9891-4DA2-930D-E92D7331223E}" presName="parentLin" presStyleCnt="0"/>
      <dgm:spPr/>
    </dgm:pt>
    <dgm:pt modelId="{18BA284C-EE35-42F8-B432-D3D6A1831BC3}" type="pres">
      <dgm:prSet presAssocID="{B08941E0-9891-4DA2-930D-E92D7331223E}" presName="parentLeftMargin" presStyleLbl="node1" presStyleIdx="0" presStyleCnt="3"/>
      <dgm:spPr/>
      <dgm:t>
        <a:bodyPr/>
        <a:lstStyle/>
        <a:p>
          <a:endParaRPr lang="es-ES"/>
        </a:p>
      </dgm:t>
    </dgm:pt>
    <dgm:pt modelId="{27DF227F-2D11-439D-B25D-87971307C5E1}" type="pres">
      <dgm:prSet presAssocID="{B08941E0-9891-4DA2-930D-E92D7331223E}" presName="parentText" presStyleLbl="node1" presStyleIdx="0" presStyleCnt="3" custScaleX="126234" custScaleY="105691" custLinFactNeighborY="6321">
        <dgm:presLayoutVars>
          <dgm:chMax val="0"/>
          <dgm:bulletEnabled val="1"/>
        </dgm:presLayoutVars>
      </dgm:prSet>
      <dgm:spPr/>
      <dgm:t>
        <a:bodyPr/>
        <a:lstStyle/>
        <a:p>
          <a:endParaRPr lang="es-ES"/>
        </a:p>
      </dgm:t>
    </dgm:pt>
    <dgm:pt modelId="{21C5EB4E-0506-44F4-86AF-38455BA3E19A}" type="pres">
      <dgm:prSet presAssocID="{B08941E0-9891-4DA2-930D-E92D7331223E}" presName="negativeSpace" presStyleCnt="0"/>
      <dgm:spPr/>
    </dgm:pt>
    <dgm:pt modelId="{DD1A7F3E-A16D-4028-A503-72D97119FDAB}" type="pres">
      <dgm:prSet presAssocID="{B08941E0-9891-4DA2-930D-E92D7331223E}" presName="childText" presStyleLbl="conFgAcc1" presStyleIdx="0" presStyleCnt="3">
        <dgm:presLayoutVars>
          <dgm:bulletEnabled val="1"/>
        </dgm:presLayoutVars>
      </dgm:prSet>
      <dgm:spPr/>
    </dgm:pt>
    <dgm:pt modelId="{BE3005A6-D7BF-4CC8-9C1F-DDE3C005BC3F}" type="pres">
      <dgm:prSet presAssocID="{68C0B762-44C4-4196-B4C3-1F93A9AC6C62}" presName="spaceBetweenRectangles" presStyleCnt="0"/>
      <dgm:spPr/>
    </dgm:pt>
    <dgm:pt modelId="{33390561-0D41-4C39-9F24-CAE9388F4A0B}" type="pres">
      <dgm:prSet presAssocID="{94EA4711-93D2-4A18-A4EA-3C66A20F222B}" presName="parentLin" presStyleCnt="0"/>
      <dgm:spPr/>
    </dgm:pt>
    <dgm:pt modelId="{EF2746CA-C0AA-49B8-BC42-793741C05340}" type="pres">
      <dgm:prSet presAssocID="{94EA4711-93D2-4A18-A4EA-3C66A20F222B}" presName="parentLeftMargin" presStyleLbl="node1" presStyleIdx="0" presStyleCnt="3"/>
      <dgm:spPr/>
      <dgm:t>
        <a:bodyPr/>
        <a:lstStyle/>
        <a:p>
          <a:endParaRPr lang="es-ES"/>
        </a:p>
      </dgm:t>
    </dgm:pt>
    <dgm:pt modelId="{99420E07-8D25-4AD0-94D2-3E6821AB4069}" type="pres">
      <dgm:prSet presAssocID="{94EA4711-93D2-4A18-A4EA-3C66A20F222B}" presName="parentText" presStyleLbl="node1" presStyleIdx="1" presStyleCnt="3" custScaleX="114944" custScaleY="105691">
        <dgm:presLayoutVars>
          <dgm:chMax val="0"/>
          <dgm:bulletEnabled val="1"/>
        </dgm:presLayoutVars>
      </dgm:prSet>
      <dgm:spPr/>
      <dgm:t>
        <a:bodyPr/>
        <a:lstStyle/>
        <a:p>
          <a:endParaRPr lang="es-ES"/>
        </a:p>
      </dgm:t>
    </dgm:pt>
    <dgm:pt modelId="{053B5BE3-F652-4968-A7F5-049BCC14D3CB}" type="pres">
      <dgm:prSet presAssocID="{94EA4711-93D2-4A18-A4EA-3C66A20F222B}" presName="negativeSpace" presStyleCnt="0"/>
      <dgm:spPr/>
    </dgm:pt>
    <dgm:pt modelId="{80229421-C4DE-45F8-82EE-7EC4ECBA3970}" type="pres">
      <dgm:prSet presAssocID="{94EA4711-93D2-4A18-A4EA-3C66A20F222B}" presName="childText" presStyleLbl="conFgAcc1" presStyleIdx="1" presStyleCnt="3">
        <dgm:presLayoutVars>
          <dgm:bulletEnabled val="1"/>
        </dgm:presLayoutVars>
      </dgm:prSet>
      <dgm:spPr/>
    </dgm:pt>
    <dgm:pt modelId="{F8403238-7670-4E64-90F8-D770BEB77D5F}" type="pres">
      <dgm:prSet presAssocID="{963488F7-9B7A-4B7B-ADD4-BEE10AC0C481}" presName="spaceBetweenRectangles" presStyleCnt="0"/>
      <dgm:spPr/>
    </dgm:pt>
    <dgm:pt modelId="{DB12B9C8-EABD-4C85-988A-E58DA56524C1}" type="pres">
      <dgm:prSet presAssocID="{9F4E326E-58E4-4F86-9042-917D22C68F9D}" presName="parentLin" presStyleCnt="0"/>
      <dgm:spPr/>
    </dgm:pt>
    <dgm:pt modelId="{6CF8BB0F-34A3-4891-9DD4-97F38F986813}" type="pres">
      <dgm:prSet presAssocID="{9F4E326E-58E4-4F86-9042-917D22C68F9D}" presName="parentLeftMargin" presStyleLbl="node1" presStyleIdx="1" presStyleCnt="3"/>
      <dgm:spPr/>
      <dgm:t>
        <a:bodyPr/>
        <a:lstStyle/>
        <a:p>
          <a:endParaRPr lang="es-ES"/>
        </a:p>
      </dgm:t>
    </dgm:pt>
    <dgm:pt modelId="{A30A24DD-49E1-4A2A-AFA2-AE237B5E710F}" type="pres">
      <dgm:prSet presAssocID="{9F4E326E-58E4-4F86-9042-917D22C68F9D}" presName="parentText" presStyleLbl="node1" presStyleIdx="2" presStyleCnt="3" custScaleX="114944" custScaleY="105691">
        <dgm:presLayoutVars>
          <dgm:chMax val="0"/>
          <dgm:bulletEnabled val="1"/>
        </dgm:presLayoutVars>
      </dgm:prSet>
      <dgm:spPr/>
      <dgm:t>
        <a:bodyPr/>
        <a:lstStyle/>
        <a:p>
          <a:endParaRPr lang="es-ES"/>
        </a:p>
      </dgm:t>
    </dgm:pt>
    <dgm:pt modelId="{A19D9317-4FF2-4E6F-97D6-BEEE623CC9AB}" type="pres">
      <dgm:prSet presAssocID="{9F4E326E-58E4-4F86-9042-917D22C68F9D}" presName="negativeSpace" presStyleCnt="0"/>
      <dgm:spPr/>
    </dgm:pt>
    <dgm:pt modelId="{2DC3C572-4381-43D3-84E1-5825B359141F}" type="pres">
      <dgm:prSet presAssocID="{9F4E326E-58E4-4F86-9042-917D22C68F9D}" presName="childText" presStyleLbl="conFgAcc1" presStyleIdx="2" presStyleCnt="3">
        <dgm:presLayoutVars>
          <dgm:bulletEnabled val="1"/>
        </dgm:presLayoutVars>
      </dgm:prSet>
      <dgm:spPr/>
    </dgm:pt>
  </dgm:ptLst>
  <dgm:cxnLst>
    <dgm:cxn modelId="{AEB048F5-15E4-4143-9539-BBB87034EC37}" type="presOf" srcId="{B08941E0-9891-4DA2-930D-E92D7331223E}" destId="{18BA284C-EE35-42F8-B432-D3D6A1831BC3}" srcOrd="0" destOrd="0" presId="urn:microsoft.com/office/officeart/2005/8/layout/list1"/>
    <dgm:cxn modelId="{5D77C9BA-AD79-481F-BA0B-C328493EC21F}" srcId="{486DD653-51C0-4918-8084-F2FFD231A8E4}" destId="{B08941E0-9891-4DA2-930D-E92D7331223E}" srcOrd="0" destOrd="0" parTransId="{908A7BB1-C3F6-4F99-9F1E-4F2CC732E367}" sibTransId="{68C0B762-44C4-4196-B4C3-1F93A9AC6C62}"/>
    <dgm:cxn modelId="{5BBBB1D9-0B5F-46BB-B31C-463265AA7408}" type="presOf" srcId="{94EA4711-93D2-4A18-A4EA-3C66A20F222B}" destId="{EF2746CA-C0AA-49B8-BC42-793741C05340}" srcOrd="0" destOrd="0" presId="urn:microsoft.com/office/officeart/2005/8/layout/list1"/>
    <dgm:cxn modelId="{D19D8DCF-1342-45AA-B89A-BB05F4809989}" type="presOf" srcId="{94EA4711-93D2-4A18-A4EA-3C66A20F222B}" destId="{99420E07-8D25-4AD0-94D2-3E6821AB4069}" srcOrd="1" destOrd="0" presId="urn:microsoft.com/office/officeart/2005/8/layout/list1"/>
    <dgm:cxn modelId="{7498BFCD-F06A-448D-A679-CE97A0CD5F46}" type="presOf" srcId="{B08941E0-9891-4DA2-930D-E92D7331223E}" destId="{27DF227F-2D11-439D-B25D-87971307C5E1}" srcOrd="1" destOrd="0" presId="urn:microsoft.com/office/officeart/2005/8/layout/list1"/>
    <dgm:cxn modelId="{55937DD5-AF94-4723-9E66-98F035B04727}" srcId="{486DD653-51C0-4918-8084-F2FFD231A8E4}" destId="{94EA4711-93D2-4A18-A4EA-3C66A20F222B}" srcOrd="1" destOrd="0" parTransId="{5DD68765-256C-4AE0-BC60-B92F1F66AF21}" sibTransId="{963488F7-9B7A-4B7B-ADD4-BEE10AC0C481}"/>
    <dgm:cxn modelId="{8C4C82A6-E09C-4C91-9F37-F32D2011B6ED}" type="presOf" srcId="{486DD653-51C0-4918-8084-F2FFD231A8E4}" destId="{0DF8837F-48AC-4994-834B-532DE03554CE}" srcOrd="0" destOrd="0" presId="urn:microsoft.com/office/officeart/2005/8/layout/list1"/>
    <dgm:cxn modelId="{FDC350AA-2235-4F17-BF93-BC6241F2CAB5}" type="presOf" srcId="{9F4E326E-58E4-4F86-9042-917D22C68F9D}" destId="{6CF8BB0F-34A3-4891-9DD4-97F38F986813}" srcOrd="0" destOrd="0" presId="urn:microsoft.com/office/officeart/2005/8/layout/list1"/>
    <dgm:cxn modelId="{20F38B05-A4F9-4DFF-8636-A53771844357}" srcId="{486DD653-51C0-4918-8084-F2FFD231A8E4}" destId="{9F4E326E-58E4-4F86-9042-917D22C68F9D}" srcOrd="2" destOrd="0" parTransId="{182E2C04-4ED1-4DA0-BE05-0F912A97EDD6}" sibTransId="{8272C63E-B6FC-4201-BEC5-BF7744C242D4}"/>
    <dgm:cxn modelId="{9A3826CB-0A02-496A-9C8A-28295A93E306}" type="presOf" srcId="{9F4E326E-58E4-4F86-9042-917D22C68F9D}" destId="{A30A24DD-49E1-4A2A-AFA2-AE237B5E710F}" srcOrd="1" destOrd="0" presId="urn:microsoft.com/office/officeart/2005/8/layout/list1"/>
    <dgm:cxn modelId="{F85996FC-B5B9-44E0-BF1C-264DD8C564C6}" type="presParOf" srcId="{0DF8837F-48AC-4994-834B-532DE03554CE}" destId="{E0A9899C-310D-4A7C-9085-D154576D2CE0}" srcOrd="0" destOrd="0" presId="urn:microsoft.com/office/officeart/2005/8/layout/list1"/>
    <dgm:cxn modelId="{E79DE8F6-2FA1-4BA1-87AA-7FC76048D3E2}" type="presParOf" srcId="{E0A9899C-310D-4A7C-9085-D154576D2CE0}" destId="{18BA284C-EE35-42F8-B432-D3D6A1831BC3}" srcOrd="0" destOrd="0" presId="urn:microsoft.com/office/officeart/2005/8/layout/list1"/>
    <dgm:cxn modelId="{429B937C-B02F-43AA-9FC6-74B868710D3D}" type="presParOf" srcId="{E0A9899C-310D-4A7C-9085-D154576D2CE0}" destId="{27DF227F-2D11-439D-B25D-87971307C5E1}" srcOrd="1" destOrd="0" presId="urn:microsoft.com/office/officeart/2005/8/layout/list1"/>
    <dgm:cxn modelId="{9C39B507-8111-4EB7-A8B2-E716711855A1}" type="presParOf" srcId="{0DF8837F-48AC-4994-834B-532DE03554CE}" destId="{21C5EB4E-0506-44F4-86AF-38455BA3E19A}" srcOrd="1" destOrd="0" presId="urn:microsoft.com/office/officeart/2005/8/layout/list1"/>
    <dgm:cxn modelId="{C989EB2A-D801-4E88-B6E5-F2D61E7217EA}" type="presParOf" srcId="{0DF8837F-48AC-4994-834B-532DE03554CE}" destId="{DD1A7F3E-A16D-4028-A503-72D97119FDAB}" srcOrd="2" destOrd="0" presId="urn:microsoft.com/office/officeart/2005/8/layout/list1"/>
    <dgm:cxn modelId="{34903A89-5B94-472B-BCE8-945CDD9A199D}" type="presParOf" srcId="{0DF8837F-48AC-4994-834B-532DE03554CE}" destId="{BE3005A6-D7BF-4CC8-9C1F-DDE3C005BC3F}" srcOrd="3" destOrd="0" presId="urn:microsoft.com/office/officeart/2005/8/layout/list1"/>
    <dgm:cxn modelId="{F6524969-9CF9-45FD-9FF6-C26F08EAE603}" type="presParOf" srcId="{0DF8837F-48AC-4994-834B-532DE03554CE}" destId="{33390561-0D41-4C39-9F24-CAE9388F4A0B}" srcOrd="4" destOrd="0" presId="urn:microsoft.com/office/officeart/2005/8/layout/list1"/>
    <dgm:cxn modelId="{CBEAD9F2-8CD8-47E6-BF18-8B95C2BEC74C}" type="presParOf" srcId="{33390561-0D41-4C39-9F24-CAE9388F4A0B}" destId="{EF2746CA-C0AA-49B8-BC42-793741C05340}" srcOrd="0" destOrd="0" presId="urn:microsoft.com/office/officeart/2005/8/layout/list1"/>
    <dgm:cxn modelId="{15C99C0B-419B-4EFF-99AD-B598B5559E07}" type="presParOf" srcId="{33390561-0D41-4C39-9F24-CAE9388F4A0B}" destId="{99420E07-8D25-4AD0-94D2-3E6821AB4069}" srcOrd="1" destOrd="0" presId="urn:microsoft.com/office/officeart/2005/8/layout/list1"/>
    <dgm:cxn modelId="{8F10EF25-112F-4320-8BEF-98BE43D53CD1}" type="presParOf" srcId="{0DF8837F-48AC-4994-834B-532DE03554CE}" destId="{053B5BE3-F652-4968-A7F5-049BCC14D3CB}" srcOrd="5" destOrd="0" presId="urn:microsoft.com/office/officeart/2005/8/layout/list1"/>
    <dgm:cxn modelId="{A546B391-7CFF-4D8C-87A8-7E753B869606}" type="presParOf" srcId="{0DF8837F-48AC-4994-834B-532DE03554CE}" destId="{80229421-C4DE-45F8-82EE-7EC4ECBA3970}" srcOrd="6" destOrd="0" presId="urn:microsoft.com/office/officeart/2005/8/layout/list1"/>
    <dgm:cxn modelId="{F372A9BA-FD0E-4C01-9477-2910506DDD5A}" type="presParOf" srcId="{0DF8837F-48AC-4994-834B-532DE03554CE}" destId="{F8403238-7670-4E64-90F8-D770BEB77D5F}" srcOrd="7" destOrd="0" presId="urn:microsoft.com/office/officeart/2005/8/layout/list1"/>
    <dgm:cxn modelId="{9088206B-9AE0-4CAE-AD23-0B2FEAA7809A}" type="presParOf" srcId="{0DF8837F-48AC-4994-834B-532DE03554CE}" destId="{DB12B9C8-EABD-4C85-988A-E58DA56524C1}" srcOrd="8" destOrd="0" presId="urn:microsoft.com/office/officeart/2005/8/layout/list1"/>
    <dgm:cxn modelId="{D02C68F6-5041-4193-BF5E-49511A9E55B2}" type="presParOf" srcId="{DB12B9C8-EABD-4C85-988A-E58DA56524C1}" destId="{6CF8BB0F-34A3-4891-9DD4-97F38F986813}" srcOrd="0" destOrd="0" presId="urn:microsoft.com/office/officeart/2005/8/layout/list1"/>
    <dgm:cxn modelId="{F837F307-F2C8-4FC9-B161-566F790ABFC5}" type="presParOf" srcId="{DB12B9C8-EABD-4C85-988A-E58DA56524C1}" destId="{A30A24DD-49E1-4A2A-AFA2-AE237B5E710F}" srcOrd="1" destOrd="0" presId="urn:microsoft.com/office/officeart/2005/8/layout/list1"/>
    <dgm:cxn modelId="{02EBF51A-0B5F-44B0-8E48-94B2D00EB872}" type="presParOf" srcId="{0DF8837F-48AC-4994-834B-532DE03554CE}" destId="{A19D9317-4FF2-4E6F-97D6-BEEE623CC9AB}" srcOrd="9" destOrd="0" presId="urn:microsoft.com/office/officeart/2005/8/layout/list1"/>
    <dgm:cxn modelId="{72D4983B-7399-435F-BCE8-43ECD49BCC26}" type="presParOf" srcId="{0DF8837F-48AC-4994-834B-532DE03554CE}" destId="{2DC3C572-4381-43D3-84E1-5825B359141F}" srcOrd="10"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A7F3E-A16D-4028-A503-72D97119FDAB}">
      <dsp:nvSpPr>
        <dsp:cNvPr id="0" name=""/>
        <dsp:cNvSpPr/>
      </dsp:nvSpPr>
      <dsp:spPr>
        <a:xfrm>
          <a:off x="0" y="363014"/>
          <a:ext cx="2035398" cy="302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DF227F-2D11-439D-B25D-87971307C5E1}">
      <dsp:nvSpPr>
        <dsp:cNvPr id="0" name=""/>
        <dsp:cNvSpPr/>
      </dsp:nvSpPr>
      <dsp:spPr>
        <a:xfrm>
          <a:off x="101670" y="73150"/>
          <a:ext cx="1835856" cy="46698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853" tIns="0" rIns="53853" bIns="0" numCol="1" spcCol="1270" anchor="ctr" anchorCtr="0">
          <a:noAutofit/>
        </a:bodyPr>
        <a:lstStyle/>
        <a:p>
          <a:pPr lvl="0" algn="l" defTabSz="800100">
            <a:lnSpc>
              <a:spcPct val="90000"/>
            </a:lnSpc>
            <a:spcBef>
              <a:spcPct val="0"/>
            </a:spcBef>
            <a:spcAft>
              <a:spcPct val="35000"/>
            </a:spcAft>
          </a:pPr>
          <a:r>
            <a:rPr lang="es-ES" sz="1800" b="1" kern="1200" dirty="0" smtClean="0"/>
            <a:t>RNA (2 217 566)   </a:t>
          </a:r>
          <a:endParaRPr lang="es-ES" sz="1800" b="1" kern="1200" dirty="0"/>
        </a:p>
      </dsp:txBody>
      <dsp:txXfrm>
        <a:off x="124466" y="95946"/>
        <a:ext cx="1790264" cy="421391"/>
      </dsp:txXfrm>
    </dsp:sp>
    <dsp:sp modelId="{80229421-C4DE-45F8-82EE-7EC4ECBA3970}">
      <dsp:nvSpPr>
        <dsp:cNvPr id="0" name=""/>
        <dsp:cNvSpPr/>
      </dsp:nvSpPr>
      <dsp:spPr>
        <a:xfrm>
          <a:off x="0" y="1021095"/>
          <a:ext cx="2035398" cy="302400"/>
        </a:xfrm>
        <a:prstGeom prst="rect">
          <a:avLst/>
        </a:prstGeom>
        <a:solidFill>
          <a:schemeClr val="lt1">
            <a:alpha val="90000"/>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420E07-8D25-4AD0-94D2-3E6821AB4069}">
      <dsp:nvSpPr>
        <dsp:cNvPr id="0" name=""/>
        <dsp:cNvSpPr/>
      </dsp:nvSpPr>
      <dsp:spPr>
        <a:xfrm>
          <a:off x="101670" y="730214"/>
          <a:ext cx="1843884" cy="46800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853" tIns="0" rIns="53853" bIns="0" numCol="1" spcCol="1270" anchor="ctr" anchorCtr="0">
          <a:noAutofit/>
        </a:bodyPr>
        <a:lstStyle/>
        <a:p>
          <a:pPr lvl="0" algn="l" defTabSz="800100">
            <a:lnSpc>
              <a:spcPct val="90000"/>
            </a:lnSpc>
            <a:spcBef>
              <a:spcPct val="0"/>
            </a:spcBef>
            <a:spcAft>
              <a:spcPct val="35000"/>
            </a:spcAft>
          </a:pPr>
          <a:r>
            <a:rPr lang="es-ES" sz="1800" b="1" kern="1200" dirty="0" smtClean="0"/>
            <a:t>RNA</a:t>
          </a:r>
          <a:r>
            <a:rPr lang="es-ES" sz="1600" b="1" kern="1200" dirty="0" smtClean="0"/>
            <a:t> (2 180 990)</a:t>
          </a:r>
          <a:endParaRPr lang="es-ES" sz="1600" b="1" kern="1200" dirty="0"/>
        </a:p>
      </dsp:txBody>
      <dsp:txXfrm>
        <a:off x="124516" y="753060"/>
        <a:ext cx="1798192" cy="422308"/>
      </dsp:txXfrm>
    </dsp:sp>
    <dsp:sp modelId="{2DC3C572-4381-43D3-84E1-5825B359141F}">
      <dsp:nvSpPr>
        <dsp:cNvPr id="0" name=""/>
        <dsp:cNvSpPr/>
      </dsp:nvSpPr>
      <dsp:spPr>
        <a:xfrm>
          <a:off x="0" y="1679176"/>
          <a:ext cx="2035398" cy="302400"/>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0A24DD-49E1-4A2A-AFA2-AE237B5E710F}">
      <dsp:nvSpPr>
        <dsp:cNvPr id="0" name=""/>
        <dsp:cNvSpPr/>
      </dsp:nvSpPr>
      <dsp:spPr>
        <a:xfrm>
          <a:off x="101670" y="1388295"/>
          <a:ext cx="1864124" cy="46800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853" tIns="0" rIns="53853" bIns="0" numCol="1" spcCol="1270" anchor="ctr" anchorCtr="0">
          <a:noAutofit/>
        </a:bodyPr>
        <a:lstStyle/>
        <a:p>
          <a:pPr lvl="0" algn="l" defTabSz="800100">
            <a:lnSpc>
              <a:spcPct val="90000"/>
            </a:lnSpc>
            <a:spcBef>
              <a:spcPct val="0"/>
            </a:spcBef>
            <a:spcAft>
              <a:spcPct val="35000"/>
            </a:spcAft>
          </a:pPr>
          <a:r>
            <a:rPr lang="es-ES" sz="1800" b="1" kern="1200" dirty="0" smtClean="0"/>
            <a:t>RNA (2 230 844)</a:t>
          </a:r>
          <a:endParaRPr lang="es-ES" sz="1800" b="1" kern="1200" dirty="0"/>
        </a:p>
      </dsp:txBody>
      <dsp:txXfrm>
        <a:off x="124516" y="1411141"/>
        <a:ext cx="1818432" cy="422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A7F3E-A16D-4028-A503-72D97119FDAB}">
      <dsp:nvSpPr>
        <dsp:cNvPr id="0" name=""/>
        <dsp:cNvSpPr/>
      </dsp:nvSpPr>
      <dsp:spPr>
        <a:xfrm>
          <a:off x="0" y="317981"/>
          <a:ext cx="2144323" cy="327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DF227F-2D11-439D-B25D-87971307C5E1}">
      <dsp:nvSpPr>
        <dsp:cNvPr id="0" name=""/>
        <dsp:cNvSpPr/>
      </dsp:nvSpPr>
      <dsp:spPr>
        <a:xfrm>
          <a:off x="107111" y="41861"/>
          <a:ext cx="1926425" cy="4679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735" tIns="0" rIns="56735" bIns="0" numCol="1" spcCol="1270" anchor="ctr" anchorCtr="0">
          <a:noAutofit/>
        </a:bodyPr>
        <a:lstStyle/>
        <a:p>
          <a:pPr lvl="0" algn="l" defTabSz="800100">
            <a:lnSpc>
              <a:spcPct val="90000"/>
            </a:lnSpc>
            <a:spcBef>
              <a:spcPct val="0"/>
            </a:spcBef>
            <a:spcAft>
              <a:spcPct val="35000"/>
            </a:spcAft>
          </a:pPr>
          <a:r>
            <a:rPr lang="es-ES" sz="1800" b="1" kern="1200" dirty="0" smtClean="0"/>
            <a:t>ENLACE</a:t>
          </a:r>
          <a:r>
            <a:rPr lang="es-ES" sz="1600" b="1" kern="1200" dirty="0" smtClean="0"/>
            <a:t> (1 942 508)</a:t>
          </a:r>
          <a:endParaRPr lang="es-ES" sz="1600" b="1" kern="1200" dirty="0"/>
        </a:p>
      </dsp:txBody>
      <dsp:txXfrm>
        <a:off x="129957" y="64707"/>
        <a:ext cx="1880733" cy="422307"/>
      </dsp:txXfrm>
    </dsp:sp>
    <dsp:sp modelId="{80229421-C4DE-45F8-82EE-7EC4ECBA3970}">
      <dsp:nvSpPr>
        <dsp:cNvPr id="0" name=""/>
        <dsp:cNvSpPr/>
      </dsp:nvSpPr>
      <dsp:spPr>
        <a:xfrm>
          <a:off x="0" y="958470"/>
          <a:ext cx="2144323" cy="327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420E07-8D25-4AD0-94D2-3E6821AB4069}">
      <dsp:nvSpPr>
        <dsp:cNvPr id="0" name=""/>
        <dsp:cNvSpPr/>
      </dsp:nvSpPr>
      <dsp:spPr>
        <a:xfrm>
          <a:off x="112958" y="715781"/>
          <a:ext cx="1926425" cy="43456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735" tIns="0" rIns="56735" bIns="0" numCol="1" spcCol="1270" anchor="ctr" anchorCtr="0">
          <a:noAutofit/>
        </a:bodyPr>
        <a:lstStyle/>
        <a:p>
          <a:pPr lvl="0" algn="l" defTabSz="711200">
            <a:lnSpc>
              <a:spcPct val="90000"/>
            </a:lnSpc>
            <a:spcBef>
              <a:spcPct val="0"/>
            </a:spcBef>
            <a:spcAft>
              <a:spcPct val="35000"/>
            </a:spcAft>
          </a:pPr>
          <a:r>
            <a:rPr lang="es-ES" sz="1600" b="1" kern="1200" dirty="0" smtClean="0"/>
            <a:t>ENLACE (1 859 771)</a:t>
          </a:r>
          <a:endParaRPr lang="es-ES" sz="1600" b="1" kern="1200" dirty="0"/>
        </a:p>
      </dsp:txBody>
      <dsp:txXfrm>
        <a:off x="134172" y="736995"/>
        <a:ext cx="1883997" cy="392141"/>
      </dsp:txXfrm>
    </dsp:sp>
    <dsp:sp modelId="{2DC3C572-4381-43D3-84E1-5825B359141F}">
      <dsp:nvSpPr>
        <dsp:cNvPr id="0" name=""/>
        <dsp:cNvSpPr/>
      </dsp:nvSpPr>
      <dsp:spPr>
        <a:xfrm>
          <a:off x="0" y="1632390"/>
          <a:ext cx="2144323" cy="327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0A24DD-49E1-4A2A-AFA2-AE237B5E710F}">
      <dsp:nvSpPr>
        <dsp:cNvPr id="0" name=""/>
        <dsp:cNvSpPr/>
      </dsp:nvSpPr>
      <dsp:spPr>
        <a:xfrm>
          <a:off x="107111" y="1356270"/>
          <a:ext cx="1926425" cy="46799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735" tIns="0" rIns="56735" bIns="0" numCol="1" spcCol="1270" anchor="ctr" anchorCtr="0">
          <a:noAutofit/>
        </a:bodyPr>
        <a:lstStyle/>
        <a:p>
          <a:pPr lvl="0" algn="l" defTabSz="711200">
            <a:lnSpc>
              <a:spcPct val="90000"/>
            </a:lnSpc>
            <a:spcBef>
              <a:spcPct val="0"/>
            </a:spcBef>
            <a:spcAft>
              <a:spcPct val="35000"/>
            </a:spcAft>
          </a:pPr>
          <a:r>
            <a:rPr lang="es-ES" sz="1600" b="1" kern="1200" dirty="0" smtClean="0"/>
            <a:t>ENLACE (1 905 376)</a:t>
          </a:r>
          <a:endParaRPr lang="es-ES" sz="1600" b="1" kern="1200" dirty="0"/>
        </a:p>
      </dsp:txBody>
      <dsp:txXfrm>
        <a:off x="129957" y="1379116"/>
        <a:ext cx="1880733" cy="4223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A7F3E-A16D-4028-A503-72D97119FDAB}">
      <dsp:nvSpPr>
        <dsp:cNvPr id="0" name=""/>
        <dsp:cNvSpPr/>
      </dsp:nvSpPr>
      <dsp:spPr>
        <a:xfrm>
          <a:off x="0" y="254460"/>
          <a:ext cx="2137574" cy="378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DF227F-2D11-439D-B25D-87971307C5E1}">
      <dsp:nvSpPr>
        <dsp:cNvPr id="0" name=""/>
        <dsp:cNvSpPr/>
      </dsp:nvSpPr>
      <dsp:spPr>
        <a:xfrm>
          <a:off x="106878" y="35849"/>
          <a:ext cx="1888841" cy="46799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557" tIns="0" rIns="56557" bIns="0" numCol="1" spcCol="1270" anchor="ctr" anchorCtr="0">
          <a:noAutofit/>
        </a:bodyPr>
        <a:lstStyle/>
        <a:p>
          <a:pPr lvl="0" algn="l" defTabSz="711200">
            <a:lnSpc>
              <a:spcPct val="90000"/>
            </a:lnSpc>
            <a:spcBef>
              <a:spcPct val="0"/>
            </a:spcBef>
            <a:spcAft>
              <a:spcPct val="35000"/>
            </a:spcAft>
          </a:pPr>
          <a:r>
            <a:rPr lang="es-ES" sz="1600" b="1" kern="1200" dirty="0" smtClean="0"/>
            <a:t>F911  (</a:t>
          </a:r>
          <a:r>
            <a:rPr lang="es-MX" sz="1600" b="1" kern="1200" dirty="0" smtClean="0"/>
            <a:t>2 275 099</a:t>
          </a:r>
          <a:r>
            <a:rPr lang="es-ES" sz="1600" b="1" kern="1200" dirty="0" smtClean="0"/>
            <a:t>)</a:t>
          </a:r>
          <a:endParaRPr lang="es-ES" sz="1600" b="1" kern="1200" dirty="0"/>
        </a:p>
      </dsp:txBody>
      <dsp:txXfrm>
        <a:off x="129724" y="58695"/>
        <a:ext cx="1843149" cy="422307"/>
      </dsp:txXfrm>
    </dsp:sp>
    <dsp:sp modelId="{80229421-C4DE-45F8-82EE-7EC4ECBA3970}">
      <dsp:nvSpPr>
        <dsp:cNvPr id="0" name=""/>
        <dsp:cNvSpPr/>
      </dsp:nvSpPr>
      <dsp:spPr>
        <a:xfrm>
          <a:off x="0" y="960059"/>
          <a:ext cx="2137574" cy="378000"/>
        </a:xfrm>
        <a:prstGeom prst="rect">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420E07-8D25-4AD0-94D2-3E6821AB4069}">
      <dsp:nvSpPr>
        <dsp:cNvPr id="0" name=""/>
        <dsp:cNvSpPr/>
      </dsp:nvSpPr>
      <dsp:spPr>
        <a:xfrm>
          <a:off x="106878" y="713460"/>
          <a:ext cx="1719909" cy="467999"/>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557" tIns="0" rIns="56557" bIns="0" numCol="1" spcCol="1270" anchor="ctr" anchorCtr="0">
          <a:noAutofit/>
        </a:bodyPr>
        <a:lstStyle/>
        <a:p>
          <a:pPr lvl="0" algn="l" defTabSz="711200">
            <a:lnSpc>
              <a:spcPct val="90000"/>
            </a:lnSpc>
            <a:spcBef>
              <a:spcPct val="0"/>
            </a:spcBef>
            <a:spcAft>
              <a:spcPct val="35000"/>
            </a:spcAft>
          </a:pPr>
          <a:r>
            <a:rPr lang="es-ES" sz="1600" b="1" kern="1200" dirty="0" smtClean="0"/>
            <a:t>F911 (2 235 595)</a:t>
          </a:r>
          <a:endParaRPr lang="es-ES" sz="1600" b="1" kern="1200" dirty="0"/>
        </a:p>
      </dsp:txBody>
      <dsp:txXfrm>
        <a:off x="129724" y="736306"/>
        <a:ext cx="1674217" cy="422307"/>
      </dsp:txXfrm>
    </dsp:sp>
    <dsp:sp modelId="{2DC3C572-4381-43D3-84E1-5825B359141F}">
      <dsp:nvSpPr>
        <dsp:cNvPr id="0" name=""/>
        <dsp:cNvSpPr/>
      </dsp:nvSpPr>
      <dsp:spPr>
        <a:xfrm>
          <a:off x="0" y="1665659"/>
          <a:ext cx="2137574" cy="378000"/>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0A24DD-49E1-4A2A-AFA2-AE237B5E710F}">
      <dsp:nvSpPr>
        <dsp:cNvPr id="0" name=""/>
        <dsp:cNvSpPr/>
      </dsp:nvSpPr>
      <dsp:spPr>
        <a:xfrm>
          <a:off x="106878" y="1419059"/>
          <a:ext cx="1719909" cy="467999"/>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557" tIns="0" rIns="56557" bIns="0" numCol="1" spcCol="1270" anchor="ctr" anchorCtr="0">
          <a:noAutofit/>
        </a:bodyPr>
        <a:lstStyle/>
        <a:p>
          <a:pPr lvl="0" algn="l" defTabSz="711200">
            <a:lnSpc>
              <a:spcPct val="90000"/>
            </a:lnSpc>
            <a:spcBef>
              <a:spcPct val="0"/>
            </a:spcBef>
            <a:spcAft>
              <a:spcPct val="35000"/>
            </a:spcAft>
          </a:pPr>
          <a:r>
            <a:rPr lang="es-ES" sz="1600" b="1" kern="1200" dirty="0" smtClean="0"/>
            <a:t>F911 (2 238 324)</a:t>
          </a:r>
          <a:endParaRPr lang="es-ES" sz="1600" b="1" kern="1200" dirty="0"/>
        </a:p>
      </dsp:txBody>
      <dsp:txXfrm>
        <a:off x="129724" y="1441905"/>
        <a:ext cx="1674217" cy="42230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18785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1956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95807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15214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28455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6696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8" name="Footer Placeholder 7"/>
          <p:cNvSpPr>
            <a:spLocks noGrp="1"/>
          </p:cNvSpPr>
          <p:nvPr>
            <p:ph type="ftr" sz="quarter" idx="11"/>
          </p:nvPr>
        </p:nvSpPr>
        <p:spPr/>
        <p:txBody>
          <a:bodyPr/>
          <a:lstStyle/>
          <a:p>
            <a:endParaRPr lang="es-ES_tradnl">
              <a:solidFill>
                <a:prstClr val="black">
                  <a:tint val="75000"/>
                </a:prstClr>
              </a:solidFill>
            </a:endParaRPr>
          </a:p>
        </p:txBody>
      </p:sp>
      <p:sp>
        <p:nvSpPr>
          <p:cNvPr id="9" name="Slide Number Placeholder 8"/>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35288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4" name="Footer Placeholder 3"/>
          <p:cNvSpPr>
            <a:spLocks noGrp="1"/>
          </p:cNvSpPr>
          <p:nvPr>
            <p:ph type="ftr" sz="quarter" idx="11"/>
          </p:nvPr>
        </p:nvSpPr>
        <p:spPr/>
        <p:txBody>
          <a:bodyPr/>
          <a:lstStyle/>
          <a:p>
            <a:endParaRPr lang="es-ES_tradnl">
              <a:solidFill>
                <a:prstClr val="black">
                  <a:tint val="75000"/>
                </a:prstClr>
              </a:solidFill>
            </a:endParaRPr>
          </a:p>
        </p:txBody>
      </p:sp>
      <p:sp>
        <p:nvSpPr>
          <p:cNvPr id="5" name="Slide Number Placeholder 4"/>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14940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3" name="Footer Placeholder 2"/>
          <p:cNvSpPr>
            <a:spLocks noGrp="1"/>
          </p:cNvSpPr>
          <p:nvPr>
            <p:ph type="ftr" sz="quarter" idx="11"/>
          </p:nvPr>
        </p:nvSpPr>
        <p:spPr/>
        <p:txBody>
          <a:bodyPr/>
          <a:lstStyle/>
          <a:p>
            <a:endParaRPr lang="es-ES_tradnl">
              <a:solidFill>
                <a:prstClr val="black">
                  <a:tint val="75000"/>
                </a:prstClr>
              </a:solidFill>
            </a:endParaRPr>
          </a:p>
        </p:txBody>
      </p:sp>
      <p:sp>
        <p:nvSpPr>
          <p:cNvPr id="4" name="Slide Number Placeholder 3"/>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7061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66752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15323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E3793-B300-8345-B0A0-ECF731EB7B51}" type="datetimeFigureOut">
              <a:rPr lang="es-ES_tradnl" smtClean="0">
                <a:solidFill>
                  <a:prstClr val="black">
                    <a:tint val="75000"/>
                  </a:prstClr>
                </a:solidFill>
              </a:rPr>
              <a:pPr/>
              <a:t>30/07/2018</a:t>
            </a:fld>
            <a:endParaRPr lang="es-ES_tradnl">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5A90B-6683-3B48-BDE2-2FC3B7B8FF34}"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076074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47123" y="3813002"/>
            <a:ext cx="11925993" cy="1470025"/>
          </a:xfrm>
        </p:spPr>
        <p:txBody>
          <a:bodyPr>
            <a:noAutofit/>
          </a:bodyPr>
          <a:lstStyle/>
          <a:p>
            <a:pPr algn="l"/>
            <a:r>
              <a:rPr lang="es-MX" sz="2800" b="1" dirty="0">
                <a:solidFill>
                  <a:srgbClr val="595959"/>
                </a:solidFill>
                <a:latin typeface="Arial" charset="0"/>
                <a:ea typeface="MS PGothic" charset="0"/>
              </a:rPr>
              <a:t> </a:t>
            </a:r>
            <a:br>
              <a:rPr lang="es-MX" sz="2800" b="1" dirty="0">
                <a:solidFill>
                  <a:srgbClr val="595959"/>
                </a:solidFill>
                <a:latin typeface="Arial" charset="0"/>
                <a:ea typeface="MS PGothic" charset="0"/>
              </a:rPr>
            </a:br>
            <a:r>
              <a:rPr lang="es-MX" sz="2400" b="1" dirty="0">
                <a:latin typeface="Arial" charset="0"/>
                <a:ea typeface="MS PGothic" charset="0"/>
              </a:rPr>
              <a:t>Dirección General para la Integración y Análisis de la Información</a:t>
            </a:r>
            <a:br>
              <a:rPr lang="es-MX" sz="2400" b="1" dirty="0">
                <a:latin typeface="Arial" charset="0"/>
                <a:ea typeface="MS PGothic" charset="0"/>
              </a:rPr>
            </a:br>
            <a:r>
              <a:rPr lang="es-MX" sz="2000" b="1" dirty="0">
                <a:latin typeface="Arial" charset="0"/>
                <a:ea typeface="MS PGothic" charset="0"/>
              </a:rPr>
              <a:t>Unidad de Información y Fomento de la Cultura de la Evaluación</a:t>
            </a:r>
            <a:endParaRPr lang="es-MX" sz="1600" dirty="0">
              <a:solidFill>
                <a:srgbClr val="595959"/>
              </a:solidFill>
              <a:latin typeface="Arial" charset="0"/>
              <a:ea typeface="MS PGothic" charset="0"/>
            </a:endParaRPr>
          </a:p>
        </p:txBody>
      </p:sp>
      <p:sp>
        <p:nvSpPr>
          <p:cNvPr id="3" name="2 Subtítulo"/>
          <p:cNvSpPr>
            <a:spLocks noGrp="1"/>
          </p:cNvSpPr>
          <p:nvPr>
            <p:ph type="subTitle" idx="1"/>
          </p:nvPr>
        </p:nvSpPr>
        <p:spPr>
          <a:xfrm>
            <a:off x="274884" y="6168793"/>
            <a:ext cx="7929778" cy="438534"/>
          </a:xfrm>
        </p:spPr>
        <p:txBody>
          <a:bodyPr>
            <a:noAutofit/>
          </a:bodyPr>
          <a:lstStyle/>
          <a:p>
            <a:pPr algn="l" eaLnBrk="1" hangingPunct="1">
              <a:defRPr/>
            </a:pPr>
            <a:r>
              <a:rPr lang="es-MX" altLang="es-MX" sz="1600" dirty="0" smtClean="0">
                <a:solidFill>
                  <a:schemeClr val="tx2">
                    <a:lumMod val="50000"/>
                  </a:schemeClr>
                </a:solidFill>
                <a:latin typeface="Arial" charset="0"/>
                <a:cs typeface="Arial" charset="0"/>
              </a:rPr>
              <a:t>16 de julio de </a:t>
            </a:r>
            <a:r>
              <a:rPr lang="es-MX" altLang="es-MX" sz="1600" dirty="0">
                <a:solidFill>
                  <a:schemeClr val="tx2">
                    <a:lumMod val="50000"/>
                  </a:schemeClr>
                </a:solidFill>
                <a:latin typeface="Arial" charset="0"/>
                <a:cs typeface="Arial" charset="0"/>
              </a:rPr>
              <a:t>2018, Ciudad de México</a:t>
            </a:r>
            <a:endParaRPr lang="es-MX" altLang="es-MX" sz="1200" dirty="0">
              <a:solidFill>
                <a:schemeClr val="tx2">
                  <a:lumMod val="50000"/>
                </a:schemeClr>
              </a:solidFill>
              <a:latin typeface="Arial" charset="0"/>
              <a:cs typeface="Arial" charset="0"/>
            </a:endParaRPr>
          </a:p>
        </p:txBody>
      </p:sp>
      <p:sp>
        <p:nvSpPr>
          <p:cNvPr id="4" name="CuadroTexto 3"/>
          <p:cNvSpPr txBox="1"/>
          <p:nvPr/>
        </p:nvSpPr>
        <p:spPr>
          <a:xfrm>
            <a:off x="266006" y="2365936"/>
            <a:ext cx="11437749"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800" b="1" dirty="0">
                <a:solidFill>
                  <a:schemeClr val="bg2">
                    <a:lumMod val="50000"/>
                  </a:schemeClr>
                </a:solidFill>
                <a:latin typeface="Arial" panose="020B0604020202020204" pitchFamily="34" charset="0"/>
                <a:cs typeface="Arial" panose="020B0604020202020204" pitchFamily="34" charset="0"/>
              </a:rPr>
              <a:t>Análisis de los </a:t>
            </a:r>
            <a:r>
              <a:rPr lang="es-MX" sz="2800" b="1" dirty="0" err="1">
                <a:solidFill>
                  <a:schemeClr val="bg2">
                    <a:lumMod val="50000"/>
                  </a:schemeClr>
                </a:solidFill>
                <a:latin typeface="Arial" panose="020B0604020202020204" pitchFamily="34" charset="0"/>
                <a:cs typeface="Arial" panose="020B0604020202020204" pitchFamily="34" charset="0"/>
              </a:rPr>
              <a:t>microdatos</a:t>
            </a:r>
            <a:r>
              <a:rPr lang="es-MX" sz="2800" b="1" dirty="0">
                <a:solidFill>
                  <a:schemeClr val="bg2">
                    <a:lumMod val="50000"/>
                  </a:schemeClr>
                </a:solidFill>
                <a:latin typeface="Arial" panose="020B0604020202020204" pitchFamily="34" charset="0"/>
                <a:cs typeface="Arial" panose="020B0604020202020204" pitchFamily="34" charset="0"/>
              </a:rPr>
              <a:t> de </a:t>
            </a:r>
            <a:r>
              <a:rPr lang="es-MX" sz="2800" b="1" dirty="0" smtClean="0">
                <a:solidFill>
                  <a:schemeClr val="bg2">
                    <a:lumMod val="50000"/>
                  </a:schemeClr>
                </a:solidFill>
                <a:latin typeface="Arial" panose="020B0604020202020204" pitchFamily="34" charset="0"/>
                <a:cs typeface="Arial" panose="020B0604020202020204" pitchFamily="34" charset="0"/>
              </a:rPr>
              <a:t>control escolar 2007-2011 y la </a:t>
            </a:r>
            <a:r>
              <a:rPr lang="es-MX" sz="2800" b="1" dirty="0">
                <a:solidFill>
                  <a:schemeClr val="bg2">
                    <a:lumMod val="50000"/>
                  </a:schemeClr>
                </a:solidFill>
                <a:latin typeface="Arial" panose="020B0604020202020204" pitchFamily="34" charset="0"/>
                <a:cs typeface="Arial" panose="020B0604020202020204" pitchFamily="34" charset="0"/>
              </a:rPr>
              <a:t>prueba Enlace </a:t>
            </a:r>
            <a:r>
              <a:rPr lang="es-MX" sz="2800" b="1" dirty="0" smtClean="0">
                <a:solidFill>
                  <a:schemeClr val="bg2">
                    <a:lumMod val="50000"/>
                  </a:schemeClr>
                </a:solidFill>
                <a:latin typeface="Arial" panose="020B0604020202020204" pitchFamily="34" charset="0"/>
                <a:cs typeface="Arial" panose="020B0604020202020204" pitchFamily="34" charset="0"/>
              </a:rPr>
              <a:t>2008-2014: </a:t>
            </a:r>
            <a:r>
              <a:rPr lang="es-MX" sz="2800" b="1" dirty="0">
                <a:solidFill>
                  <a:schemeClr val="bg2">
                    <a:lumMod val="50000"/>
                  </a:schemeClr>
                </a:solidFill>
                <a:latin typeface="Arial" panose="020B0604020202020204" pitchFamily="34" charset="0"/>
                <a:cs typeface="Arial" panose="020B0604020202020204" pitchFamily="34" charset="0"/>
              </a:rPr>
              <a:t>primeros resultados</a:t>
            </a:r>
            <a:endParaRPr kumimoji="0" lang="es-MX" sz="2800" b="1" i="0" u="none" strike="noStrike" kern="1200" cap="none" spc="0" normalizeH="0" baseline="0" noProof="0" dirty="0">
              <a:ln>
                <a:noFill/>
              </a:ln>
              <a:solidFill>
                <a:schemeClr val="bg2">
                  <a:lumMod val="50000"/>
                </a:schemeClr>
              </a:solidFill>
              <a:effectLst/>
              <a:uLnTx/>
              <a:uFillTx/>
              <a:latin typeface="Arial" panose="020B0604020202020204" pitchFamily="34" charset="0"/>
              <a:cs typeface="Arial" panose="020B0604020202020204" pitchFamily="34" charset="0"/>
            </a:endParaRPr>
          </a:p>
        </p:txBody>
      </p:sp>
      <p:sp>
        <p:nvSpPr>
          <p:cNvPr id="6" name="CuadroTexto 5"/>
          <p:cNvSpPr txBox="1"/>
          <p:nvPr/>
        </p:nvSpPr>
        <p:spPr>
          <a:xfrm>
            <a:off x="656705" y="1137964"/>
            <a:ext cx="10947862" cy="1323439"/>
          </a:xfrm>
          <a:prstGeom prst="rect">
            <a:avLst/>
          </a:prstGeom>
          <a:noFill/>
        </p:spPr>
        <p:txBody>
          <a:bodyPr wrap="square" rtlCol="0">
            <a:spAutoFit/>
          </a:bodyPr>
          <a:lstStyle/>
          <a:p>
            <a:pPr algn="ctr"/>
            <a:r>
              <a:rPr lang="es-MX" sz="4000" dirty="0">
                <a:solidFill>
                  <a:srgbClr val="002060"/>
                </a:solidFill>
              </a:rPr>
              <a:t>¿Contribuye PROSPERA a garantizar el derecho a una educación obligatoria de calidad en México?</a:t>
            </a:r>
          </a:p>
        </p:txBody>
      </p:sp>
      <p:sp>
        <p:nvSpPr>
          <p:cNvPr id="7" name="Rectángulo 6"/>
          <p:cNvSpPr/>
          <p:nvPr/>
        </p:nvSpPr>
        <p:spPr>
          <a:xfrm>
            <a:off x="435077" y="3573061"/>
            <a:ext cx="11268678" cy="369332"/>
          </a:xfrm>
          <a:prstGeom prst="rect">
            <a:avLst/>
          </a:prstGeom>
        </p:spPr>
        <p:txBody>
          <a:bodyPr wrap="square">
            <a:spAutoFit/>
          </a:bodyPr>
          <a:lstStyle/>
          <a:p>
            <a:pPr algn="ctr"/>
            <a:r>
              <a:rPr lang="es-MX" dirty="0"/>
              <a:t>Presentación a Directores Generales de la Subsecretaría de Planeación, Evaluación y Coordinación, SEP</a:t>
            </a:r>
          </a:p>
        </p:txBody>
      </p:sp>
    </p:spTree>
    <p:extLst>
      <p:ext uri="{BB962C8B-B14F-4D97-AF65-F5344CB8AC3E}">
        <p14:creationId xmlns:p14="http://schemas.microsoft.com/office/powerpoint/2010/main" val="365934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276837" y="100668"/>
            <a:ext cx="11652308" cy="906011"/>
          </a:xfrm>
        </p:spPr>
        <p:txBody>
          <a:bodyPr>
            <a:noAutofit/>
          </a:bodyPr>
          <a:lstStyle/>
          <a:p>
            <a:pPr algn="ctr">
              <a:lnSpc>
                <a:spcPct val="150000"/>
              </a:lnSpc>
            </a:pPr>
            <a:r>
              <a:rPr lang="es-MX" sz="2800" b="1" dirty="0">
                <a:solidFill>
                  <a:srgbClr val="4472C4"/>
                </a:solidFill>
                <a:latin typeface="Arial" panose="020B0604020202020204" pitchFamily="34" charset="0"/>
                <a:cs typeface="Times New Roman" panose="02020603050405020304" pitchFamily="18" charset="0"/>
              </a:rPr>
              <a:t>Incorporación de información del RNA</a:t>
            </a:r>
            <a:endParaRPr lang="es-MX" sz="4000" dirty="0">
              <a:solidFill>
                <a:schemeClr val="accent5"/>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5FD0AB8A-FD38-41AE-9FC0-0C744861BC4F}"/>
              </a:ext>
            </a:extLst>
          </p:cNvPr>
          <p:cNvSpPr/>
          <p:nvPr/>
        </p:nvSpPr>
        <p:spPr>
          <a:xfrm>
            <a:off x="709600" y="836554"/>
            <a:ext cx="10907255" cy="2192908"/>
          </a:xfrm>
          <a:prstGeom prst="rect">
            <a:avLst/>
          </a:prstGeom>
        </p:spPr>
        <p:txBody>
          <a:bodyPr wrap="square">
            <a:spAutoFit/>
          </a:bodyPr>
          <a:lstStyle/>
          <a:p>
            <a:pPr algn="just"/>
            <a:r>
              <a:rPr lang="es-MX" dirty="0">
                <a:latin typeface="Arial" panose="020B0604020202020204" pitchFamily="34" charset="0"/>
                <a:cs typeface="Arial" panose="020B0604020202020204" pitchFamily="34" charset="0"/>
              </a:rPr>
              <a:t>Se determinó </a:t>
            </a:r>
            <a:r>
              <a:rPr lang="es-MX" dirty="0" smtClean="0">
                <a:latin typeface="Arial" panose="020B0604020202020204" pitchFamily="34" charset="0"/>
                <a:cs typeface="Arial" panose="020B0604020202020204" pitchFamily="34" charset="0"/>
              </a:rPr>
              <a:t>complementar la información de Enlace con datos de control escolar ya </a:t>
            </a:r>
            <a:r>
              <a:rPr lang="es-MX" dirty="0">
                <a:latin typeface="Arial" panose="020B0604020202020204" pitchFamily="34" charset="0"/>
                <a:cs typeface="Arial" panose="020B0604020202020204" pitchFamily="34" charset="0"/>
              </a:rPr>
              <a:t>que la base de ENLACE se limita a aquellos alumnos inscritos y que hayan realizado la prueba entre los años </a:t>
            </a:r>
            <a:r>
              <a:rPr lang="es-MX" dirty="0" smtClean="0">
                <a:latin typeface="Arial" panose="020B0604020202020204" pitchFamily="34" charset="0"/>
                <a:cs typeface="Arial" panose="020B0604020202020204" pitchFamily="34" charset="0"/>
              </a:rPr>
              <a:t>2008-2014 </a:t>
            </a:r>
            <a:r>
              <a:rPr lang="es-MX" dirty="0">
                <a:latin typeface="Arial" panose="020B0604020202020204" pitchFamily="34" charset="0"/>
                <a:cs typeface="Arial" panose="020B0604020202020204" pitchFamily="34" charset="0"/>
              </a:rPr>
              <a:t>y por lo tanto las pérdidas observadas (desaparición de alumnos entre grados) no necesariamente significan </a:t>
            </a:r>
            <a:r>
              <a:rPr lang="es-MX" dirty="0" smtClean="0">
                <a:latin typeface="Arial" panose="020B0604020202020204" pitchFamily="34" charset="0"/>
                <a:cs typeface="Arial" panose="020B0604020202020204" pitchFamily="34" charset="0"/>
              </a:rPr>
              <a:t>deserciones.</a:t>
            </a:r>
            <a:endParaRPr lang="es-MX" dirty="0">
              <a:latin typeface="Arial" panose="020B0604020202020204" pitchFamily="34" charset="0"/>
              <a:cs typeface="Arial" panose="020B0604020202020204" pitchFamily="34" charset="0"/>
            </a:endParaRPr>
          </a:p>
          <a:p>
            <a:pPr algn="just"/>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La </a:t>
            </a:r>
            <a:r>
              <a:rPr lang="es-MX" dirty="0">
                <a:latin typeface="Arial" panose="020B0604020202020204" pitchFamily="34" charset="0"/>
                <a:cs typeface="Arial" panose="020B0604020202020204" pitchFamily="34" charset="0"/>
              </a:rPr>
              <a:t>información disponible del RNA corresponde al inicio y fin de los ciclos escolares 2007-2008 al 2010-2011 y al inicio del ciclo escolar 2011-2012.</a:t>
            </a:r>
          </a:p>
          <a:p>
            <a:pPr algn="just"/>
            <a:endParaRPr lang="es-MX" sz="1050" dirty="0">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453812737"/>
              </p:ext>
            </p:extLst>
          </p:nvPr>
        </p:nvGraphicFramePr>
        <p:xfrm>
          <a:off x="547254" y="3352317"/>
          <a:ext cx="10515604" cy="2386965"/>
        </p:xfrm>
        <a:graphic>
          <a:graphicData uri="http://schemas.openxmlformats.org/drawingml/2006/table">
            <a:tbl>
              <a:tblPr firstRow="1" firstCol="1" bandRow="1">
                <a:tableStyleId>{5C22544A-7EE6-4342-B048-85BDC9FD1C3A}</a:tableStyleId>
              </a:tblPr>
              <a:tblGrid>
                <a:gridCol w="955964">
                  <a:extLst>
                    <a:ext uri="{9D8B030D-6E8A-4147-A177-3AD203B41FA5}">
                      <a16:colId xmlns:a16="http://schemas.microsoft.com/office/drawing/2014/main" val="1902032442"/>
                    </a:ext>
                  </a:extLst>
                </a:gridCol>
                <a:gridCol w="955964">
                  <a:extLst>
                    <a:ext uri="{9D8B030D-6E8A-4147-A177-3AD203B41FA5}">
                      <a16:colId xmlns:a16="http://schemas.microsoft.com/office/drawing/2014/main" val="4051669182"/>
                    </a:ext>
                  </a:extLst>
                </a:gridCol>
                <a:gridCol w="955964">
                  <a:extLst>
                    <a:ext uri="{9D8B030D-6E8A-4147-A177-3AD203B41FA5}">
                      <a16:colId xmlns:a16="http://schemas.microsoft.com/office/drawing/2014/main" val="3082700281"/>
                    </a:ext>
                  </a:extLst>
                </a:gridCol>
                <a:gridCol w="955964">
                  <a:extLst>
                    <a:ext uri="{9D8B030D-6E8A-4147-A177-3AD203B41FA5}">
                      <a16:colId xmlns:a16="http://schemas.microsoft.com/office/drawing/2014/main" val="1936142484"/>
                    </a:ext>
                  </a:extLst>
                </a:gridCol>
                <a:gridCol w="955964">
                  <a:extLst>
                    <a:ext uri="{9D8B030D-6E8A-4147-A177-3AD203B41FA5}">
                      <a16:colId xmlns:a16="http://schemas.microsoft.com/office/drawing/2014/main" val="4103567124"/>
                    </a:ext>
                  </a:extLst>
                </a:gridCol>
                <a:gridCol w="955964">
                  <a:extLst>
                    <a:ext uri="{9D8B030D-6E8A-4147-A177-3AD203B41FA5}">
                      <a16:colId xmlns:a16="http://schemas.microsoft.com/office/drawing/2014/main" val="2049200815"/>
                    </a:ext>
                  </a:extLst>
                </a:gridCol>
                <a:gridCol w="955964">
                  <a:extLst>
                    <a:ext uri="{9D8B030D-6E8A-4147-A177-3AD203B41FA5}">
                      <a16:colId xmlns:a16="http://schemas.microsoft.com/office/drawing/2014/main" val="1940657187"/>
                    </a:ext>
                  </a:extLst>
                </a:gridCol>
                <a:gridCol w="1057101">
                  <a:extLst>
                    <a:ext uri="{9D8B030D-6E8A-4147-A177-3AD203B41FA5}">
                      <a16:colId xmlns:a16="http://schemas.microsoft.com/office/drawing/2014/main" val="4126041562"/>
                    </a:ext>
                  </a:extLst>
                </a:gridCol>
                <a:gridCol w="1155469">
                  <a:extLst>
                    <a:ext uri="{9D8B030D-6E8A-4147-A177-3AD203B41FA5}">
                      <a16:colId xmlns:a16="http://schemas.microsoft.com/office/drawing/2014/main" val="826925696"/>
                    </a:ext>
                  </a:extLst>
                </a:gridCol>
                <a:gridCol w="1088967">
                  <a:extLst>
                    <a:ext uri="{9D8B030D-6E8A-4147-A177-3AD203B41FA5}">
                      <a16:colId xmlns:a16="http://schemas.microsoft.com/office/drawing/2014/main" val="1816545318"/>
                    </a:ext>
                  </a:extLst>
                </a:gridCol>
                <a:gridCol w="522319">
                  <a:extLst>
                    <a:ext uri="{9D8B030D-6E8A-4147-A177-3AD203B41FA5}">
                      <a16:colId xmlns:a16="http://schemas.microsoft.com/office/drawing/2014/main" val="999991362"/>
                    </a:ext>
                  </a:extLst>
                </a:gridCol>
              </a:tblGrid>
              <a:tr h="340995">
                <a:tc rowSpan="2">
                  <a:txBody>
                    <a:bodyPr/>
                    <a:lstStyle/>
                    <a:p>
                      <a:pPr algn="ctr">
                        <a:lnSpc>
                          <a:spcPct val="107000"/>
                        </a:lnSpc>
                        <a:spcAft>
                          <a:spcPts val="0"/>
                        </a:spcAft>
                      </a:pPr>
                      <a:r>
                        <a:rPr lang="es-MX" sz="1400" dirty="0">
                          <a:solidFill>
                            <a:schemeClr val="bg1"/>
                          </a:solidFill>
                          <a:effectLst/>
                        </a:rPr>
                        <a:t>Ciclo escolar</a:t>
                      </a:r>
                      <a:endParaRPr lang="es-MX"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10">
                  <a:txBody>
                    <a:bodyPr/>
                    <a:lstStyle/>
                    <a:p>
                      <a:pPr algn="ctr">
                        <a:lnSpc>
                          <a:spcPct val="107000"/>
                        </a:lnSpc>
                        <a:spcAft>
                          <a:spcPts val="0"/>
                        </a:spcAft>
                      </a:pPr>
                      <a:r>
                        <a:rPr lang="es-MX" sz="1400" dirty="0">
                          <a:solidFill>
                            <a:schemeClr val="bg1"/>
                          </a:solidFill>
                          <a:effectLst/>
                        </a:rPr>
                        <a:t>Grado</a:t>
                      </a:r>
                      <a:endParaRPr lang="es-MX"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126650393"/>
                  </a:ext>
                </a:extLst>
              </a:tr>
              <a:tr h="340995">
                <a:tc vMerge="1">
                  <a:txBody>
                    <a:bodyPr/>
                    <a:lstStyle/>
                    <a:p>
                      <a:endParaRPr lang="es-MX"/>
                    </a:p>
                  </a:txBody>
                  <a:tcPr/>
                </a:tc>
                <a:tc>
                  <a:txBody>
                    <a:bodyPr/>
                    <a:lstStyle/>
                    <a:p>
                      <a:pPr algn="ctr">
                        <a:lnSpc>
                          <a:spcPct val="107000"/>
                        </a:lnSpc>
                        <a:spcAft>
                          <a:spcPts val="0"/>
                        </a:spcAft>
                      </a:pPr>
                      <a:r>
                        <a:rPr lang="es-MX" sz="1400" b="1" dirty="0">
                          <a:solidFill>
                            <a:schemeClr val="bg1"/>
                          </a:solidFill>
                          <a:effectLst/>
                        </a:rPr>
                        <a:t> 1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 2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 3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 4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 5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 6 Primaria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7 Secundaria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8 Secundaria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9 Secundaria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07000"/>
                        </a:lnSpc>
                        <a:spcAft>
                          <a:spcPts val="0"/>
                        </a:spcAft>
                      </a:pPr>
                      <a:r>
                        <a:rPr lang="es-MX" sz="1400" b="1" dirty="0">
                          <a:solidFill>
                            <a:schemeClr val="bg1"/>
                          </a:solidFill>
                          <a:effectLst/>
                        </a:rPr>
                        <a:t>99</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extLst>
                  <a:ext uri="{0D108BD9-81ED-4DB2-BD59-A6C34878D82A}">
                    <a16:rowId xmlns:a16="http://schemas.microsoft.com/office/drawing/2014/main" val="3666779183"/>
                  </a:ext>
                </a:extLst>
              </a:tr>
              <a:tr h="340995">
                <a:tc>
                  <a:txBody>
                    <a:bodyPr/>
                    <a:lstStyle/>
                    <a:p>
                      <a:pPr algn="ctr">
                        <a:lnSpc>
                          <a:spcPct val="107000"/>
                        </a:lnSpc>
                        <a:spcAft>
                          <a:spcPts val="0"/>
                        </a:spcAft>
                      </a:pPr>
                      <a:r>
                        <a:rPr lang="es-MX" sz="1100" dirty="0">
                          <a:effectLst/>
                        </a:rPr>
                        <a:t>2007-2008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2 927 059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4 095 993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4 542 628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2 270 325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2 234 796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2 217 566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6">
                        <a:lumMod val="60000"/>
                        <a:lumOff val="40000"/>
                      </a:schemeClr>
                    </a:solidFill>
                  </a:tcPr>
                </a:tc>
                <a:tc>
                  <a:txBody>
                    <a:bodyPr/>
                    <a:lstStyle/>
                    <a:p>
                      <a:pPr algn="ctr">
                        <a:lnSpc>
                          <a:spcPct val="107000"/>
                        </a:lnSpc>
                        <a:spcAft>
                          <a:spcPts val="0"/>
                        </a:spcAft>
                      </a:pPr>
                      <a:r>
                        <a:rPr lang="es-MX" sz="1100" dirty="0">
                          <a:effectLst/>
                        </a:rPr>
                        <a:t>2 005 201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1 926 871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1 791 536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  504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81637972"/>
                  </a:ext>
                </a:extLst>
              </a:tr>
              <a:tr h="340995">
                <a:tc>
                  <a:txBody>
                    <a:bodyPr/>
                    <a:lstStyle/>
                    <a:p>
                      <a:pPr algn="ctr">
                        <a:lnSpc>
                          <a:spcPct val="107000"/>
                        </a:lnSpc>
                        <a:spcAft>
                          <a:spcPts val="0"/>
                        </a:spcAft>
                      </a:pPr>
                      <a:r>
                        <a:rPr lang="es-MX" sz="1100" dirty="0">
                          <a:effectLst/>
                        </a:rPr>
                        <a:t>2008-2009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3 114 965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4 308 117</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4 585 425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2 275 957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2 242 742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2 180 990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40000"/>
                        <a:lumOff val="60000"/>
                      </a:schemeClr>
                    </a:solidFill>
                  </a:tcPr>
                </a:tc>
                <a:tc>
                  <a:txBody>
                    <a:bodyPr/>
                    <a:lstStyle/>
                    <a:p>
                      <a:pPr algn="ctr">
                        <a:lnSpc>
                          <a:spcPct val="107000"/>
                        </a:lnSpc>
                        <a:spcAft>
                          <a:spcPts val="0"/>
                        </a:spcAft>
                      </a:pPr>
                      <a:r>
                        <a:rPr lang="es-MX" sz="1100" dirty="0">
                          <a:effectLst/>
                        </a:rPr>
                        <a:t>2 041 052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6">
                        <a:lumMod val="60000"/>
                        <a:lumOff val="40000"/>
                      </a:schemeClr>
                    </a:solidFill>
                  </a:tcPr>
                </a:tc>
                <a:tc>
                  <a:txBody>
                    <a:bodyPr/>
                    <a:lstStyle/>
                    <a:p>
                      <a:pPr algn="ctr">
                        <a:lnSpc>
                          <a:spcPct val="107000"/>
                        </a:lnSpc>
                        <a:spcAft>
                          <a:spcPts val="0"/>
                        </a:spcAft>
                      </a:pPr>
                      <a:r>
                        <a:rPr lang="es-MX" sz="1100">
                          <a:effectLst/>
                        </a:rPr>
                        <a:t>1 945 568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1 815 372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 36 349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58455350"/>
                  </a:ext>
                </a:extLst>
              </a:tr>
              <a:tr h="340995">
                <a:tc>
                  <a:txBody>
                    <a:bodyPr/>
                    <a:lstStyle/>
                    <a:p>
                      <a:pPr algn="ctr">
                        <a:lnSpc>
                          <a:spcPct val="107000"/>
                        </a:lnSpc>
                        <a:spcAft>
                          <a:spcPts val="0"/>
                        </a:spcAft>
                      </a:pPr>
                      <a:r>
                        <a:rPr lang="es-MX" sz="1100" dirty="0">
                          <a:effectLst/>
                        </a:rPr>
                        <a:t>2009-2010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3 036 482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4 436 979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4 693 483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2 441 350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2 252 083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2 230 844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4">
                        <a:lumMod val="40000"/>
                        <a:lumOff val="60000"/>
                      </a:schemeClr>
                    </a:solidFill>
                  </a:tcPr>
                </a:tc>
                <a:tc>
                  <a:txBody>
                    <a:bodyPr/>
                    <a:lstStyle/>
                    <a:p>
                      <a:pPr algn="ctr">
                        <a:lnSpc>
                          <a:spcPct val="107000"/>
                        </a:lnSpc>
                        <a:spcAft>
                          <a:spcPts val="0"/>
                        </a:spcAft>
                      </a:pPr>
                      <a:r>
                        <a:rPr lang="es-MX" sz="1100" dirty="0">
                          <a:effectLst/>
                        </a:rPr>
                        <a:t>2 126 662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40000"/>
                        <a:lumOff val="60000"/>
                      </a:schemeClr>
                    </a:solidFill>
                  </a:tcPr>
                </a:tc>
                <a:tc>
                  <a:txBody>
                    <a:bodyPr/>
                    <a:lstStyle/>
                    <a:p>
                      <a:pPr algn="ctr">
                        <a:lnSpc>
                          <a:spcPct val="107000"/>
                        </a:lnSpc>
                        <a:spcAft>
                          <a:spcPts val="0"/>
                        </a:spcAft>
                      </a:pPr>
                      <a:r>
                        <a:rPr lang="es-MX" sz="1100" dirty="0">
                          <a:effectLst/>
                        </a:rPr>
                        <a:t>2 049 634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6">
                        <a:lumMod val="60000"/>
                        <a:lumOff val="40000"/>
                      </a:schemeClr>
                    </a:solidFill>
                  </a:tcPr>
                </a:tc>
                <a:tc>
                  <a:txBody>
                    <a:bodyPr/>
                    <a:lstStyle/>
                    <a:p>
                      <a:pPr algn="ctr">
                        <a:lnSpc>
                          <a:spcPct val="107000"/>
                        </a:lnSpc>
                        <a:spcAft>
                          <a:spcPts val="0"/>
                        </a:spcAft>
                      </a:pPr>
                      <a:r>
                        <a:rPr lang="es-MX" sz="1100">
                          <a:effectLst/>
                        </a:rPr>
                        <a:t>1 952 188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 5 572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56409164"/>
                  </a:ext>
                </a:extLst>
              </a:tr>
              <a:tr h="340995">
                <a:tc>
                  <a:txBody>
                    <a:bodyPr/>
                    <a:lstStyle/>
                    <a:p>
                      <a:pPr algn="ctr">
                        <a:lnSpc>
                          <a:spcPct val="107000"/>
                        </a:lnSpc>
                        <a:spcAft>
                          <a:spcPts val="0"/>
                        </a:spcAft>
                      </a:pPr>
                      <a:r>
                        <a:rPr lang="es-MX" sz="1100" dirty="0">
                          <a:effectLst/>
                        </a:rPr>
                        <a:t>2010-2011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3 074 224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4 386 615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4 751 040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2 563 223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2 433 084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2 253 421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2 163 216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4">
                        <a:lumMod val="40000"/>
                        <a:lumOff val="60000"/>
                      </a:schemeClr>
                    </a:solidFill>
                  </a:tcPr>
                </a:tc>
                <a:tc>
                  <a:txBody>
                    <a:bodyPr/>
                    <a:lstStyle/>
                    <a:p>
                      <a:pPr algn="ctr">
                        <a:lnSpc>
                          <a:spcPct val="107000"/>
                        </a:lnSpc>
                        <a:spcAft>
                          <a:spcPts val="0"/>
                        </a:spcAft>
                      </a:pPr>
                      <a:r>
                        <a:rPr lang="es-MX" sz="1100" dirty="0">
                          <a:effectLst/>
                        </a:rPr>
                        <a:t>2 049 875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40000"/>
                        <a:lumOff val="60000"/>
                      </a:schemeClr>
                    </a:solidFill>
                  </a:tcPr>
                </a:tc>
                <a:tc>
                  <a:txBody>
                    <a:bodyPr/>
                    <a:lstStyle/>
                    <a:p>
                      <a:pPr algn="ctr">
                        <a:lnSpc>
                          <a:spcPct val="107000"/>
                        </a:lnSpc>
                        <a:spcAft>
                          <a:spcPts val="0"/>
                        </a:spcAft>
                      </a:pPr>
                      <a:r>
                        <a:rPr lang="es-MX" sz="1100" dirty="0">
                          <a:effectLst/>
                        </a:rPr>
                        <a:t>1 929 335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6">
                        <a:lumMod val="60000"/>
                        <a:lumOff val="40000"/>
                      </a:schemeClr>
                    </a:solidFill>
                  </a:tcPr>
                </a:tc>
                <a:tc>
                  <a:txBody>
                    <a:bodyPr/>
                    <a:lstStyle/>
                    <a:p>
                      <a:pPr algn="ctr">
                        <a:lnSpc>
                          <a:spcPct val="107000"/>
                        </a:lnSpc>
                        <a:spcAft>
                          <a:spcPts val="0"/>
                        </a:spcAft>
                      </a:pPr>
                      <a:r>
                        <a:rPr lang="es-MX" sz="1100">
                          <a:effectLst/>
                        </a:rPr>
                        <a:t> 4 169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77554705"/>
                  </a:ext>
                </a:extLst>
              </a:tr>
              <a:tr h="340995">
                <a:tc>
                  <a:txBody>
                    <a:bodyPr/>
                    <a:lstStyle/>
                    <a:p>
                      <a:pPr algn="ctr">
                        <a:lnSpc>
                          <a:spcPct val="107000"/>
                        </a:lnSpc>
                        <a:spcAft>
                          <a:spcPts val="0"/>
                        </a:spcAft>
                      </a:pPr>
                      <a:r>
                        <a:rPr lang="es-MX" sz="1100" dirty="0">
                          <a:effectLst/>
                        </a:rPr>
                        <a:t>2011-2012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2 744 379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3 971 918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4 233 128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2 385 983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2 334 603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2 210 235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a:effectLst/>
                        </a:rPr>
                        <a:t>2 005 673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1 913 384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4">
                        <a:lumMod val="40000"/>
                        <a:lumOff val="60000"/>
                      </a:schemeClr>
                    </a:solidFill>
                  </a:tcPr>
                </a:tc>
                <a:tc>
                  <a:txBody>
                    <a:bodyPr/>
                    <a:lstStyle/>
                    <a:p>
                      <a:pPr algn="ctr">
                        <a:lnSpc>
                          <a:spcPct val="107000"/>
                        </a:lnSpc>
                        <a:spcAft>
                          <a:spcPts val="0"/>
                        </a:spcAft>
                      </a:pPr>
                      <a:r>
                        <a:rPr lang="es-MX" sz="1100" dirty="0">
                          <a:effectLst/>
                        </a:rPr>
                        <a:t>1 781 906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40000"/>
                        <a:lumOff val="60000"/>
                      </a:schemeClr>
                    </a:solidFill>
                  </a:tcPr>
                </a:tc>
                <a:tc>
                  <a:txBody>
                    <a:bodyPr/>
                    <a:lstStyle/>
                    <a:p>
                      <a:pPr algn="ctr">
                        <a:lnSpc>
                          <a:spcPct val="107000"/>
                        </a:lnSpc>
                        <a:spcAft>
                          <a:spcPts val="0"/>
                        </a:spcAft>
                      </a:pPr>
                      <a:r>
                        <a:rPr lang="es-MX" sz="1100" dirty="0">
                          <a:effectLst/>
                        </a:rPr>
                        <a:t>  385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46961753"/>
                  </a:ext>
                </a:extLst>
              </a:tr>
            </a:tbl>
          </a:graphicData>
        </a:graphic>
      </p:graphicFrame>
      <p:sp>
        <p:nvSpPr>
          <p:cNvPr id="9" name="Rectángulo redondeado 8"/>
          <p:cNvSpPr/>
          <p:nvPr/>
        </p:nvSpPr>
        <p:spPr>
          <a:xfrm>
            <a:off x="6234546" y="3652788"/>
            <a:ext cx="4322618" cy="208649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47254" y="5815647"/>
            <a:ext cx="6778394" cy="523220"/>
          </a:xfrm>
          <a:prstGeom prst="rect">
            <a:avLst/>
          </a:prstGeom>
          <a:noFill/>
        </p:spPr>
        <p:txBody>
          <a:bodyPr wrap="none" rtlCol="0">
            <a:spAutoFit/>
          </a:bodyPr>
          <a:lstStyle/>
          <a:p>
            <a:r>
              <a:rPr lang="es-MX" sz="1400" dirty="0" smtClean="0"/>
              <a:t>Fuente: Registro Nacional de Alumnos (RNA) de los ciclos escolares 2007-2008/2011-2012.</a:t>
            </a:r>
          </a:p>
          <a:p>
            <a:r>
              <a:rPr lang="es-MX" sz="1400" dirty="0" smtClean="0"/>
              <a:t>99: no es posible atribuirle grado escolar. </a:t>
            </a:r>
            <a:endParaRPr lang="es-MX" sz="1400" dirty="0"/>
          </a:p>
        </p:txBody>
      </p:sp>
    </p:spTree>
    <p:extLst>
      <p:ext uri="{BB962C8B-B14F-4D97-AF65-F5344CB8AC3E}">
        <p14:creationId xmlns:p14="http://schemas.microsoft.com/office/powerpoint/2010/main" val="1368743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276837" y="100668"/>
            <a:ext cx="11652308" cy="906011"/>
          </a:xfrm>
        </p:spPr>
        <p:txBody>
          <a:bodyPr>
            <a:noAutofit/>
          </a:bodyPr>
          <a:lstStyle/>
          <a:p>
            <a:pPr algn="ctr">
              <a:lnSpc>
                <a:spcPct val="150000"/>
              </a:lnSpc>
            </a:pPr>
            <a:r>
              <a:rPr lang="es-MX" sz="2800" b="1" dirty="0" smtClean="0">
                <a:solidFill>
                  <a:srgbClr val="4472C4"/>
                </a:solidFill>
                <a:latin typeface="Arial" panose="020B0604020202020204" pitchFamily="34" charset="0"/>
                <a:cs typeface="Times New Roman" panose="02020603050405020304" pitchFamily="18" charset="0"/>
              </a:rPr>
              <a:t>Trayectorias longitudinales ENLACE -RNA</a:t>
            </a:r>
            <a:endParaRPr lang="es-MX" sz="4000" dirty="0">
              <a:solidFill>
                <a:schemeClr val="accent5"/>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5FD0AB8A-FD38-41AE-9FC0-0C744861BC4F}"/>
              </a:ext>
            </a:extLst>
          </p:cNvPr>
          <p:cNvSpPr/>
          <p:nvPr/>
        </p:nvSpPr>
        <p:spPr>
          <a:xfrm>
            <a:off x="702820" y="1154853"/>
            <a:ext cx="10559637" cy="1200329"/>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Con la información de RNA es posible hacer el cruce con ENLACE y obtener información sobre las trayectorias de los alumnos para los siguientes ciclos escolares (ENLACE y RNA hacen referencia a alumnos con CURP validada):</a:t>
            </a:r>
          </a:p>
          <a:p>
            <a:pPr algn="just"/>
            <a:endParaRPr lang="es-MX" dirty="0">
              <a:latin typeface="Arial" panose="020B0604020202020204" pitchFamily="34" charset="0"/>
              <a:cs typeface="Arial" panose="020B0604020202020204" pitchFamily="34" charset="0"/>
            </a:endParaRPr>
          </a:p>
        </p:txBody>
      </p:sp>
      <p:graphicFrame>
        <p:nvGraphicFramePr>
          <p:cNvPr id="5" name="Diagrama 4"/>
          <p:cNvGraphicFramePr/>
          <p:nvPr>
            <p:extLst>
              <p:ext uri="{D42A27DB-BD31-4B8C-83A1-F6EECF244321}">
                <p14:modId xmlns:p14="http://schemas.microsoft.com/office/powerpoint/2010/main" val="3102156433"/>
              </p:ext>
            </p:extLst>
          </p:nvPr>
        </p:nvGraphicFramePr>
        <p:xfrm>
          <a:off x="4483984" y="3234303"/>
          <a:ext cx="2035398" cy="2054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a 9"/>
          <p:cNvGraphicFramePr/>
          <p:nvPr>
            <p:extLst>
              <p:ext uri="{D42A27DB-BD31-4B8C-83A1-F6EECF244321}">
                <p14:modId xmlns:p14="http://schemas.microsoft.com/office/powerpoint/2010/main" val="4134280253"/>
              </p:ext>
            </p:extLst>
          </p:nvPr>
        </p:nvGraphicFramePr>
        <p:xfrm>
          <a:off x="6990345" y="3283971"/>
          <a:ext cx="2144323" cy="20018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a 10"/>
          <p:cNvGraphicFramePr/>
          <p:nvPr>
            <p:extLst>
              <p:ext uri="{D42A27DB-BD31-4B8C-83A1-F6EECF244321}">
                <p14:modId xmlns:p14="http://schemas.microsoft.com/office/powerpoint/2010/main" val="2849855487"/>
              </p:ext>
            </p:extLst>
          </p:nvPr>
        </p:nvGraphicFramePr>
        <p:xfrm>
          <a:off x="1875447" y="3234303"/>
          <a:ext cx="2137574" cy="20515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 name="CuadroTexto 5"/>
          <p:cNvSpPr txBox="1"/>
          <p:nvPr/>
        </p:nvSpPr>
        <p:spPr>
          <a:xfrm>
            <a:off x="554363" y="3322510"/>
            <a:ext cx="1349082" cy="400110"/>
          </a:xfrm>
          <a:prstGeom prst="rect">
            <a:avLst/>
          </a:prstGeom>
          <a:noFill/>
        </p:spPr>
        <p:txBody>
          <a:bodyPr wrap="square" rtlCol="0">
            <a:spAutoFit/>
          </a:bodyPr>
          <a:lstStyle/>
          <a:p>
            <a:r>
              <a:rPr lang="es-MX" sz="2000" b="1" dirty="0" smtClean="0"/>
              <a:t>2007-2008</a:t>
            </a:r>
            <a:endParaRPr lang="es-MX" sz="2000" b="1" dirty="0"/>
          </a:p>
        </p:txBody>
      </p:sp>
      <p:sp>
        <p:nvSpPr>
          <p:cNvPr id="12" name="CuadroTexto 11"/>
          <p:cNvSpPr txBox="1"/>
          <p:nvPr/>
        </p:nvSpPr>
        <p:spPr>
          <a:xfrm>
            <a:off x="554363" y="4077203"/>
            <a:ext cx="1349082" cy="400110"/>
          </a:xfrm>
          <a:prstGeom prst="rect">
            <a:avLst/>
          </a:prstGeom>
          <a:noFill/>
        </p:spPr>
        <p:txBody>
          <a:bodyPr wrap="square" rtlCol="0">
            <a:spAutoFit/>
          </a:bodyPr>
          <a:lstStyle/>
          <a:p>
            <a:r>
              <a:rPr lang="es-MX" sz="2000" b="1" dirty="0" smtClean="0"/>
              <a:t>2008-2009</a:t>
            </a:r>
            <a:endParaRPr lang="es-MX" sz="2000" b="1" dirty="0"/>
          </a:p>
        </p:txBody>
      </p:sp>
      <p:sp>
        <p:nvSpPr>
          <p:cNvPr id="13" name="CuadroTexto 12"/>
          <p:cNvSpPr txBox="1"/>
          <p:nvPr/>
        </p:nvSpPr>
        <p:spPr>
          <a:xfrm>
            <a:off x="554363" y="4876781"/>
            <a:ext cx="1349082" cy="400110"/>
          </a:xfrm>
          <a:prstGeom prst="rect">
            <a:avLst/>
          </a:prstGeom>
          <a:noFill/>
        </p:spPr>
        <p:txBody>
          <a:bodyPr wrap="square" rtlCol="0">
            <a:spAutoFit/>
          </a:bodyPr>
          <a:lstStyle/>
          <a:p>
            <a:r>
              <a:rPr lang="es-MX" sz="2000" b="1" dirty="0" smtClean="0"/>
              <a:t>2009-2010</a:t>
            </a:r>
            <a:endParaRPr lang="es-MX" sz="2000" b="1" dirty="0"/>
          </a:p>
        </p:txBody>
      </p:sp>
      <p:sp>
        <p:nvSpPr>
          <p:cNvPr id="7" name="Flecha izquierda y derecha 6"/>
          <p:cNvSpPr/>
          <p:nvPr/>
        </p:nvSpPr>
        <p:spPr>
          <a:xfrm>
            <a:off x="1643905" y="2079553"/>
            <a:ext cx="9067638" cy="7302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Matrícula registrada (alumnos que en cada ciclo cursaban 6° de Primaria) </a:t>
            </a:r>
            <a:endParaRPr lang="es-MX" b="1" dirty="0">
              <a:solidFill>
                <a:schemeClr val="tx1"/>
              </a:solidFill>
            </a:endParaRPr>
          </a:p>
        </p:txBody>
      </p:sp>
      <p:sp>
        <p:nvSpPr>
          <p:cNvPr id="16" name="Flecha izquierda y derecha 15"/>
          <p:cNvSpPr/>
          <p:nvPr/>
        </p:nvSpPr>
        <p:spPr>
          <a:xfrm>
            <a:off x="6469516" y="4747990"/>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Flecha izquierda y derecha 16"/>
          <p:cNvSpPr/>
          <p:nvPr/>
        </p:nvSpPr>
        <p:spPr>
          <a:xfrm>
            <a:off x="6469516" y="4124606"/>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Flecha izquierda y derecha 17"/>
          <p:cNvSpPr/>
          <p:nvPr/>
        </p:nvSpPr>
        <p:spPr>
          <a:xfrm>
            <a:off x="6469516" y="3548904"/>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Elipse 20"/>
          <p:cNvSpPr/>
          <p:nvPr/>
        </p:nvSpPr>
        <p:spPr>
          <a:xfrm>
            <a:off x="9879563" y="3304627"/>
            <a:ext cx="1838130" cy="559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1 838 413 (80.8%**)</a:t>
            </a:r>
            <a:endParaRPr lang="es-MX" b="1" dirty="0">
              <a:solidFill>
                <a:schemeClr val="tx1"/>
              </a:solidFill>
            </a:endParaRPr>
          </a:p>
        </p:txBody>
      </p:sp>
      <p:sp>
        <p:nvSpPr>
          <p:cNvPr id="22" name="Elipse 21"/>
          <p:cNvSpPr/>
          <p:nvPr/>
        </p:nvSpPr>
        <p:spPr>
          <a:xfrm>
            <a:off x="9879563" y="4077203"/>
            <a:ext cx="1838130" cy="559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1 793 </a:t>
            </a:r>
            <a:r>
              <a:rPr lang="es-MX" b="1" dirty="0" smtClean="0">
                <a:solidFill>
                  <a:schemeClr val="tx1"/>
                </a:solidFill>
              </a:rPr>
              <a:t>741</a:t>
            </a:r>
          </a:p>
          <a:p>
            <a:pPr algn="ctr"/>
            <a:r>
              <a:rPr lang="es-MX" b="1" dirty="0" smtClean="0">
                <a:solidFill>
                  <a:schemeClr val="tx1"/>
                </a:solidFill>
              </a:rPr>
              <a:t>(80.2%**)</a:t>
            </a:r>
            <a:r>
              <a:rPr lang="es-MX" dirty="0" smtClean="0">
                <a:solidFill>
                  <a:schemeClr val="tx1"/>
                </a:solidFill>
              </a:rPr>
              <a:t> </a:t>
            </a:r>
            <a:endParaRPr lang="es-MX" b="1" dirty="0">
              <a:solidFill>
                <a:schemeClr val="tx1"/>
              </a:solidFill>
            </a:endParaRPr>
          </a:p>
        </p:txBody>
      </p:sp>
      <p:sp>
        <p:nvSpPr>
          <p:cNvPr id="23" name="Elipse 22"/>
          <p:cNvSpPr/>
          <p:nvPr/>
        </p:nvSpPr>
        <p:spPr>
          <a:xfrm>
            <a:off x="9966650" y="4836689"/>
            <a:ext cx="1838130" cy="559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1 834 842 (82.0%**)</a:t>
            </a:r>
            <a:endParaRPr lang="es-MX" b="1" dirty="0">
              <a:solidFill>
                <a:schemeClr val="tx1"/>
              </a:solidFill>
            </a:endParaRPr>
          </a:p>
        </p:txBody>
      </p:sp>
      <p:sp>
        <p:nvSpPr>
          <p:cNvPr id="24" name="CuadroTexto 23"/>
          <p:cNvSpPr txBox="1"/>
          <p:nvPr/>
        </p:nvSpPr>
        <p:spPr>
          <a:xfrm>
            <a:off x="9211551" y="2849934"/>
            <a:ext cx="2959330" cy="338554"/>
          </a:xfrm>
          <a:prstGeom prst="rect">
            <a:avLst/>
          </a:prstGeom>
          <a:noFill/>
        </p:spPr>
        <p:txBody>
          <a:bodyPr wrap="square" rtlCol="0">
            <a:spAutoFit/>
          </a:bodyPr>
          <a:lstStyle/>
          <a:p>
            <a:r>
              <a:rPr lang="es-MX" sz="1600" dirty="0" smtClean="0"/>
              <a:t>Registros coincidentes en grado*</a:t>
            </a:r>
            <a:endParaRPr lang="es-MX" sz="1600" dirty="0"/>
          </a:p>
        </p:txBody>
      </p:sp>
      <p:sp>
        <p:nvSpPr>
          <p:cNvPr id="25" name="CuadroTexto 24"/>
          <p:cNvSpPr txBox="1"/>
          <p:nvPr/>
        </p:nvSpPr>
        <p:spPr>
          <a:xfrm>
            <a:off x="435705" y="5650012"/>
            <a:ext cx="11369075" cy="1331134"/>
          </a:xfrm>
          <a:prstGeom prst="rect">
            <a:avLst/>
          </a:prstGeom>
          <a:noFill/>
        </p:spPr>
        <p:txBody>
          <a:bodyPr wrap="square" rtlCol="0">
            <a:spAutoFit/>
          </a:bodyPr>
          <a:lstStyle/>
          <a:p>
            <a:r>
              <a:rPr lang="es-MX" sz="1400" dirty="0" smtClean="0"/>
              <a:t>*Para </a:t>
            </a:r>
            <a:r>
              <a:rPr lang="es-MX" sz="1400" dirty="0"/>
              <a:t>el ciclo escolar 2007-2008, 77 162 registros presentan inconsistencia de grado y 26 933 registros de ENLACE no se encontraron en </a:t>
            </a:r>
            <a:r>
              <a:rPr lang="es-MX" sz="1400" dirty="0" smtClean="0"/>
              <a:t>RNA.</a:t>
            </a:r>
            <a:endParaRPr lang="es-MX" sz="1400" dirty="0"/>
          </a:p>
          <a:p>
            <a:r>
              <a:rPr lang="es-MX" sz="1400" dirty="0" smtClean="0"/>
              <a:t>  Para el ciclo escolar 2008-2009</a:t>
            </a:r>
            <a:r>
              <a:rPr lang="es-MX" sz="1400" dirty="0"/>
              <a:t>, 56 954 registros presentan inconsistencia de grado y 9 076 registros de ENLACE no se encontraron en RNA.</a:t>
            </a:r>
          </a:p>
          <a:p>
            <a:r>
              <a:rPr lang="es-MX" sz="1400" dirty="0" smtClean="0"/>
              <a:t>  Para </a:t>
            </a:r>
            <a:r>
              <a:rPr lang="es-MX" sz="1400" dirty="0"/>
              <a:t>el ciclo escolar 2009-2010, 23 946 registros presentan inconsistencia de grado y  46 588 registros de ENLACE no se encontraron en RNA</a:t>
            </a:r>
            <a:endParaRPr lang="es-MX" sz="1400" dirty="0" smtClean="0"/>
          </a:p>
          <a:p>
            <a:endParaRPr lang="es-MX" sz="1050" dirty="0" smtClean="0"/>
          </a:p>
          <a:p>
            <a:r>
              <a:rPr lang="es-MX" sz="1400" dirty="0" smtClean="0"/>
              <a:t>** Los porcentajes se calculan respecto a la matrícula del F911.</a:t>
            </a:r>
          </a:p>
          <a:p>
            <a:r>
              <a:rPr lang="es-MX" sz="1400" dirty="0" smtClean="0"/>
              <a:t>.</a:t>
            </a:r>
            <a:endParaRPr lang="es-MX" sz="1400" dirty="0"/>
          </a:p>
        </p:txBody>
      </p:sp>
      <p:sp>
        <p:nvSpPr>
          <p:cNvPr id="26" name="Flecha izquierda y derecha 25"/>
          <p:cNvSpPr/>
          <p:nvPr/>
        </p:nvSpPr>
        <p:spPr>
          <a:xfrm>
            <a:off x="9211551" y="3549180"/>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Flecha izquierda y derecha 26"/>
          <p:cNvSpPr/>
          <p:nvPr/>
        </p:nvSpPr>
        <p:spPr>
          <a:xfrm>
            <a:off x="9211551" y="4206399"/>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Flecha izquierda y derecha 27"/>
          <p:cNvSpPr/>
          <p:nvPr/>
        </p:nvSpPr>
        <p:spPr>
          <a:xfrm>
            <a:off x="9242749" y="4876781"/>
            <a:ext cx="615820" cy="270914"/>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41417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FD0AB8A-FD38-41AE-9FC0-0C744861BC4F}"/>
              </a:ext>
            </a:extLst>
          </p:cNvPr>
          <p:cNvSpPr/>
          <p:nvPr/>
        </p:nvSpPr>
        <p:spPr>
          <a:xfrm>
            <a:off x="796342" y="1300294"/>
            <a:ext cx="10613297" cy="1200329"/>
          </a:xfrm>
          <a:prstGeom prst="rect">
            <a:avLst/>
          </a:prstGeom>
        </p:spPr>
        <p:txBody>
          <a:bodyPr wrap="square">
            <a:spAutoFit/>
          </a:bodyPr>
          <a:lstStyle/>
          <a:p>
            <a:pPr lvl="0" algn="just"/>
            <a:r>
              <a:rPr lang="es-MX" sz="2400" dirty="0" smtClean="0"/>
              <a:t>Es posible completar las </a:t>
            </a:r>
            <a:r>
              <a:rPr lang="es-MX" sz="2400" dirty="0"/>
              <a:t>trayectorias obtenidas a partir de </a:t>
            </a:r>
            <a:r>
              <a:rPr lang="es-MX" sz="2400" dirty="0" smtClean="0"/>
              <a:t>ENLACE </a:t>
            </a:r>
            <a:r>
              <a:rPr lang="es-MX" sz="2400" dirty="0"/>
              <a:t>con </a:t>
            </a:r>
            <a:r>
              <a:rPr lang="es-MX" sz="2400" dirty="0" smtClean="0"/>
              <a:t>información de </a:t>
            </a:r>
            <a:r>
              <a:rPr lang="es-MX" sz="2400" dirty="0"/>
              <a:t>RNA </a:t>
            </a:r>
            <a:r>
              <a:rPr lang="es-MX" sz="2400" b="1" dirty="0"/>
              <a:t>para los alumnos que </a:t>
            </a:r>
            <a:r>
              <a:rPr lang="es-MX" sz="2400" b="1" dirty="0" smtClean="0"/>
              <a:t>en el ciclo escolar 2007-2008 </a:t>
            </a:r>
            <a:r>
              <a:rPr lang="es-MX" sz="2400" b="1" dirty="0"/>
              <a:t>cursaban 6° de </a:t>
            </a:r>
            <a:r>
              <a:rPr lang="es-MX" sz="2400" b="1" dirty="0" smtClean="0"/>
              <a:t>primaria</a:t>
            </a:r>
            <a:r>
              <a:rPr lang="es-MX" sz="2400" dirty="0" smtClean="0"/>
              <a:t>, los </a:t>
            </a:r>
            <a:r>
              <a:rPr lang="es-MX" sz="2400" dirty="0"/>
              <a:t>primeros cinco caracteres de la trayectoria de ENLACE.</a:t>
            </a:r>
          </a:p>
        </p:txBody>
      </p:sp>
      <p:graphicFrame>
        <p:nvGraphicFramePr>
          <p:cNvPr id="2" name="Tabla 1">
            <a:extLst>
              <a:ext uri="{FF2B5EF4-FFF2-40B4-BE49-F238E27FC236}">
                <a16:creationId xmlns:a16="http://schemas.microsoft.com/office/drawing/2014/main" id="{1C840AB7-B8E2-4B50-BF84-A297C8FCA738}"/>
              </a:ext>
            </a:extLst>
          </p:cNvPr>
          <p:cNvGraphicFramePr>
            <a:graphicFrameLocks noGrp="1"/>
          </p:cNvGraphicFramePr>
          <p:nvPr>
            <p:extLst/>
          </p:nvPr>
        </p:nvGraphicFramePr>
        <p:xfrm>
          <a:off x="796341" y="3446524"/>
          <a:ext cx="10613297" cy="978408"/>
        </p:xfrm>
        <a:graphic>
          <a:graphicData uri="http://schemas.openxmlformats.org/drawingml/2006/table">
            <a:tbl>
              <a:tblPr firstRow="1" firstCol="1" bandRow="1">
                <a:tableStyleId>{5C22544A-7EE6-4342-B048-85BDC9FD1C3A}</a:tableStyleId>
              </a:tblPr>
              <a:tblGrid>
                <a:gridCol w="2235615">
                  <a:extLst>
                    <a:ext uri="{9D8B030D-6E8A-4147-A177-3AD203B41FA5}">
                      <a16:colId xmlns:a16="http://schemas.microsoft.com/office/drawing/2014/main" val="2591900488"/>
                    </a:ext>
                  </a:extLst>
                </a:gridCol>
                <a:gridCol w="162560">
                  <a:extLst>
                    <a:ext uri="{9D8B030D-6E8A-4147-A177-3AD203B41FA5}">
                      <a16:colId xmlns:a16="http://schemas.microsoft.com/office/drawing/2014/main" val="3974117433"/>
                    </a:ext>
                  </a:extLst>
                </a:gridCol>
                <a:gridCol w="2340008">
                  <a:extLst>
                    <a:ext uri="{9D8B030D-6E8A-4147-A177-3AD203B41FA5}">
                      <a16:colId xmlns:a16="http://schemas.microsoft.com/office/drawing/2014/main" val="2977898188"/>
                    </a:ext>
                  </a:extLst>
                </a:gridCol>
                <a:gridCol w="2919664">
                  <a:extLst>
                    <a:ext uri="{9D8B030D-6E8A-4147-A177-3AD203B41FA5}">
                      <a16:colId xmlns:a16="http://schemas.microsoft.com/office/drawing/2014/main" val="3024617747"/>
                    </a:ext>
                  </a:extLst>
                </a:gridCol>
                <a:gridCol w="2955450">
                  <a:extLst>
                    <a:ext uri="{9D8B030D-6E8A-4147-A177-3AD203B41FA5}">
                      <a16:colId xmlns:a16="http://schemas.microsoft.com/office/drawing/2014/main" val="4018197645"/>
                    </a:ext>
                  </a:extLst>
                </a:gridCol>
              </a:tblGrid>
              <a:tr h="0">
                <a:tc>
                  <a:txBody>
                    <a:bodyPr/>
                    <a:lstStyle/>
                    <a:p>
                      <a:pPr marL="457200" algn="just">
                        <a:lnSpc>
                          <a:spcPct val="107000"/>
                        </a:lnSpc>
                        <a:spcAft>
                          <a:spcPts val="0"/>
                        </a:spcAft>
                      </a:pPr>
                      <a:r>
                        <a:rPr lang="es-MX" sz="2000" dirty="0" smtClean="0">
                          <a:effectLst/>
                        </a:rPr>
                        <a:t>ID</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Trayectoria RNA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Trayectoria ENLACE</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Trayectoria completa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5779664"/>
                  </a:ext>
                </a:extLst>
              </a:tr>
              <a:tr h="0">
                <a:tc>
                  <a:txBody>
                    <a:bodyPr/>
                    <a:lstStyle/>
                    <a:p>
                      <a:pPr marL="457200" algn="just">
                        <a:lnSpc>
                          <a:spcPct val="107000"/>
                        </a:lnSpc>
                        <a:spcAft>
                          <a:spcPts val="0"/>
                        </a:spcAft>
                      </a:pPr>
                      <a:r>
                        <a:rPr lang="es-MX" sz="2000" dirty="0" smtClean="0">
                          <a:effectLst/>
                        </a:rPr>
                        <a:t>1</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a:effectLst/>
                        </a:rPr>
                        <a:t>6_7_8_9_.</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a:effectLst/>
                        </a:rPr>
                        <a:t>6_7_._._._._12</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6_7_8_9_._._12</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5202672"/>
                  </a:ext>
                </a:extLst>
              </a:tr>
              <a:tr h="0">
                <a:tc>
                  <a:txBody>
                    <a:bodyPr/>
                    <a:lstStyle/>
                    <a:p>
                      <a:pPr marL="457200" algn="just">
                        <a:lnSpc>
                          <a:spcPct val="107000"/>
                        </a:lnSpc>
                        <a:spcAft>
                          <a:spcPts val="0"/>
                        </a:spcAft>
                      </a:pPr>
                      <a:r>
                        <a:rPr lang="es-MX" sz="20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6_7_8_9_.</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a:effectLst/>
                        </a:rPr>
                        <a:t>6_._8_9_._._.</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s-MX" sz="2000" dirty="0">
                          <a:effectLst/>
                        </a:rPr>
                        <a:t>6_7_8_9_._._.</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461205"/>
                  </a:ext>
                </a:extLst>
              </a:tr>
            </a:tbl>
          </a:graphicData>
        </a:graphic>
      </p:graphicFrame>
      <p:sp>
        <p:nvSpPr>
          <p:cNvPr id="5" name="Rectángulo 4">
            <a:extLst>
              <a:ext uri="{FF2B5EF4-FFF2-40B4-BE49-F238E27FC236}">
                <a16:creationId xmlns:a16="http://schemas.microsoft.com/office/drawing/2014/main" id="{3E9BE94E-F94B-4364-9788-17EA4DEC2B8B}"/>
              </a:ext>
            </a:extLst>
          </p:cNvPr>
          <p:cNvSpPr/>
          <p:nvPr/>
        </p:nvSpPr>
        <p:spPr>
          <a:xfrm>
            <a:off x="3593598" y="3753166"/>
            <a:ext cx="1251116" cy="36909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6" name="Rectángulo 5">
            <a:extLst>
              <a:ext uri="{FF2B5EF4-FFF2-40B4-BE49-F238E27FC236}">
                <a16:creationId xmlns:a16="http://schemas.microsoft.com/office/drawing/2014/main" id="{C21C91AE-824F-4E93-9E35-5298A36AF744}"/>
              </a:ext>
            </a:extLst>
          </p:cNvPr>
          <p:cNvSpPr/>
          <p:nvPr/>
        </p:nvSpPr>
        <p:spPr>
          <a:xfrm>
            <a:off x="5955714" y="3759515"/>
            <a:ext cx="1102810" cy="362741"/>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Rectángulo 9">
            <a:extLst>
              <a:ext uri="{FF2B5EF4-FFF2-40B4-BE49-F238E27FC236}">
                <a16:creationId xmlns:a16="http://schemas.microsoft.com/office/drawing/2014/main" id="{A3302D01-9F81-4654-B003-20A83CDE6F10}"/>
              </a:ext>
            </a:extLst>
          </p:cNvPr>
          <p:cNvSpPr/>
          <p:nvPr/>
        </p:nvSpPr>
        <p:spPr>
          <a:xfrm>
            <a:off x="796341" y="3045847"/>
            <a:ext cx="4466159" cy="400110"/>
          </a:xfrm>
          <a:prstGeom prst="rect">
            <a:avLst/>
          </a:prstGeom>
        </p:spPr>
        <p:txBody>
          <a:bodyPr wrap="none">
            <a:spAutoFit/>
          </a:bodyPr>
          <a:lstStyle/>
          <a:p>
            <a:r>
              <a:rPr lang="es-MX" sz="2000" b="1" dirty="0">
                <a:latin typeface="Calibri" panose="020F0502020204030204" pitchFamily="34" charset="0"/>
                <a:ea typeface="Calibri" panose="020F0502020204030204" pitchFamily="34" charset="0"/>
                <a:cs typeface="Times New Roman" panose="02020603050405020304" pitchFamily="18" charset="0"/>
              </a:rPr>
              <a:t>Ejemplo de recuperación de trayectorias</a:t>
            </a:r>
            <a:endParaRPr lang="es-MX" sz="2000" dirty="0">
              <a:latin typeface="Calibri" panose="020F0502020204030204" pitchFamily="34" charset="0"/>
            </a:endParaRPr>
          </a:p>
        </p:txBody>
      </p:sp>
      <p:sp>
        <p:nvSpPr>
          <p:cNvPr id="11" name="Rectángulo 10">
            <a:extLst>
              <a:ext uri="{FF2B5EF4-FFF2-40B4-BE49-F238E27FC236}">
                <a16:creationId xmlns:a16="http://schemas.microsoft.com/office/drawing/2014/main" id="{95AB8EA3-F543-4C47-92AB-C53BEEE16C9D}"/>
              </a:ext>
            </a:extLst>
          </p:cNvPr>
          <p:cNvSpPr/>
          <p:nvPr/>
        </p:nvSpPr>
        <p:spPr>
          <a:xfrm>
            <a:off x="721226" y="5021757"/>
            <a:ext cx="10763526" cy="865173"/>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Con este procedimiento fue </a:t>
            </a:r>
            <a:r>
              <a:rPr lang="es-MX" sz="2400" dirty="0">
                <a:ea typeface="Calibri" panose="020F0502020204030204" pitchFamily="34" charset="0"/>
                <a:cs typeface="Times New Roman" panose="02020603050405020304" pitchFamily="18" charset="0"/>
              </a:rPr>
              <a:t>posible</a:t>
            </a:r>
            <a:r>
              <a:rPr lang="es-MX" sz="2400" dirty="0">
                <a:latin typeface="Calibri" panose="020F0502020204030204" pitchFamily="34" charset="0"/>
                <a:ea typeface="Calibri" panose="020F0502020204030204" pitchFamily="34" charset="0"/>
                <a:cs typeface="Times New Roman" panose="02020603050405020304" pitchFamily="18" charset="0"/>
              </a:rPr>
              <a:t> completar 24.6% de los registros </a:t>
            </a:r>
            <a:r>
              <a:rPr lang="es-MX" sz="2400" dirty="0" smtClean="0">
                <a:latin typeface="Calibri" panose="020F0502020204030204" pitchFamily="34" charset="0"/>
                <a:ea typeface="Calibri" panose="020F0502020204030204" pitchFamily="34" charset="0"/>
                <a:cs typeface="Times New Roman" panose="02020603050405020304" pitchFamily="18" charset="0"/>
              </a:rPr>
              <a:t>de ENLACE en los que presentan vacíos en las trayectorias.</a:t>
            </a:r>
            <a:endParaRPr lang="es-MX"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ítulo 1">
            <a:extLst>
              <a:ext uri="{FF2B5EF4-FFF2-40B4-BE49-F238E27FC236}">
                <a16:creationId xmlns:a16="http://schemas.microsoft.com/office/drawing/2014/main" id="{129D90A1-7193-4DDF-B581-2152D8E2B714}"/>
              </a:ext>
            </a:extLst>
          </p:cNvPr>
          <p:cNvSpPr txBox="1">
            <a:spLocks/>
          </p:cNvSpPr>
          <p:nvPr/>
        </p:nvSpPr>
        <p:spPr>
          <a:xfrm>
            <a:off x="129560" y="121671"/>
            <a:ext cx="11652308" cy="9060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s-MX" sz="2800" b="1" dirty="0" smtClean="0">
                <a:solidFill>
                  <a:srgbClr val="4472C4"/>
                </a:solidFill>
                <a:latin typeface="Arial" panose="020B0604020202020204" pitchFamily="34" charset="0"/>
                <a:cs typeface="Times New Roman" panose="02020603050405020304" pitchFamily="18" charset="0"/>
              </a:rPr>
              <a:t>Trayectorias longitudinales ENLACE -RNA</a:t>
            </a:r>
            <a:endParaRPr lang="es-MX" sz="4000"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445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268BD2-DF25-4560-BE4C-0BB0AEC60071}"/>
              </a:ext>
            </a:extLst>
          </p:cNvPr>
          <p:cNvGraphicFramePr>
            <a:graphicFrameLocks noGrp="1"/>
          </p:cNvGraphicFramePr>
          <p:nvPr>
            <p:extLst/>
          </p:nvPr>
        </p:nvGraphicFramePr>
        <p:xfrm>
          <a:off x="442639" y="1286784"/>
          <a:ext cx="5387710" cy="3864060"/>
        </p:xfrm>
        <a:graphic>
          <a:graphicData uri="http://schemas.openxmlformats.org/drawingml/2006/table">
            <a:tbl>
              <a:tblPr firstRow="1" firstCol="1" bandRow="1">
                <a:tableStyleId>{5940675A-B579-460E-94D1-54222C63F5DA}</a:tableStyleId>
              </a:tblPr>
              <a:tblGrid>
                <a:gridCol w="1497298">
                  <a:extLst>
                    <a:ext uri="{9D8B030D-6E8A-4147-A177-3AD203B41FA5}">
                      <a16:colId xmlns:a16="http://schemas.microsoft.com/office/drawing/2014/main" val="3922562281"/>
                    </a:ext>
                  </a:extLst>
                </a:gridCol>
                <a:gridCol w="972603">
                  <a:extLst>
                    <a:ext uri="{9D8B030D-6E8A-4147-A177-3AD203B41FA5}">
                      <a16:colId xmlns:a16="http://schemas.microsoft.com/office/drawing/2014/main" val="1472761490"/>
                    </a:ext>
                  </a:extLst>
                </a:gridCol>
                <a:gridCol w="972603">
                  <a:extLst>
                    <a:ext uri="{9D8B030D-6E8A-4147-A177-3AD203B41FA5}">
                      <a16:colId xmlns:a16="http://schemas.microsoft.com/office/drawing/2014/main" val="3459983541"/>
                    </a:ext>
                  </a:extLst>
                </a:gridCol>
                <a:gridCol w="972603">
                  <a:extLst>
                    <a:ext uri="{9D8B030D-6E8A-4147-A177-3AD203B41FA5}">
                      <a16:colId xmlns:a16="http://schemas.microsoft.com/office/drawing/2014/main" val="3902325920"/>
                    </a:ext>
                  </a:extLst>
                </a:gridCol>
                <a:gridCol w="972603">
                  <a:extLst>
                    <a:ext uri="{9D8B030D-6E8A-4147-A177-3AD203B41FA5}">
                      <a16:colId xmlns:a16="http://schemas.microsoft.com/office/drawing/2014/main" val="2474669429"/>
                    </a:ext>
                  </a:extLst>
                </a:gridCol>
              </a:tblGrid>
              <a:tr h="262115">
                <a:tc>
                  <a:txBody>
                    <a:bodyPr/>
                    <a:lstStyle/>
                    <a:p>
                      <a:pPr algn="ctr">
                        <a:lnSpc>
                          <a:spcPct val="107000"/>
                        </a:lnSpc>
                        <a:spcAft>
                          <a:spcPts val="0"/>
                        </a:spcAft>
                      </a:pPr>
                      <a:r>
                        <a:rPr lang="es-MX" sz="1400" b="1" dirty="0">
                          <a:solidFill>
                            <a:schemeClr val="bg1"/>
                          </a:solidFill>
                          <a:effectLst/>
                        </a:rPr>
                        <a:t>Trayectoria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400" b="1" dirty="0">
                          <a:solidFill>
                            <a:schemeClr val="bg1"/>
                          </a:solidFill>
                          <a:effectLst/>
                        </a:rPr>
                        <a:t>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400" b="1" dirty="0">
                          <a:solidFill>
                            <a:schemeClr val="bg1"/>
                          </a:solidFill>
                          <a:effectLst/>
                        </a:rPr>
                        <a:t>%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400" b="1" dirty="0">
                          <a:solidFill>
                            <a:schemeClr val="bg1"/>
                          </a:solidFill>
                          <a:effectLst/>
                        </a:rPr>
                        <a:t>No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400" b="1" dirty="0">
                          <a:solidFill>
                            <a:schemeClr val="bg1"/>
                          </a:solidFill>
                          <a:effectLst/>
                        </a:rPr>
                        <a:t>% No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953198233"/>
                  </a:ext>
                </a:extLst>
              </a:tr>
              <a:tr h="262115">
                <a:tc>
                  <a:txBody>
                    <a:bodyPr/>
                    <a:lstStyle/>
                    <a:p>
                      <a:pPr>
                        <a:lnSpc>
                          <a:spcPct val="107000"/>
                        </a:lnSpc>
                        <a:spcAft>
                          <a:spcPts val="0"/>
                        </a:spcAft>
                      </a:pPr>
                      <a:r>
                        <a:rPr lang="es-MX" sz="1400" dirty="0">
                          <a:effectLst/>
                        </a:rPr>
                        <a:t>6_7_8_9_._._.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175 567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32.0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456 593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32.8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1310434"/>
                  </a:ext>
                </a:extLst>
              </a:tr>
              <a:tr h="262115">
                <a:tc>
                  <a:txBody>
                    <a:bodyPr/>
                    <a:lstStyle/>
                    <a:p>
                      <a:pPr>
                        <a:lnSpc>
                          <a:spcPct val="107000"/>
                        </a:lnSpc>
                        <a:spcAft>
                          <a:spcPts val="0"/>
                        </a:spcAft>
                      </a:pPr>
                      <a:r>
                        <a:rPr lang="es-MX" sz="1400" dirty="0">
                          <a:effectLst/>
                        </a:rPr>
                        <a:t>6_7_8_9_._._12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134 535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24.5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426 327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30.6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669492"/>
                  </a:ext>
                </a:extLst>
              </a:tr>
              <a:tr h="262115">
                <a:tc>
                  <a:txBody>
                    <a:bodyPr/>
                    <a:lstStyle/>
                    <a:p>
                      <a:pPr>
                        <a:lnSpc>
                          <a:spcPct val="107000"/>
                        </a:lnSpc>
                        <a:spcAft>
                          <a:spcPts val="0"/>
                        </a:spcAft>
                      </a:pPr>
                      <a:r>
                        <a:rPr lang="es-MX" sz="1400" dirty="0">
                          <a:effectLst/>
                        </a:rPr>
                        <a:t>6_._._._._._.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100 112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18.2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144 258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10.4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9826"/>
                  </a:ext>
                </a:extLst>
              </a:tr>
              <a:tr h="262115">
                <a:tc>
                  <a:txBody>
                    <a:bodyPr/>
                    <a:lstStyle/>
                    <a:p>
                      <a:pPr>
                        <a:lnSpc>
                          <a:spcPct val="107000"/>
                        </a:lnSpc>
                        <a:spcAft>
                          <a:spcPts val="0"/>
                        </a:spcAft>
                      </a:pPr>
                      <a:r>
                        <a:rPr lang="es-MX" sz="1400" dirty="0">
                          <a:effectLst/>
                        </a:rPr>
                        <a:t>6_7_8_._._._.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25 288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4.6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70 813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5.1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381535"/>
                  </a:ext>
                </a:extLst>
              </a:tr>
              <a:tr h="262115">
                <a:tc>
                  <a:txBody>
                    <a:bodyPr/>
                    <a:lstStyle/>
                    <a:p>
                      <a:pPr>
                        <a:lnSpc>
                          <a:spcPct val="107000"/>
                        </a:lnSpc>
                        <a:spcAft>
                          <a:spcPts val="0"/>
                        </a:spcAft>
                      </a:pPr>
                      <a:r>
                        <a:rPr lang="es-MX" sz="1400" dirty="0">
                          <a:effectLst/>
                        </a:rPr>
                        <a:t>6_7_._._._._.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24 844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4.5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58 160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4.2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556617"/>
                  </a:ext>
                </a:extLst>
              </a:tr>
              <a:tr h="262115">
                <a:tc>
                  <a:txBody>
                    <a:bodyPr/>
                    <a:lstStyle/>
                    <a:p>
                      <a:pPr>
                        <a:lnSpc>
                          <a:spcPct val="107000"/>
                        </a:lnSpc>
                        <a:spcAft>
                          <a:spcPts val="0"/>
                        </a:spcAft>
                      </a:pPr>
                      <a:r>
                        <a:rPr lang="es-MX" sz="1400" dirty="0">
                          <a:effectLst/>
                        </a:rPr>
                        <a:t>6_._8_9_._._.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20 582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3.7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36 997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2.7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7086744"/>
                  </a:ext>
                </a:extLst>
              </a:tr>
              <a:tr h="262115">
                <a:tc>
                  <a:txBody>
                    <a:bodyPr/>
                    <a:lstStyle/>
                    <a:p>
                      <a:pPr>
                        <a:lnSpc>
                          <a:spcPct val="107000"/>
                        </a:lnSpc>
                        <a:spcAft>
                          <a:spcPts val="0"/>
                        </a:spcAft>
                      </a:pPr>
                      <a:r>
                        <a:rPr lang="es-MX" sz="1400" dirty="0">
                          <a:effectLst/>
                        </a:rPr>
                        <a:t>6_._8_9_._._12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16 595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3.0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29 880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2.1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7576285"/>
                  </a:ext>
                </a:extLst>
              </a:tr>
              <a:tr h="262115">
                <a:tc>
                  <a:txBody>
                    <a:bodyPr/>
                    <a:lstStyle/>
                    <a:p>
                      <a:pPr>
                        <a:lnSpc>
                          <a:spcPct val="107000"/>
                        </a:lnSpc>
                        <a:spcAft>
                          <a:spcPts val="0"/>
                        </a:spcAft>
                      </a:pPr>
                      <a:r>
                        <a:rPr lang="es-MX" sz="1400" dirty="0">
                          <a:effectLst/>
                        </a:rPr>
                        <a:t>6_._._._._._12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12 357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2.2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12 624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0.9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6395114"/>
                  </a:ext>
                </a:extLst>
              </a:tr>
              <a:tr h="262115">
                <a:tc>
                  <a:txBody>
                    <a:bodyPr/>
                    <a:lstStyle/>
                    <a:p>
                      <a:pPr>
                        <a:lnSpc>
                          <a:spcPct val="107000"/>
                        </a:lnSpc>
                        <a:spcAft>
                          <a:spcPts val="0"/>
                        </a:spcAft>
                      </a:pPr>
                      <a:r>
                        <a:rPr lang="es-MX" sz="1400" dirty="0">
                          <a:effectLst/>
                        </a:rPr>
                        <a:t>6_7_._9_._._.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5 244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1.0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21 945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6394057"/>
                  </a:ext>
                </a:extLst>
              </a:tr>
              <a:tr h="262115">
                <a:tc>
                  <a:txBody>
                    <a:bodyPr/>
                    <a:lstStyle/>
                    <a:p>
                      <a:pPr>
                        <a:lnSpc>
                          <a:spcPct val="107000"/>
                        </a:lnSpc>
                        <a:spcAft>
                          <a:spcPts val="0"/>
                        </a:spcAft>
                      </a:pPr>
                      <a:r>
                        <a:rPr lang="es-MX" sz="1400" dirty="0">
                          <a:effectLst/>
                        </a:rPr>
                        <a:t>6_._8_._._._.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4 343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0.8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9 491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0.7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566978"/>
                  </a:ext>
                </a:extLst>
              </a:tr>
              <a:tr h="262115">
                <a:tc>
                  <a:txBody>
                    <a:bodyPr/>
                    <a:lstStyle/>
                    <a:p>
                      <a:pPr>
                        <a:lnSpc>
                          <a:spcPct val="107000"/>
                        </a:lnSpc>
                        <a:spcAft>
                          <a:spcPts val="0"/>
                        </a:spcAft>
                      </a:pPr>
                      <a:r>
                        <a:rPr lang="es-MX" sz="1400" dirty="0">
                          <a:effectLst/>
                        </a:rPr>
                        <a:t>Acumulado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r">
                        <a:lnSpc>
                          <a:spcPct val="107000"/>
                        </a:lnSpc>
                        <a:spcAft>
                          <a:spcPts val="0"/>
                        </a:spcAft>
                      </a:pPr>
                      <a:r>
                        <a:rPr lang="es-MX" sz="1400" dirty="0">
                          <a:effectLst/>
                        </a:rPr>
                        <a:t> 519 467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s-MX" sz="1400" dirty="0">
                          <a:effectLst/>
                        </a:rPr>
                        <a:t>94.6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r">
                        <a:lnSpc>
                          <a:spcPct val="107000"/>
                        </a:lnSpc>
                        <a:spcAft>
                          <a:spcPts val="0"/>
                        </a:spcAft>
                      </a:pPr>
                      <a:r>
                        <a:rPr lang="es-MX" sz="1400">
                          <a:effectLst/>
                        </a:rPr>
                        <a:t>1 267 088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s-MX" sz="1400" dirty="0">
                          <a:effectLst/>
                        </a:rPr>
                        <a:t>90.9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49251677"/>
                  </a:ext>
                </a:extLst>
              </a:tr>
              <a:tr h="262115">
                <a:tc>
                  <a:txBody>
                    <a:bodyPr/>
                    <a:lstStyle/>
                    <a:p>
                      <a:pPr>
                        <a:lnSpc>
                          <a:spcPct val="107000"/>
                        </a:lnSpc>
                        <a:spcAft>
                          <a:spcPts val="0"/>
                        </a:spcAft>
                      </a:pPr>
                      <a:r>
                        <a:rPr lang="es-MX" sz="1400" dirty="0">
                          <a:effectLst/>
                        </a:rPr>
                        <a:t>Resto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29 787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5.4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126 166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9.1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4830224"/>
                  </a:ext>
                </a:extLst>
              </a:tr>
              <a:tr h="262115">
                <a:tc>
                  <a:txBody>
                    <a:bodyPr/>
                    <a:lstStyle/>
                    <a:p>
                      <a:pPr>
                        <a:lnSpc>
                          <a:spcPct val="107000"/>
                        </a:lnSpc>
                        <a:spcAft>
                          <a:spcPts val="0"/>
                        </a:spcAft>
                      </a:pPr>
                      <a:r>
                        <a:rPr lang="es-MX" sz="1400" dirty="0">
                          <a:effectLst/>
                        </a:rPr>
                        <a:t>Total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r">
                        <a:lnSpc>
                          <a:spcPct val="107000"/>
                        </a:lnSpc>
                        <a:spcAft>
                          <a:spcPts val="0"/>
                        </a:spcAft>
                      </a:pPr>
                      <a:r>
                        <a:rPr lang="es-MX" sz="1400" dirty="0">
                          <a:effectLst/>
                        </a:rPr>
                        <a:t> </a:t>
                      </a:r>
                      <a:r>
                        <a:rPr lang="es-MX" sz="1400" b="1" dirty="0">
                          <a:solidFill>
                            <a:srgbClr val="FF0000"/>
                          </a:solidFill>
                          <a:effectLst/>
                        </a:rPr>
                        <a:t>549 254</a:t>
                      </a:r>
                      <a:endParaRPr lang="es-MX"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s-MX" sz="1400" dirty="0">
                          <a:effectLst/>
                        </a:rPr>
                        <a:t>100.0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r">
                        <a:lnSpc>
                          <a:spcPct val="107000"/>
                        </a:lnSpc>
                        <a:spcAft>
                          <a:spcPts val="0"/>
                        </a:spcAft>
                      </a:pPr>
                      <a:r>
                        <a:rPr lang="es-MX" sz="1400" b="1" dirty="0">
                          <a:solidFill>
                            <a:srgbClr val="FF0000"/>
                          </a:solidFill>
                          <a:effectLst/>
                        </a:rPr>
                        <a:t>1 393 254</a:t>
                      </a:r>
                      <a:endParaRPr lang="es-MX"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s-MX" sz="1400" dirty="0">
                          <a:effectLst/>
                        </a:rPr>
                        <a:t>100.0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39588177"/>
                  </a:ext>
                </a:extLst>
              </a:tr>
            </a:tbl>
          </a:graphicData>
        </a:graphic>
      </p:graphicFrame>
      <p:graphicFrame>
        <p:nvGraphicFramePr>
          <p:cNvPr id="6" name="Tabla 5">
            <a:extLst>
              <a:ext uri="{FF2B5EF4-FFF2-40B4-BE49-F238E27FC236}">
                <a16:creationId xmlns:a16="http://schemas.microsoft.com/office/drawing/2014/main" id="{5428C4E8-54E5-410B-A898-4347F0535F56}"/>
              </a:ext>
            </a:extLst>
          </p:cNvPr>
          <p:cNvGraphicFramePr>
            <a:graphicFrameLocks noGrp="1"/>
          </p:cNvGraphicFramePr>
          <p:nvPr>
            <p:extLst/>
          </p:nvPr>
        </p:nvGraphicFramePr>
        <p:xfrm>
          <a:off x="6384022" y="1286784"/>
          <a:ext cx="5184398" cy="3882098"/>
        </p:xfrm>
        <a:graphic>
          <a:graphicData uri="http://schemas.openxmlformats.org/drawingml/2006/table">
            <a:tbl>
              <a:tblPr firstRow="1" firstCol="1" bandRow="1">
                <a:tableStyleId>{5940675A-B579-460E-94D1-54222C63F5DA}</a:tableStyleId>
              </a:tblPr>
              <a:tblGrid>
                <a:gridCol w="1440794">
                  <a:extLst>
                    <a:ext uri="{9D8B030D-6E8A-4147-A177-3AD203B41FA5}">
                      <a16:colId xmlns:a16="http://schemas.microsoft.com/office/drawing/2014/main" val="2931374665"/>
                    </a:ext>
                  </a:extLst>
                </a:gridCol>
                <a:gridCol w="935901">
                  <a:extLst>
                    <a:ext uri="{9D8B030D-6E8A-4147-A177-3AD203B41FA5}">
                      <a16:colId xmlns:a16="http://schemas.microsoft.com/office/drawing/2014/main" val="2742996719"/>
                    </a:ext>
                  </a:extLst>
                </a:gridCol>
                <a:gridCol w="935901">
                  <a:extLst>
                    <a:ext uri="{9D8B030D-6E8A-4147-A177-3AD203B41FA5}">
                      <a16:colId xmlns:a16="http://schemas.microsoft.com/office/drawing/2014/main" val="4241406552"/>
                    </a:ext>
                  </a:extLst>
                </a:gridCol>
                <a:gridCol w="935901">
                  <a:extLst>
                    <a:ext uri="{9D8B030D-6E8A-4147-A177-3AD203B41FA5}">
                      <a16:colId xmlns:a16="http://schemas.microsoft.com/office/drawing/2014/main" val="3062962797"/>
                    </a:ext>
                  </a:extLst>
                </a:gridCol>
                <a:gridCol w="935901">
                  <a:extLst>
                    <a:ext uri="{9D8B030D-6E8A-4147-A177-3AD203B41FA5}">
                      <a16:colId xmlns:a16="http://schemas.microsoft.com/office/drawing/2014/main" val="3181174709"/>
                    </a:ext>
                  </a:extLst>
                </a:gridCol>
              </a:tblGrid>
              <a:tr h="428435">
                <a:tc>
                  <a:txBody>
                    <a:bodyPr/>
                    <a:lstStyle/>
                    <a:p>
                      <a:pPr algn="ctr">
                        <a:lnSpc>
                          <a:spcPct val="107000"/>
                        </a:lnSpc>
                        <a:spcAft>
                          <a:spcPts val="0"/>
                        </a:spcAft>
                      </a:pPr>
                      <a:r>
                        <a:rPr lang="es-MX" sz="1400" b="1" dirty="0">
                          <a:solidFill>
                            <a:schemeClr val="bg1"/>
                          </a:solidFill>
                          <a:effectLst/>
                        </a:rPr>
                        <a:t>Trayectoria</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solidFill>
                  </a:tcPr>
                </a:tc>
                <a:tc>
                  <a:txBody>
                    <a:bodyPr/>
                    <a:lstStyle/>
                    <a:p>
                      <a:pPr algn="ctr">
                        <a:lnSpc>
                          <a:spcPct val="107000"/>
                        </a:lnSpc>
                        <a:spcAft>
                          <a:spcPts val="0"/>
                        </a:spcAft>
                      </a:pPr>
                      <a:r>
                        <a:rPr lang="es-MX" sz="1400" b="1" dirty="0">
                          <a:solidFill>
                            <a:schemeClr val="bg1"/>
                          </a:solidFill>
                          <a:effectLst/>
                        </a:rPr>
                        <a:t>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solidFill>
                  </a:tcPr>
                </a:tc>
                <a:tc>
                  <a:txBody>
                    <a:bodyPr/>
                    <a:lstStyle/>
                    <a:p>
                      <a:pPr algn="ctr">
                        <a:lnSpc>
                          <a:spcPct val="107000"/>
                        </a:lnSpc>
                        <a:spcAft>
                          <a:spcPts val="0"/>
                        </a:spcAft>
                      </a:pPr>
                      <a:r>
                        <a:rPr lang="es-MX" sz="1400" b="1" dirty="0">
                          <a:solidFill>
                            <a:schemeClr val="bg1"/>
                          </a:solidFill>
                          <a:effectLst/>
                        </a:rPr>
                        <a:t>%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solidFill>
                  </a:tcPr>
                </a:tc>
                <a:tc>
                  <a:txBody>
                    <a:bodyPr/>
                    <a:lstStyle/>
                    <a:p>
                      <a:pPr algn="ctr">
                        <a:lnSpc>
                          <a:spcPct val="107000"/>
                        </a:lnSpc>
                        <a:spcAft>
                          <a:spcPts val="0"/>
                        </a:spcAft>
                      </a:pPr>
                      <a:r>
                        <a:rPr lang="es-MX" sz="1400" b="1" dirty="0">
                          <a:solidFill>
                            <a:schemeClr val="bg1"/>
                          </a:solidFill>
                          <a:effectLst/>
                        </a:rPr>
                        <a:t>No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solidFill>
                  </a:tcPr>
                </a:tc>
                <a:tc>
                  <a:txBody>
                    <a:bodyPr/>
                    <a:lstStyle/>
                    <a:p>
                      <a:pPr algn="ctr">
                        <a:lnSpc>
                          <a:spcPct val="107000"/>
                        </a:lnSpc>
                        <a:spcAft>
                          <a:spcPts val="0"/>
                        </a:spcAft>
                      </a:pPr>
                      <a:r>
                        <a:rPr lang="es-MX" sz="1400" b="1" dirty="0">
                          <a:solidFill>
                            <a:schemeClr val="bg1"/>
                          </a:solidFill>
                          <a:effectLst/>
                        </a:rPr>
                        <a:t>% No becarios</a:t>
                      </a:r>
                      <a:endParaRPr lang="es-MX"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solidFill>
                  </a:tcPr>
                </a:tc>
                <a:extLst>
                  <a:ext uri="{0D108BD9-81ED-4DB2-BD59-A6C34878D82A}">
                    <a16:rowId xmlns:a16="http://schemas.microsoft.com/office/drawing/2014/main" val="2574423588"/>
                  </a:ext>
                </a:extLst>
              </a:tr>
              <a:tr h="262493">
                <a:tc>
                  <a:txBody>
                    <a:bodyPr/>
                    <a:lstStyle/>
                    <a:p>
                      <a:pPr>
                        <a:lnSpc>
                          <a:spcPct val="107000"/>
                        </a:lnSpc>
                        <a:spcAft>
                          <a:spcPts val="0"/>
                        </a:spcAft>
                      </a:pPr>
                      <a:r>
                        <a:rPr lang="es-MX" sz="1400" dirty="0">
                          <a:effectLst/>
                        </a:rPr>
                        <a:t>6_7_8_9_._._.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251 723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45.8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601 083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43.1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057097467"/>
                  </a:ext>
                </a:extLst>
              </a:tr>
              <a:tr h="262493">
                <a:tc>
                  <a:txBody>
                    <a:bodyPr/>
                    <a:lstStyle/>
                    <a:p>
                      <a:pPr>
                        <a:lnSpc>
                          <a:spcPct val="107000"/>
                        </a:lnSpc>
                        <a:spcAft>
                          <a:spcPts val="0"/>
                        </a:spcAft>
                      </a:pPr>
                      <a:r>
                        <a:rPr lang="es-MX" sz="1400">
                          <a:effectLst/>
                        </a:rPr>
                        <a:t>6_7_8_9_._._12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170 751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31.1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501 750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36.0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00120852"/>
                  </a:ext>
                </a:extLst>
              </a:tr>
              <a:tr h="262493">
                <a:tc>
                  <a:txBody>
                    <a:bodyPr/>
                    <a:lstStyle/>
                    <a:p>
                      <a:pPr>
                        <a:lnSpc>
                          <a:spcPct val="107000"/>
                        </a:lnSpc>
                        <a:spcAft>
                          <a:spcPts val="0"/>
                        </a:spcAft>
                      </a:pPr>
                      <a:r>
                        <a:rPr lang="es-MX" sz="1400">
                          <a:effectLst/>
                        </a:rPr>
                        <a:t>6_._._._._._.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56 150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10.2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88 114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6.3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408490208"/>
                  </a:ext>
                </a:extLst>
              </a:tr>
              <a:tr h="262493">
                <a:tc>
                  <a:txBody>
                    <a:bodyPr/>
                    <a:lstStyle/>
                    <a:p>
                      <a:pPr>
                        <a:lnSpc>
                          <a:spcPct val="107000"/>
                        </a:lnSpc>
                        <a:spcAft>
                          <a:spcPts val="0"/>
                        </a:spcAft>
                      </a:pPr>
                      <a:r>
                        <a:rPr lang="es-MX" sz="1400">
                          <a:effectLst/>
                        </a:rPr>
                        <a:t>6_7_8_._._._.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23 072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4.2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47 864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3.4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253977094"/>
                  </a:ext>
                </a:extLst>
              </a:tr>
              <a:tr h="262493">
                <a:tc>
                  <a:txBody>
                    <a:bodyPr/>
                    <a:lstStyle/>
                    <a:p>
                      <a:pPr>
                        <a:lnSpc>
                          <a:spcPct val="107000"/>
                        </a:lnSpc>
                        <a:spcAft>
                          <a:spcPts val="0"/>
                        </a:spcAft>
                      </a:pPr>
                      <a:r>
                        <a:rPr lang="es-MX" sz="1400">
                          <a:effectLst/>
                        </a:rPr>
                        <a:t>6_7_._._._._.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16 087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2.9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35 804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2.6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083747569"/>
                  </a:ext>
                </a:extLst>
              </a:tr>
              <a:tr h="262493">
                <a:tc>
                  <a:txBody>
                    <a:bodyPr/>
                    <a:lstStyle/>
                    <a:p>
                      <a:pPr>
                        <a:lnSpc>
                          <a:spcPct val="107000"/>
                        </a:lnSpc>
                        <a:spcAft>
                          <a:spcPts val="0"/>
                        </a:spcAft>
                      </a:pPr>
                      <a:r>
                        <a:rPr lang="es-MX" sz="1400">
                          <a:effectLst/>
                        </a:rPr>
                        <a:t>6_7_8_8_9_._.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4 256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17 674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1.3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36169558"/>
                  </a:ext>
                </a:extLst>
              </a:tr>
              <a:tr h="262493">
                <a:tc>
                  <a:txBody>
                    <a:bodyPr/>
                    <a:lstStyle/>
                    <a:p>
                      <a:pPr>
                        <a:lnSpc>
                          <a:spcPct val="107000"/>
                        </a:lnSpc>
                        <a:spcAft>
                          <a:spcPts val="0"/>
                        </a:spcAft>
                      </a:pPr>
                      <a:r>
                        <a:rPr lang="es-MX" sz="1400">
                          <a:effectLst/>
                        </a:rPr>
                        <a:t>6_7_8_8_._._.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3 240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10 532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23937975"/>
                  </a:ext>
                </a:extLst>
              </a:tr>
              <a:tr h="262493">
                <a:tc>
                  <a:txBody>
                    <a:bodyPr/>
                    <a:lstStyle/>
                    <a:p>
                      <a:pPr>
                        <a:lnSpc>
                          <a:spcPct val="107000"/>
                        </a:lnSpc>
                        <a:spcAft>
                          <a:spcPts val="0"/>
                        </a:spcAft>
                      </a:pPr>
                      <a:r>
                        <a:rPr lang="es-MX" sz="1400">
                          <a:effectLst/>
                        </a:rPr>
                        <a:t>6_7_8_9_9_._.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2 984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11 925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211411131"/>
                  </a:ext>
                </a:extLst>
              </a:tr>
              <a:tr h="262493">
                <a:tc>
                  <a:txBody>
                    <a:bodyPr/>
                    <a:lstStyle/>
                    <a:p>
                      <a:pPr>
                        <a:lnSpc>
                          <a:spcPct val="107000"/>
                        </a:lnSpc>
                        <a:spcAft>
                          <a:spcPts val="0"/>
                        </a:spcAft>
                      </a:pPr>
                      <a:r>
                        <a:rPr lang="es-MX" sz="1400">
                          <a:effectLst/>
                        </a:rPr>
                        <a:t>6_7_7_._._._.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2 780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7 434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14589984"/>
                  </a:ext>
                </a:extLst>
              </a:tr>
              <a:tr h="262493">
                <a:tc>
                  <a:txBody>
                    <a:bodyPr/>
                    <a:lstStyle/>
                    <a:p>
                      <a:pPr>
                        <a:lnSpc>
                          <a:spcPct val="107000"/>
                        </a:lnSpc>
                        <a:spcAft>
                          <a:spcPts val="0"/>
                        </a:spcAft>
                      </a:pPr>
                      <a:r>
                        <a:rPr lang="es-MX" sz="1400">
                          <a:effectLst/>
                        </a:rPr>
                        <a:t>6_7_7_8_9_._.</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2 778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es-MX" sz="1400" dirty="0">
                          <a:effectLst/>
                        </a:rPr>
                        <a:t> 9 914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MX" sz="1400">
                          <a:effectLst/>
                        </a:rPr>
                        <a:t>0.7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74901462"/>
                  </a:ext>
                </a:extLst>
              </a:tr>
              <a:tr h="262493">
                <a:tc>
                  <a:txBody>
                    <a:bodyPr/>
                    <a:lstStyle/>
                    <a:p>
                      <a:pPr>
                        <a:lnSpc>
                          <a:spcPct val="107000"/>
                        </a:lnSpc>
                        <a:spcAft>
                          <a:spcPts val="0"/>
                        </a:spcAft>
                      </a:pPr>
                      <a:r>
                        <a:rPr lang="es-MX" sz="1400" dirty="0">
                          <a:effectLst/>
                        </a:rPr>
                        <a:t>Acumulado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r">
                        <a:lnSpc>
                          <a:spcPct val="107000"/>
                        </a:lnSpc>
                        <a:spcAft>
                          <a:spcPts val="0"/>
                        </a:spcAft>
                      </a:pPr>
                      <a:r>
                        <a:rPr lang="es-MX" sz="1400" dirty="0">
                          <a:effectLst/>
                        </a:rPr>
                        <a:t> 533 821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MX" sz="1400" dirty="0">
                          <a:effectLst/>
                        </a:rPr>
                        <a:t>97.2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lumMod val="40000"/>
                        <a:lumOff val="60000"/>
                      </a:schemeClr>
                    </a:solidFill>
                  </a:tcPr>
                </a:tc>
                <a:tc>
                  <a:txBody>
                    <a:bodyPr/>
                    <a:lstStyle/>
                    <a:p>
                      <a:pPr algn="r">
                        <a:lnSpc>
                          <a:spcPct val="107000"/>
                        </a:lnSpc>
                        <a:spcAft>
                          <a:spcPts val="0"/>
                        </a:spcAft>
                      </a:pPr>
                      <a:r>
                        <a:rPr lang="es-MX" sz="1400" dirty="0">
                          <a:effectLst/>
                        </a:rPr>
                        <a:t>1 332 094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MX" sz="1400" dirty="0">
                          <a:effectLst/>
                        </a:rPr>
                        <a:t>95.6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lumMod val="40000"/>
                        <a:lumOff val="60000"/>
                      </a:schemeClr>
                    </a:solidFill>
                  </a:tcPr>
                </a:tc>
                <a:extLst>
                  <a:ext uri="{0D108BD9-81ED-4DB2-BD59-A6C34878D82A}">
                    <a16:rowId xmlns:a16="http://schemas.microsoft.com/office/drawing/2014/main" val="589551124"/>
                  </a:ext>
                </a:extLst>
              </a:tr>
              <a:tr h="262493">
                <a:tc>
                  <a:txBody>
                    <a:bodyPr/>
                    <a:lstStyle/>
                    <a:p>
                      <a:pPr>
                        <a:lnSpc>
                          <a:spcPct val="107000"/>
                        </a:lnSpc>
                        <a:spcAft>
                          <a:spcPts val="0"/>
                        </a:spcAft>
                      </a:pPr>
                      <a:r>
                        <a:rPr lang="es-MX" sz="1400">
                          <a:effectLst/>
                        </a:rPr>
                        <a:t>Resto</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400" dirty="0">
                          <a:effectLst/>
                        </a:rPr>
                        <a:t> 15 433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400">
                          <a:effectLst/>
                        </a:rPr>
                        <a:t>2.8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es-MX" sz="1400" dirty="0">
                          <a:effectLst/>
                        </a:rPr>
                        <a:t> 61 160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400">
                          <a:effectLst/>
                        </a:rPr>
                        <a:t>4.4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67218581"/>
                  </a:ext>
                </a:extLst>
              </a:tr>
              <a:tr h="275617">
                <a:tc>
                  <a:txBody>
                    <a:bodyPr/>
                    <a:lstStyle/>
                    <a:p>
                      <a:pPr>
                        <a:lnSpc>
                          <a:spcPct val="107000"/>
                        </a:lnSpc>
                        <a:spcAft>
                          <a:spcPts val="0"/>
                        </a:spcAft>
                      </a:pPr>
                      <a:r>
                        <a:rPr lang="es-MX" sz="1400" dirty="0">
                          <a:effectLst/>
                        </a:rPr>
                        <a:t>Total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bg1">
                        <a:lumMod val="85000"/>
                      </a:schemeClr>
                    </a:solidFill>
                  </a:tcPr>
                </a:tc>
                <a:tc>
                  <a:txBody>
                    <a:bodyPr/>
                    <a:lstStyle/>
                    <a:p>
                      <a:pPr algn="r">
                        <a:lnSpc>
                          <a:spcPct val="107000"/>
                        </a:lnSpc>
                        <a:spcAft>
                          <a:spcPts val="0"/>
                        </a:spcAft>
                      </a:pPr>
                      <a:r>
                        <a:rPr lang="es-MX" sz="1400" b="1" dirty="0">
                          <a:effectLst/>
                        </a:rPr>
                        <a:t> </a:t>
                      </a:r>
                      <a:r>
                        <a:rPr lang="es-MX" sz="1400" b="1" dirty="0">
                          <a:solidFill>
                            <a:srgbClr val="FF0000"/>
                          </a:solidFill>
                          <a:effectLst/>
                        </a:rPr>
                        <a:t>549 254</a:t>
                      </a:r>
                      <a:endParaRPr lang="es-MX"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bg1">
                        <a:lumMod val="85000"/>
                      </a:schemeClr>
                    </a:solidFill>
                  </a:tcPr>
                </a:tc>
                <a:tc>
                  <a:txBody>
                    <a:bodyPr/>
                    <a:lstStyle/>
                    <a:p>
                      <a:pPr algn="ctr">
                        <a:lnSpc>
                          <a:spcPct val="107000"/>
                        </a:lnSpc>
                        <a:spcAft>
                          <a:spcPts val="0"/>
                        </a:spcAft>
                      </a:pPr>
                      <a:r>
                        <a:rPr lang="es-MX" sz="1400" dirty="0">
                          <a:effectLst/>
                        </a:rPr>
                        <a:t>100.0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bg1">
                        <a:lumMod val="85000"/>
                      </a:schemeClr>
                    </a:solidFill>
                  </a:tcPr>
                </a:tc>
                <a:tc>
                  <a:txBody>
                    <a:bodyPr/>
                    <a:lstStyle/>
                    <a:p>
                      <a:pPr algn="r">
                        <a:lnSpc>
                          <a:spcPct val="107000"/>
                        </a:lnSpc>
                        <a:spcAft>
                          <a:spcPts val="0"/>
                        </a:spcAft>
                      </a:pPr>
                      <a:r>
                        <a:rPr lang="es-MX" sz="1400" b="1" dirty="0">
                          <a:solidFill>
                            <a:srgbClr val="FF0000"/>
                          </a:solidFill>
                          <a:effectLst/>
                        </a:rPr>
                        <a:t>1 393 254</a:t>
                      </a:r>
                      <a:endParaRPr lang="es-MX"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bg1">
                        <a:lumMod val="85000"/>
                      </a:schemeClr>
                    </a:solidFill>
                  </a:tcPr>
                </a:tc>
                <a:tc>
                  <a:txBody>
                    <a:bodyPr/>
                    <a:lstStyle/>
                    <a:p>
                      <a:pPr algn="ctr">
                        <a:lnSpc>
                          <a:spcPct val="107000"/>
                        </a:lnSpc>
                        <a:spcAft>
                          <a:spcPts val="0"/>
                        </a:spcAft>
                      </a:pPr>
                      <a:r>
                        <a:rPr lang="es-MX" sz="1400" dirty="0">
                          <a:effectLst/>
                        </a:rPr>
                        <a:t>100.0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bg1">
                        <a:lumMod val="85000"/>
                      </a:schemeClr>
                    </a:solidFill>
                  </a:tcPr>
                </a:tc>
                <a:extLst>
                  <a:ext uri="{0D108BD9-81ED-4DB2-BD59-A6C34878D82A}">
                    <a16:rowId xmlns:a16="http://schemas.microsoft.com/office/drawing/2014/main" val="1193007850"/>
                  </a:ext>
                </a:extLst>
              </a:tr>
            </a:tbl>
          </a:graphicData>
        </a:graphic>
      </p:graphicFrame>
      <p:sp>
        <p:nvSpPr>
          <p:cNvPr id="7" name="Rectángulo 6">
            <a:extLst>
              <a:ext uri="{FF2B5EF4-FFF2-40B4-BE49-F238E27FC236}">
                <a16:creationId xmlns:a16="http://schemas.microsoft.com/office/drawing/2014/main" id="{73D96F0B-6D39-433C-A6FE-A14A46402ACA}"/>
              </a:ext>
            </a:extLst>
          </p:cNvPr>
          <p:cNvSpPr/>
          <p:nvPr/>
        </p:nvSpPr>
        <p:spPr>
          <a:xfrm>
            <a:off x="442638" y="5351159"/>
            <a:ext cx="5387709" cy="121911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srgbClr val="002060"/>
                </a:solidFill>
              </a:rPr>
              <a:t>Presentan ENLACE en el último grado de EMS: </a:t>
            </a:r>
          </a:p>
          <a:p>
            <a:r>
              <a:rPr lang="es-MX" dirty="0">
                <a:solidFill>
                  <a:srgbClr val="002060"/>
                </a:solidFill>
              </a:rPr>
              <a:t>29.7% de becarios;  33.6% de no becarios</a:t>
            </a:r>
          </a:p>
          <a:p>
            <a:r>
              <a:rPr lang="es-MX" dirty="0">
                <a:solidFill>
                  <a:srgbClr val="002060"/>
                </a:solidFill>
              </a:rPr>
              <a:t>Alcanzan 9 grado de EB:</a:t>
            </a:r>
          </a:p>
          <a:p>
            <a:r>
              <a:rPr lang="es-MX" dirty="0">
                <a:solidFill>
                  <a:srgbClr val="002060"/>
                </a:solidFill>
              </a:rPr>
              <a:t>66.4% de becarios ; 70.7% de no becarios  </a:t>
            </a:r>
          </a:p>
        </p:txBody>
      </p:sp>
      <p:sp>
        <p:nvSpPr>
          <p:cNvPr id="8" name="Rectángulo 7">
            <a:extLst>
              <a:ext uri="{FF2B5EF4-FFF2-40B4-BE49-F238E27FC236}">
                <a16:creationId xmlns:a16="http://schemas.microsoft.com/office/drawing/2014/main" id="{9C86A813-168A-468E-9D3A-008A389B8A7C}"/>
              </a:ext>
            </a:extLst>
          </p:cNvPr>
          <p:cNvSpPr/>
          <p:nvPr/>
        </p:nvSpPr>
        <p:spPr>
          <a:xfrm>
            <a:off x="334108" y="855897"/>
            <a:ext cx="2578544" cy="400110"/>
          </a:xfrm>
          <a:prstGeom prst="rect">
            <a:avLst/>
          </a:prstGeom>
        </p:spPr>
        <p:txBody>
          <a:bodyPr wrap="square">
            <a:spAutoFit/>
          </a:bodyPr>
          <a:lstStyle/>
          <a:p>
            <a:pPr lvl="0" algn="just"/>
            <a:r>
              <a:rPr lang="es-MX" sz="2000" b="1" dirty="0"/>
              <a:t>ENLACE</a:t>
            </a:r>
          </a:p>
        </p:txBody>
      </p:sp>
      <p:sp>
        <p:nvSpPr>
          <p:cNvPr id="9" name="Rectángulo 8">
            <a:extLst>
              <a:ext uri="{FF2B5EF4-FFF2-40B4-BE49-F238E27FC236}">
                <a16:creationId xmlns:a16="http://schemas.microsoft.com/office/drawing/2014/main" id="{E71136DF-A6A5-435D-B452-5CFEC151C690}"/>
              </a:ext>
            </a:extLst>
          </p:cNvPr>
          <p:cNvSpPr/>
          <p:nvPr/>
        </p:nvSpPr>
        <p:spPr>
          <a:xfrm>
            <a:off x="6295292" y="881284"/>
            <a:ext cx="5273128" cy="400110"/>
          </a:xfrm>
          <a:prstGeom prst="rect">
            <a:avLst/>
          </a:prstGeom>
        </p:spPr>
        <p:txBody>
          <a:bodyPr wrap="square">
            <a:spAutoFit/>
          </a:bodyPr>
          <a:lstStyle/>
          <a:p>
            <a:pPr lvl="0" algn="just"/>
            <a:r>
              <a:rPr lang="es-MX" sz="2000" b="1" dirty="0"/>
              <a:t>ENLACE complementado con control escolar</a:t>
            </a:r>
          </a:p>
        </p:txBody>
      </p:sp>
      <p:sp>
        <p:nvSpPr>
          <p:cNvPr id="10" name="Rectángulo 9">
            <a:extLst>
              <a:ext uri="{FF2B5EF4-FFF2-40B4-BE49-F238E27FC236}">
                <a16:creationId xmlns:a16="http://schemas.microsoft.com/office/drawing/2014/main" id="{E0BBEA19-A97E-4169-8D4D-388833FE360C}"/>
              </a:ext>
            </a:extLst>
          </p:cNvPr>
          <p:cNvSpPr/>
          <p:nvPr/>
        </p:nvSpPr>
        <p:spPr>
          <a:xfrm>
            <a:off x="6384022" y="5351158"/>
            <a:ext cx="5184398" cy="121911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srgbClr val="002060"/>
                </a:solidFill>
              </a:rPr>
              <a:t>Presentan enlace en el último grado de EMS: </a:t>
            </a:r>
          </a:p>
          <a:p>
            <a:r>
              <a:rPr lang="es-MX" dirty="0">
                <a:solidFill>
                  <a:srgbClr val="002060"/>
                </a:solidFill>
              </a:rPr>
              <a:t>31.1% de becarios;  36.0% de no becarios</a:t>
            </a:r>
          </a:p>
          <a:p>
            <a:r>
              <a:rPr lang="es-MX" dirty="0">
                <a:solidFill>
                  <a:srgbClr val="002060"/>
                </a:solidFill>
              </a:rPr>
              <a:t>Alcanzan 9 grado de EB:</a:t>
            </a:r>
          </a:p>
          <a:p>
            <a:r>
              <a:rPr lang="es-MX" dirty="0">
                <a:solidFill>
                  <a:srgbClr val="002060"/>
                </a:solidFill>
              </a:rPr>
              <a:t>78.7% de becarios;  82.0% de no becarios</a:t>
            </a:r>
          </a:p>
        </p:txBody>
      </p:sp>
      <p:sp>
        <p:nvSpPr>
          <p:cNvPr id="11" name="Título 1">
            <a:extLst>
              <a:ext uri="{FF2B5EF4-FFF2-40B4-BE49-F238E27FC236}">
                <a16:creationId xmlns:a16="http://schemas.microsoft.com/office/drawing/2014/main" id="{E8E1FBD1-0DD4-498C-9DF0-D5931071166E}"/>
              </a:ext>
            </a:extLst>
          </p:cNvPr>
          <p:cNvSpPr txBox="1">
            <a:spLocks/>
          </p:cNvSpPr>
          <p:nvPr/>
        </p:nvSpPr>
        <p:spPr>
          <a:xfrm>
            <a:off x="582356" y="103409"/>
            <a:ext cx="10986064"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chemeClr val="tx1">
                    <a:lumMod val="65000"/>
                    <a:lumOff val="35000"/>
                  </a:schemeClr>
                </a:solidFill>
                <a:latin typeface="Arial" panose="020B0604020202020204" pitchFamily="34" charset="0"/>
                <a:cs typeface="Arial" panose="020B0604020202020204" pitchFamily="34" charset="0"/>
              </a:rPr>
              <a:t>AE ¿Cómo avanzan las y los becarios PROSPERA en su trayectoria escolar?</a:t>
            </a:r>
          </a:p>
          <a:p>
            <a:pPr algn="ctr"/>
            <a:r>
              <a:rPr lang="es-MX" sz="2000" dirty="0">
                <a:solidFill>
                  <a:schemeClr val="accent5"/>
                </a:solidFill>
                <a:latin typeface="Arial" panose="020B0604020202020204" pitchFamily="34" charset="0"/>
                <a:cs typeface="Arial" panose="020B0604020202020204" pitchFamily="34" charset="0"/>
              </a:rPr>
              <a:t>Trayectorias escolares (ciclos 2007-2008 a 2013-2014</a:t>
            </a:r>
            <a:r>
              <a:rPr lang="es-MX" sz="2000" dirty="0" smtClean="0">
                <a:solidFill>
                  <a:schemeClr val="accent5"/>
                </a:solidFill>
                <a:latin typeface="Arial" panose="020B0604020202020204" pitchFamily="34" charset="0"/>
                <a:cs typeface="Arial" panose="020B0604020202020204" pitchFamily="34" charset="0"/>
              </a:rPr>
              <a:t>) de aquellos que presentaron Enlace</a:t>
            </a:r>
            <a:endParaRPr lang="es-MX" sz="1200" dirty="0">
              <a:solidFill>
                <a:schemeClr val="accent5"/>
              </a:solidFill>
            </a:endParaRPr>
          </a:p>
        </p:txBody>
      </p:sp>
    </p:spTree>
    <p:extLst>
      <p:ext uri="{BB962C8B-B14F-4D97-AF65-F5344CB8AC3E}">
        <p14:creationId xmlns:p14="http://schemas.microsoft.com/office/powerpoint/2010/main" val="3221178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85442BD-73DE-48E2-B8B3-32651267ABE0}"/>
              </a:ext>
            </a:extLst>
          </p:cNvPr>
          <p:cNvSpPr txBox="1">
            <a:spLocks/>
          </p:cNvSpPr>
          <p:nvPr/>
        </p:nvSpPr>
        <p:spPr>
          <a:xfrm>
            <a:off x="753801" y="317164"/>
            <a:ext cx="10986064"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chemeClr val="tx1">
                    <a:lumMod val="65000"/>
                    <a:lumOff val="35000"/>
                  </a:schemeClr>
                </a:solidFill>
                <a:latin typeface="Arial" panose="020B0604020202020204" pitchFamily="34" charset="0"/>
                <a:cs typeface="Arial" panose="020B0604020202020204" pitchFamily="34" charset="0"/>
              </a:rPr>
              <a:t>AE ¿Cómo avanzan las y los becarios PROSPERA en su trayectoria </a:t>
            </a:r>
            <a:r>
              <a:rPr lang="es-MX" sz="2400" dirty="0" smtClean="0">
                <a:solidFill>
                  <a:schemeClr val="tx1">
                    <a:lumMod val="65000"/>
                    <a:lumOff val="35000"/>
                  </a:schemeClr>
                </a:solidFill>
                <a:latin typeface="Arial" panose="020B0604020202020204" pitchFamily="34" charset="0"/>
                <a:cs typeface="Arial" panose="020B0604020202020204" pitchFamily="34" charset="0"/>
              </a:rPr>
              <a:t>escolar (RNA-ENLACE)? </a:t>
            </a:r>
            <a:endParaRPr lang="es-MX" sz="2400" dirty="0">
              <a:solidFill>
                <a:schemeClr val="tx1">
                  <a:lumMod val="65000"/>
                  <a:lumOff val="35000"/>
                </a:schemeClr>
              </a:solidFill>
              <a:latin typeface="Arial" panose="020B0604020202020204" pitchFamily="34" charset="0"/>
              <a:cs typeface="Arial" panose="020B0604020202020204" pitchFamily="34" charset="0"/>
            </a:endParaRPr>
          </a:p>
          <a:p>
            <a:pPr algn="ctr"/>
            <a:endParaRPr lang="es-MX" sz="1000" dirty="0" smtClean="0">
              <a:solidFill>
                <a:schemeClr val="accent5"/>
              </a:solidFill>
              <a:latin typeface="Arial" panose="020B0604020202020204" pitchFamily="34" charset="0"/>
              <a:cs typeface="Arial" panose="020B0604020202020204" pitchFamily="34" charset="0"/>
            </a:endParaRPr>
          </a:p>
        </p:txBody>
      </p:sp>
      <p:sp>
        <p:nvSpPr>
          <p:cNvPr id="3" name="CuadroTexto 2"/>
          <p:cNvSpPr txBox="1"/>
          <p:nvPr/>
        </p:nvSpPr>
        <p:spPr>
          <a:xfrm>
            <a:off x="658572" y="1215649"/>
            <a:ext cx="9890280" cy="4801314"/>
          </a:xfrm>
          <a:prstGeom prst="rect">
            <a:avLst/>
          </a:prstGeom>
          <a:noFill/>
        </p:spPr>
        <p:txBody>
          <a:bodyPr wrap="square" rtlCol="0">
            <a:spAutoFit/>
          </a:bodyPr>
          <a:lstStyle/>
          <a:p>
            <a:pPr fontAlgn="b"/>
            <a:endParaRPr lang="es-MX" dirty="0" smtClean="0">
              <a:solidFill>
                <a:srgbClr val="000000"/>
              </a:solidFill>
              <a:latin typeface="Calibri" panose="020F0502020204030204" pitchFamily="34" charset="0"/>
            </a:endParaRPr>
          </a:p>
          <a:p>
            <a:pPr fontAlgn="b"/>
            <a:r>
              <a:rPr lang="es-MX" dirty="0" smtClean="0">
                <a:solidFill>
                  <a:srgbClr val="000000"/>
                </a:solidFill>
                <a:latin typeface="Calibri" panose="020F0502020204030204" pitchFamily="34" charset="0"/>
              </a:rPr>
              <a:t>Se observó que al cruzar la información de RNA y ENLACE, hay más posibilidad de seguir a los alumnos en sus trayectorias escolares y de subsanar pérdidas de información que se observaron utilizando solo la base de ENLACE.</a:t>
            </a:r>
          </a:p>
          <a:p>
            <a:pPr fontAlgn="b"/>
            <a:endParaRPr lang="es-MX" dirty="0">
              <a:solidFill>
                <a:srgbClr val="000000"/>
              </a:solidFill>
              <a:latin typeface="Calibri" panose="020F0502020204030204" pitchFamily="34" charset="0"/>
            </a:endParaRPr>
          </a:p>
          <a:p>
            <a:pPr fontAlgn="b"/>
            <a:r>
              <a:rPr lang="es-MX" dirty="0" smtClean="0">
                <a:solidFill>
                  <a:srgbClr val="000000"/>
                </a:solidFill>
                <a:latin typeface="Calibri" panose="020F0502020204030204" pitchFamily="34" charset="0"/>
              </a:rPr>
              <a:t>Para analizar de manera más detallada los cambios en las trayectorias escolares, éstas se clasificaron de acuerdo al porcentaje de becarios respecto a la matrícula total de la escuela, quedando en cuatro grupos.</a:t>
            </a:r>
          </a:p>
          <a:p>
            <a:pPr fontAlgn="b"/>
            <a:endParaRPr lang="es-MX" dirty="0" smtClean="0">
              <a:solidFill>
                <a:srgbClr val="000000"/>
              </a:solidFill>
              <a:latin typeface="Calibri" panose="020F0502020204030204" pitchFamily="34" charset="0"/>
            </a:endParaRPr>
          </a:p>
          <a:p>
            <a:pPr fontAlgn="b"/>
            <a:r>
              <a:rPr lang="es-MX" dirty="0" smtClean="0">
                <a:solidFill>
                  <a:srgbClr val="000000"/>
                </a:solidFill>
                <a:latin typeface="Calibri" panose="020F0502020204030204" pitchFamily="34" charset="0"/>
              </a:rPr>
              <a:t>Nula: Escuelas sin becarios</a:t>
            </a:r>
          </a:p>
          <a:p>
            <a:pPr fontAlgn="b"/>
            <a:r>
              <a:rPr lang="es-MX" dirty="0" smtClean="0">
                <a:solidFill>
                  <a:srgbClr val="000000"/>
                </a:solidFill>
                <a:latin typeface="Calibri" panose="020F0502020204030204" pitchFamily="34" charset="0"/>
              </a:rPr>
              <a:t>Baja: Escuelas con hasta 33% de becarios</a:t>
            </a:r>
          </a:p>
          <a:p>
            <a:pPr fontAlgn="b"/>
            <a:r>
              <a:rPr lang="es-MX" dirty="0" smtClean="0">
                <a:solidFill>
                  <a:srgbClr val="000000"/>
                </a:solidFill>
                <a:latin typeface="Calibri" panose="020F0502020204030204" pitchFamily="34" charset="0"/>
              </a:rPr>
              <a:t>Media: Escuelas con más de 33% y hasta 70% de becarios</a:t>
            </a:r>
          </a:p>
          <a:p>
            <a:pPr fontAlgn="b"/>
            <a:r>
              <a:rPr lang="es-MX" dirty="0" smtClean="0">
                <a:solidFill>
                  <a:srgbClr val="000000"/>
                </a:solidFill>
                <a:latin typeface="Calibri" panose="020F0502020204030204" pitchFamily="34" charset="0"/>
              </a:rPr>
              <a:t>Alta: Escuelas con más de 70% de becarios y hasta 100% de becarios.</a:t>
            </a:r>
          </a:p>
          <a:p>
            <a:pPr fontAlgn="b"/>
            <a:endParaRPr lang="es-MX" dirty="0">
              <a:solidFill>
                <a:srgbClr val="000000"/>
              </a:solidFill>
              <a:latin typeface="Calibri" panose="020F0502020204030204" pitchFamily="34" charset="0"/>
            </a:endParaRPr>
          </a:p>
          <a:p>
            <a:pPr fontAlgn="b"/>
            <a:r>
              <a:rPr lang="es-MX" dirty="0" smtClean="0">
                <a:solidFill>
                  <a:srgbClr val="000000"/>
                </a:solidFill>
                <a:latin typeface="Calibri" panose="020F0502020204030204" pitchFamily="34" charset="0"/>
              </a:rPr>
              <a:t>Esta clasificación permite observar las trayectorias de los alumnos en contextos más “similares”, ya que se supone que los tipos de escuelas que se incluyen en cada grupo son parecidas entre sí.</a:t>
            </a:r>
          </a:p>
          <a:p>
            <a:pPr fontAlgn="b"/>
            <a:endParaRPr lang="es-MX"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21947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85442BD-73DE-48E2-B8B3-32651267ABE0}"/>
              </a:ext>
            </a:extLst>
          </p:cNvPr>
          <p:cNvSpPr txBox="1">
            <a:spLocks/>
          </p:cNvSpPr>
          <p:nvPr/>
        </p:nvSpPr>
        <p:spPr>
          <a:xfrm>
            <a:off x="753801" y="317164"/>
            <a:ext cx="10986064"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chemeClr val="tx1">
                    <a:lumMod val="65000"/>
                    <a:lumOff val="35000"/>
                  </a:schemeClr>
                </a:solidFill>
                <a:latin typeface="Arial" panose="020B0604020202020204" pitchFamily="34" charset="0"/>
                <a:cs typeface="Arial" panose="020B0604020202020204" pitchFamily="34" charset="0"/>
              </a:rPr>
              <a:t>AE ¿Cómo avanzan </a:t>
            </a:r>
            <a:r>
              <a:rPr lang="es-MX" sz="2400" dirty="0" smtClean="0">
                <a:solidFill>
                  <a:schemeClr val="tx1">
                    <a:lumMod val="65000"/>
                    <a:lumOff val="35000"/>
                  </a:schemeClr>
                </a:solidFill>
                <a:latin typeface="Arial" panose="020B0604020202020204" pitchFamily="34" charset="0"/>
                <a:cs typeface="Arial" panose="020B0604020202020204" pitchFamily="34" charset="0"/>
              </a:rPr>
              <a:t>los becarios y no becarios PROSPERA </a:t>
            </a:r>
            <a:r>
              <a:rPr lang="es-MX" sz="2400" dirty="0">
                <a:solidFill>
                  <a:schemeClr val="tx1">
                    <a:lumMod val="65000"/>
                    <a:lumOff val="35000"/>
                  </a:schemeClr>
                </a:solidFill>
                <a:latin typeface="Arial" panose="020B0604020202020204" pitchFamily="34" charset="0"/>
                <a:cs typeface="Arial" panose="020B0604020202020204" pitchFamily="34" charset="0"/>
              </a:rPr>
              <a:t>en su trayectoria </a:t>
            </a:r>
            <a:r>
              <a:rPr lang="es-MX" sz="2400" dirty="0" smtClean="0">
                <a:solidFill>
                  <a:schemeClr val="tx1">
                    <a:lumMod val="65000"/>
                    <a:lumOff val="35000"/>
                  </a:schemeClr>
                </a:solidFill>
                <a:latin typeface="Arial" panose="020B0604020202020204" pitchFamily="34" charset="0"/>
                <a:cs typeface="Arial" panose="020B0604020202020204" pitchFamily="34" charset="0"/>
              </a:rPr>
              <a:t>escolar (RNA-ENLACE)? </a:t>
            </a:r>
            <a:endParaRPr lang="es-MX" sz="2400" dirty="0">
              <a:solidFill>
                <a:schemeClr val="tx1">
                  <a:lumMod val="65000"/>
                  <a:lumOff val="35000"/>
                </a:schemeClr>
              </a:solidFill>
              <a:latin typeface="Arial" panose="020B0604020202020204" pitchFamily="34" charset="0"/>
              <a:cs typeface="Arial" panose="020B0604020202020204" pitchFamily="34" charset="0"/>
            </a:endParaRPr>
          </a:p>
          <a:p>
            <a:pPr algn="ctr"/>
            <a:endParaRPr lang="es-MX" sz="1000" dirty="0" smtClean="0">
              <a:solidFill>
                <a:schemeClr val="accent5"/>
              </a:solidFill>
              <a:latin typeface="Arial" panose="020B0604020202020204" pitchFamily="34" charset="0"/>
              <a:cs typeface="Arial" panose="020B0604020202020204" pitchFamily="34" charset="0"/>
            </a:endParaRPr>
          </a:p>
        </p:txBody>
      </p:sp>
      <p:sp>
        <p:nvSpPr>
          <p:cNvPr id="3" name="CuadroTexto 2"/>
          <p:cNvSpPr txBox="1"/>
          <p:nvPr/>
        </p:nvSpPr>
        <p:spPr>
          <a:xfrm>
            <a:off x="1464906" y="1423467"/>
            <a:ext cx="10274959" cy="646331"/>
          </a:xfrm>
          <a:prstGeom prst="rect">
            <a:avLst/>
          </a:prstGeom>
          <a:noFill/>
        </p:spPr>
        <p:txBody>
          <a:bodyPr wrap="square" rtlCol="0">
            <a:spAutoFit/>
          </a:bodyPr>
          <a:lstStyle/>
          <a:p>
            <a:pPr algn="ctr" fontAlgn="b"/>
            <a:r>
              <a:rPr lang="es-MX" b="1" dirty="0" smtClean="0">
                <a:solidFill>
                  <a:srgbClr val="000000"/>
                </a:solidFill>
                <a:latin typeface="Calibri" panose="020F0502020204030204" pitchFamily="34" charset="0"/>
              </a:rPr>
              <a:t>Secuencias escolares continuas de alumnos </a:t>
            </a:r>
            <a:r>
              <a:rPr lang="es-MX" b="1" dirty="0">
                <a:solidFill>
                  <a:srgbClr val="000000"/>
                </a:solidFill>
                <a:latin typeface="Calibri" panose="020F0502020204030204" pitchFamily="34" charset="0"/>
              </a:rPr>
              <a:t>que en el ciclo escolar 2007-2008  cursaban 6° de </a:t>
            </a:r>
            <a:r>
              <a:rPr lang="es-MX" b="1" dirty="0" smtClean="0">
                <a:solidFill>
                  <a:srgbClr val="000000"/>
                </a:solidFill>
                <a:latin typeface="Calibri" panose="020F0502020204030204" pitchFamily="34" charset="0"/>
              </a:rPr>
              <a:t>primaria según niveles de concentración de becarios en las escuelas, </a:t>
            </a:r>
            <a:r>
              <a:rPr lang="es-MX" b="1" dirty="0" err="1" smtClean="0">
                <a:solidFill>
                  <a:srgbClr val="000000"/>
                </a:solidFill>
                <a:latin typeface="Calibri" panose="020F0502020204030204" pitchFamily="34" charset="0"/>
              </a:rPr>
              <a:t>RNA</a:t>
            </a:r>
            <a:r>
              <a:rPr lang="es-MX" b="1" dirty="0" smtClean="0">
                <a:solidFill>
                  <a:srgbClr val="000000"/>
                </a:solidFill>
                <a:latin typeface="Calibri" panose="020F0502020204030204" pitchFamily="34" charset="0"/>
              </a:rPr>
              <a:t>-ENLACE</a:t>
            </a:r>
            <a:r>
              <a:rPr lang="es-MX" b="1" dirty="0">
                <a:solidFill>
                  <a:srgbClr val="000000"/>
                </a:solidFill>
                <a:latin typeface="Calibri" panose="020F0502020204030204" pitchFamily="34" charset="0"/>
              </a:rPr>
              <a:t> </a:t>
            </a:r>
            <a:r>
              <a:rPr lang="es-MX" b="1" dirty="0" smtClean="0">
                <a:solidFill>
                  <a:srgbClr val="000000"/>
                </a:solidFill>
                <a:latin typeface="Calibri" panose="020F0502020204030204" pitchFamily="34" charset="0"/>
              </a:rPr>
              <a:t>(% de la cohorte original)</a:t>
            </a:r>
            <a:endParaRPr lang="es-MX" b="1" dirty="0">
              <a:solidFill>
                <a:srgbClr val="000000"/>
              </a:solidFill>
              <a:latin typeface="Calibri" panose="020F0502020204030204" pitchFamily="34" charset="0"/>
            </a:endParaRPr>
          </a:p>
        </p:txBody>
      </p:sp>
      <p:pic>
        <p:nvPicPr>
          <p:cNvPr id="2" name="Imagen 1"/>
          <p:cNvPicPr>
            <a:picLocks noChangeAspect="1"/>
          </p:cNvPicPr>
          <p:nvPr/>
        </p:nvPicPr>
        <p:blipFill>
          <a:blip r:embed="rId2"/>
          <a:stretch>
            <a:fillRect/>
          </a:stretch>
        </p:blipFill>
        <p:spPr>
          <a:xfrm>
            <a:off x="0" y="2223671"/>
            <a:ext cx="4988360" cy="3751288"/>
          </a:xfrm>
          <a:prstGeom prst="rect">
            <a:avLst/>
          </a:prstGeom>
        </p:spPr>
      </p:pic>
      <p:pic>
        <p:nvPicPr>
          <p:cNvPr id="4" name="Imagen 3"/>
          <p:cNvPicPr>
            <a:picLocks noChangeAspect="1"/>
          </p:cNvPicPr>
          <p:nvPr/>
        </p:nvPicPr>
        <p:blipFill>
          <a:blip r:embed="rId3"/>
          <a:stretch>
            <a:fillRect/>
          </a:stretch>
        </p:blipFill>
        <p:spPr>
          <a:xfrm>
            <a:off x="5278902" y="2356781"/>
            <a:ext cx="6743700" cy="4029075"/>
          </a:xfrm>
          <a:prstGeom prst="rect">
            <a:avLst/>
          </a:prstGeom>
        </p:spPr>
      </p:pic>
      <p:sp>
        <p:nvSpPr>
          <p:cNvPr id="13" name="CuadroTexto 12"/>
          <p:cNvSpPr txBox="1"/>
          <p:nvPr/>
        </p:nvSpPr>
        <p:spPr>
          <a:xfrm>
            <a:off x="5394959" y="2202893"/>
            <a:ext cx="349776" cy="307777"/>
          </a:xfrm>
          <a:prstGeom prst="rect">
            <a:avLst/>
          </a:prstGeom>
          <a:noFill/>
        </p:spPr>
        <p:txBody>
          <a:bodyPr wrap="square" rtlCol="0">
            <a:spAutoFit/>
          </a:bodyPr>
          <a:lstStyle/>
          <a:p>
            <a:r>
              <a:rPr lang="es-MX" sz="1400" dirty="0" smtClean="0"/>
              <a:t>%</a:t>
            </a:r>
            <a:endParaRPr lang="es-MX" sz="1400" dirty="0"/>
          </a:p>
        </p:txBody>
      </p:sp>
    </p:spTree>
    <p:extLst>
      <p:ext uri="{BB962C8B-B14F-4D97-AF65-F5344CB8AC3E}">
        <p14:creationId xmlns:p14="http://schemas.microsoft.com/office/powerpoint/2010/main" val="968626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85442BD-73DE-48E2-B8B3-32651267ABE0}"/>
              </a:ext>
            </a:extLst>
          </p:cNvPr>
          <p:cNvSpPr txBox="1">
            <a:spLocks/>
          </p:cNvSpPr>
          <p:nvPr/>
        </p:nvSpPr>
        <p:spPr>
          <a:xfrm>
            <a:off x="753801" y="317164"/>
            <a:ext cx="10986064"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chemeClr val="tx1">
                    <a:lumMod val="65000"/>
                    <a:lumOff val="35000"/>
                  </a:schemeClr>
                </a:solidFill>
                <a:latin typeface="Arial" panose="020B0604020202020204" pitchFamily="34" charset="0"/>
                <a:cs typeface="Arial" panose="020B0604020202020204" pitchFamily="34" charset="0"/>
              </a:rPr>
              <a:t>AE ¿Cómo avanzan </a:t>
            </a:r>
            <a:r>
              <a:rPr lang="es-MX" sz="2400" dirty="0" smtClean="0">
                <a:solidFill>
                  <a:schemeClr val="tx1">
                    <a:lumMod val="65000"/>
                    <a:lumOff val="35000"/>
                  </a:schemeClr>
                </a:solidFill>
                <a:latin typeface="Arial" panose="020B0604020202020204" pitchFamily="34" charset="0"/>
                <a:cs typeface="Arial" panose="020B0604020202020204" pitchFamily="34" charset="0"/>
              </a:rPr>
              <a:t>los </a:t>
            </a:r>
            <a:r>
              <a:rPr lang="es-MX" sz="2400" dirty="0">
                <a:solidFill>
                  <a:schemeClr val="tx1">
                    <a:lumMod val="65000"/>
                    <a:lumOff val="35000"/>
                  </a:schemeClr>
                </a:solidFill>
                <a:latin typeface="Arial" panose="020B0604020202020204" pitchFamily="34" charset="0"/>
                <a:cs typeface="Arial" panose="020B0604020202020204" pitchFamily="34" charset="0"/>
              </a:rPr>
              <a:t>becarios </a:t>
            </a:r>
            <a:r>
              <a:rPr lang="es-MX" sz="2400" dirty="0" smtClean="0">
                <a:solidFill>
                  <a:schemeClr val="tx1">
                    <a:lumMod val="65000"/>
                    <a:lumOff val="35000"/>
                  </a:schemeClr>
                </a:solidFill>
                <a:latin typeface="Arial" panose="020B0604020202020204" pitchFamily="34" charset="0"/>
                <a:cs typeface="Arial" panose="020B0604020202020204" pitchFamily="34" charset="0"/>
              </a:rPr>
              <a:t>y no becarios PROSPERA </a:t>
            </a:r>
            <a:r>
              <a:rPr lang="es-MX" sz="2400" dirty="0">
                <a:solidFill>
                  <a:schemeClr val="tx1">
                    <a:lumMod val="65000"/>
                    <a:lumOff val="35000"/>
                  </a:schemeClr>
                </a:solidFill>
                <a:latin typeface="Arial" panose="020B0604020202020204" pitchFamily="34" charset="0"/>
                <a:cs typeface="Arial" panose="020B0604020202020204" pitchFamily="34" charset="0"/>
              </a:rPr>
              <a:t>en su trayectoria </a:t>
            </a:r>
            <a:r>
              <a:rPr lang="es-MX" sz="2400" dirty="0" smtClean="0">
                <a:solidFill>
                  <a:schemeClr val="tx1">
                    <a:lumMod val="65000"/>
                    <a:lumOff val="35000"/>
                  </a:schemeClr>
                </a:solidFill>
                <a:latin typeface="Arial" panose="020B0604020202020204" pitchFamily="34" charset="0"/>
                <a:cs typeface="Arial" panose="020B0604020202020204" pitchFamily="34" charset="0"/>
              </a:rPr>
              <a:t>escolar (RNA-ENLACE)? </a:t>
            </a:r>
            <a:endParaRPr lang="es-MX" sz="2400" dirty="0">
              <a:solidFill>
                <a:schemeClr val="tx1">
                  <a:lumMod val="65000"/>
                  <a:lumOff val="35000"/>
                </a:schemeClr>
              </a:solidFill>
              <a:latin typeface="Arial" panose="020B0604020202020204" pitchFamily="34" charset="0"/>
              <a:cs typeface="Arial" panose="020B0604020202020204" pitchFamily="34" charset="0"/>
            </a:endParaRPr>
          </a:p>
          <a:p>
            <a:pPr algn="ctr"/>
            <a:endParaRPr lang="es-MX" sz="1000" dirty="0" smtClean="0">
              <a:solidFill>
                <a:schemeClr val="accent5"/>
              </a:solidFill>
              <a:latin typeface="Arial" panose="020B0604020202020204" pitchFamily="34" charset="0"/>
              <a:cs typeface="Arial" panose="020B0604020202020204" pitchFamily="34" charset="0"/>
            </a:endParaRPr>
          </a:p>
        </p:txBody>
      </p:sp>
      <p:sp>
        <p:nvSpPr>
          <p:cNvPr id="3" name="CuadroTexto 2"/>
          <p:cNvSpPr txBox="1"/>
          <p:nvPr/>
        </p:nvSpPr>
        <p:spPr>
          <a:xfrm>
            <a:off x="1464906" y="1423467"/>
            <a:ext cx="10274959" cy="646331"/>
          </a:xfrm>
          <a:prstGeom prst="rect">
            <a:avLst/>
          </a:prstGeom>
          <a:noFill/>
        </p:spPr>
        <p:txBody>
          <a:bodyPr wrap="square" rtlCol="0">
            <a:spAutoFit/>
          </a:bodyPr>
          <a:lstStyle/>
          <a:p>
            <a:pPr algn="ctr" fontAlgn="b"/>
            <a:r>
              <a:rPr lang="es-MX" b="1" dirty="0">
                <a:solidFill>
                  <a:srgbClr val="000000"/>
                </a:solidFill>
                <a:latin typeface="Calibri" panose="020F0502020204030204" pitchFamily="34" charset="0"/>
              </a:rPr>
              <a:t>Alumnos que en el ciclo escolar 2007-2008  cursaban 6° de </a:t>
            </a:r>
            <a:r>
              <a:rPr lang="es-MX" b="1" dirty="0" smtClean="0">
                <a:solidFill>
                  <a:srgbClr val="000000"/>
                </a:solidFill>
                <a:latin typeface="Calibri" panose="020F0502020204030204" pitchFamily="34" charset="0"/>
              </a:rPr>
              <a:t>primaria por niveles de concentración nula y baja de becarios (RNA-ENLACE) </a:t>
            </a:r>
            <a:endParaRPr lang="es-MX" b="1" dirty="0">
              <a:solidFill>
                <a:srgbClr val="000000"/>
              </a:solidFill>
              <a:latin typeface="Calibri" panose="020F0502020204030204" pitchFamily="34" charset="0"/>
            </a:endParaRPr>
          </a:p>
        </p:txBody>
      </p:sp>
      <p:pic>
        <p:nvPicPr>
          <p:cNvPr id="2" name="Imagen 1"/>
          <p:cNvPicPr>
            <a:picLocks noChangeAspect="1"/>
          </p:cNvPicPr>
          <p:nvPr/>
        </p:nvPicPr>
        <p:blipFill>
          <a:blip r:embed="rId2"/>
          <a:stretch>
            <a:fillRect/>
          </a:stretch>
        </p:blipFill>
        <p:spPr>
          <a:xfrm>
            <a:off x="1978949" y="2269375"/>
            <a:ext cx="8661342" cy="4496405"/>
          </a:xfrm>
          <a:prstGeom prst="rect">
            <a:avLst/>
          </a:prstGeom>
        </p:spPr>
      </p:pic>
      <p:sp>
        <p:nvSpPr>
          <p:cNvPr id="8" name="CuadroTexto 7"/>
          <p:cNvSpPr txBox="1"/>
          <p:nvPr/>
        </p:nvSpPr>
        <p:spPr>
          <a:xfrm>
            <a:off x="2043686" y="2118114"/>
            <a:ext cx="349776" cy="307777"/>
          </a:xfrm>
          <a:prstGeom prst="rect">
            <a:avLst/>
          </a:prstGeom>
          <a:noFill/>
        </p:spPr>
        <p:txBody>
          <a:bodyPr wrap="square" rtlCol="0">
            <a:spAutoFit/>
          </a:bodyPr>
          <a:lstStyle/>
          <a:p>
            <a:r>
              <a:rPr lang="es-MX" sz="1400" dirty="0" smtClean="0"/>
              <a:t>%</a:t>
            </a:r>
            <a:endParaRPr lang="es-MX" sz="1400" dirty="0"/>
          </a:p>
        </p:txBody>
      </p:sp>
    </p:spTree>
    <p:extLst>
      <p:ext uri="{BB962C8B-B14F-4D97-AF65-F5344CB8AC3E}">
        <p14:creationId xmlns:p14="http://schemas.microsoft.com/office/powerpoint/2010/main" val="1089897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85442BD-73DE-48E2-B8B3-32651267ABE0}"/>
              </a:ext>
            </a:extLst>
          </p:cNvPr>
          <p:cNvSpPr txBox="1">
            <a:spLocks/>
          </p:cNvSpPr>
          <p:nvPr/>
        </p:nvSpPr>
        <p:spPr>
          <a:xfrm>
            <a:off x="753801" y="317164"/>
            <a:ext cx="10986064"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chemeClr val="tx1">
                    <a:lumMod val="65000"/>
                    <a:lumOff val="35000"/>
                  </a:schemeClr>
                </a:solidFill>
                <a:latin typeface="Arial" panose="020B0604020202020204" pitchFamily="34" charset="0"/>
                <a:cs typeface="Arial" panose="020B0604020202020204" pitchFamily="34" charset="0"/>
              </a:rPr>
              <a:t>AE ¿Cómo avanzan </a:t>
            </a:r>
            <a:r>
              <a:rPr lang="es-MX" sz="2400" dirty="0" smtClean="0">
                <a:solidFill>
                  <a:schemeClr val="tx1">
                    <a:lumMod val="65000"/>
                    <a:lumOff val="35000"/>
                  </a:schemeClr>
                </a:solidFill>
                <a:latin typeface="Arial" panose="020B0604020202020204" pitchFamily="34" charset="0"/>
                <a:cs typeface="Arial" panose="020B0604020202020204" pitchFamily="34" charset="0"/>
              </a:rPr>
              <a:t>los </a:t>
            </a:r>
            <a:r>
              <a:rPr lang="es-MX" sz="2400" dirty="0">
                <a:solidFill>
                  <a:schemeClr val="tx1">
                    <a:lumMod val="65000"/>
                    <a:lumOff val="35000"/>
                  </a:schemeClr>
                </a:solidFill>
                <a:latin typeface="Arial" panose="020B0604020202020204" pitchFamily="34" charset="0"/>
                <a:cs typeface="Arial" panose="020B0604020202020204" pitchFamily="34" charset="0"/>
              </a:rPr>
              <a:t>becarios </a:t>
            </a:r>
            <a:r>
              <a:rPr lang="es-MX" sz="2400" dirty="0" smtClean="0">
                <a:solidFill>
                  <a:schemeClr val="tx1">
                    <a:lumMod val="65000"/>
                    <a:lumOff val="35000"/>
                  </a:schemeClr>
                </a:solidFill>
                <a:latin typeface="Arial" panose="020B0604020202020204" pitchFamily="34" charset="0"/>
                <a:cs typeface="Arial" panose="020B0604020202020204" pitchFamily="34" charset="0"/>
              </a:rPr>
              <a:t>y no becarios PROSPERA </a:t>
            </a:r>
            <a:r>
              <a:rPr lang="es-MX" sz="2400" dirty="0">
                <a:solidFill>
                  <a:schemeClr val="tx1">
                    <a:lumMod val="65000"/>
                    <a:lumOff val="35000"/>
                  </a:schemeClr>
                </a:solidFill>
                <a:latin typeface="Arial" panose="020B0604020202020204" pitchFamily="34" charset="0"/>
                <a:cs typeface="Arial" panose="020B0604020202020204" pitchFamily="34" charset="0"/>
              </a:rPr>
              <a:t>en su trayectoria </a:t>
            </a:r>
            <a:r>
              <a:rPr lang="es-MX" sz="2400" dirty="0" smtClean="0">
                <a:solidFill>
                  <a:schemeClr val="tx1">
                    <a:lumMod val="65000"/>
                    <a:lumOff val="35000"/>
                  </a:schemeClr>
                </a:solidFill>
                <a:latin typeface="Arial" panose="020B0604020202020204" pitchFamily="34" charset="0"/>
                <a:cs typeface="Arial" panose="020B0604020202020204" pitchFamily="34" charset="0"/>
              </a:rPr>
              <a:t>escolar (RNA-ENLACE)? </a:t>
            </a:r>
            <a:endParaRPr lang="es-MX" sz="2400" dirty="0">
              <a:solidFill>
                <a:schemeClr val="tx1">
                  <a:lumMod val="65000"/>
                  <a:lumOff val="35000"/>
                </a:schemeClr>
              </a:solidFill>
              <a:latin typeface="Arial" panose="020B0604020202020204" pitchFamily="34" charset="0"/>
              <a:cs typeface="Arial" panose="020B0604020202020204" pitchFamily="34" charset="0"/>
            </a:endParaRPr>
          </a:p>
          <a:p>
            <a:pPr algn="ctr"/>
            <a:endParaRPr lang="es-MX" sz="1000" dirty="0" smtClean="0">
              <a:solidFill>
                <a:schemeClr val="accent5"/>
              </a:solidFill>
              <a:latin typeface="Arial" panose="020B0604020202020204" pitchFamily="34" charset="0"/>
              <a:cs typeface="Arial" panose="020B0604020202020204" pitchFamily="34" charset="0"/>
            </a:endParaRPr>
          </a:p>
        </p:txBody>
      </p:sp>
      <p:sp>
        <p:nvSpPr>
          <p:cNvPr id="3" name="CuadroTexto 2"/>
          <p:cNvSpPr txBox="1"/>
          <p:nvPr/>
        </p:nvSpPr>
        <p:spPr>
          <a:xfrm>
            <a:off x="980238" y="1221148"/>
            <a:ext cx="10326517" cy="923330"/>
          </a:xfrm>
          <a:prstGeom prst="rect">
            <a:avLst/>
          </a:prstGeom>
          <a:noFill/>
        </p:spPr>
        <p:txBody>
          <a:bodyPr wrap="square" rtlCol="0">
            <a:spAutoFit/>
          </a:bodyPr>
          <a:lstStyle/>
          <a:p>
            <a:pPr fontAlgn="b"/>
            <a:r>
              <a:rPr lang="es-MX" b="1" dirty="0">
                <a:solidFill>
                  <a:srgbClr val="000000"/>
                </a:solidFill>
                <a:latin typeface="Calibri" panose="020F0502020204030204" pitchFamily="34" charset="0"/>
              </a:rPr>
              <a:t>Secuencias escolares de alumnos becarios y no becarios en el ciclo escolar 2007-2008  que cursaban 6° de primaria según niveles de concentración </a:t>
            </a:r>
            <a:r>
              <a:rPr lang="es-MX" b="1" dirty="0" smtClean="0">
                <a:solidFill>
                  <a:srgbClr val="000000"/>
                </a:solidFill>
                <a:latin typeface="Calibri" panose="020F0502020204030204" pitchFamily="34" charset="0"/>
              </a:rPr>
              <a:t>media y alta de </a:t>
            </a:r>
            <a:r>
              <a:rPr lang="es-MX" b="1" dirty="0">
                <a:solidFill>
                  <a:srgbClr val="000000"/>
                </a:solidFill>
                <a:latin typeface="Calibri" panose="020F0502020204030204" pitchFamily="34" charset="0"/>
              </a:rPr>
              <a:t>becarios en las escuelas </a:t>
            </a:r>
            <a:r>
              <a:rPr lang="es-MX" b="1" dirty="0" err="1">
                <a:solidFill>
                  <a:srgbClr val="000000"/>
                </a:solidFill>
                <a:latin typeface="Calibri" panose="020F0502020204030204" pitchFamily="34" charset="0"/>
              </a:rPr>
              <a:t>RNA</a:t>
            </a:r>
            <a:r>
              <a:rPr lang="es-MX" b="1" dirty="0">
                <a:solidFill>
                  <a:srgbClr val="000000"/>
                </a:solidFill>
                <a:latin typeface="Calibri" panose="020F0502020204030204" pitchFamily="34" charset="0"/>
              </a:rPr>
              <a:t>-ENLACE </a:t>
            </a:r>
            <a:r>
              <a:rPr lang="es-MX" b="1" dirty="0" smtClean="0">
                <a:solidFill>
                  <a:srgbClr val="000000"/>
                </a:solidFill>
                <a:latin typeface="Calibri" panose="020F0502020204030204" pitchFamily="34" charset="0"/>
              </a:rPr>
              <a:t>(% </a:t>
            </a:r>
            <a:r>
              <a:rPr lang="es-MX" b="1" dirty="0">
                <a:solidFill>
                  <a:srgbClr val="000000"/>
                </a:solidFill>
                <a:latin typeface="Calibri" panose="020F0502020204030204" pitchFamily="34" charset="0"/>
              </a:rPr>
              <a:t>de la cohorte original</a:t>
            </a:r>
            <a:r>
              <a:rPr lang="es-MX" b="1" dirty="0" smtClean="0">
                <a:solidFill>
                  <a:srgbClr val="000000"/>
                </a:solidFill>
                <a:latin typeface="Calibri" panose="020F0502020204030204" pitchFamily="34" charset="0"/>
              </a:rPr>
              <a:t>).</a:t>
            </a:r>
            <a:endParaRPr lang="es-MX" b="1" dirty="0">
              <a:solidFill>
                <a:srgbClr val="000000"/>
              </a:solidFill>
              <a:latin typeface="Calibri" panose="020F0502020204030204" pitchFamily="34" charset="0"/>
            </a:endParaRPr>
          </a:p>
        </p:txBody>
      </p:sp>
      <p:pic>
        <p:nvPicPr>
          <p:cNvPr id="2" name="Imagen 1"/>
          <p:cNvPicPr>
            <a:picLocks noChangeAspect="1"/>
          </p:cNvPicPr>
          <p:nvPr/>
        </p:nvPicPr>
        <p:blipFill>
          <a:blip r:embed="rId2"/>
          <a:stretch>
            <a:fillRect/>
          </a:stretch>
        </p:blipFill>
        <p:spPr>
          <a:xfrm>
            <a:off x="1835987" y="2394065"/>
            <a:ext cx="8945620" cy="4280511"/>
          </a:xfrm>
          <a:prstGeom prst="rect">
            <a:avLst/>
          </a:prstGeom>
        </p:spPr>
      </p:pic>
      <p:sp>
        <p:nvSpPr>
          <p:cNvPr id="7" name="CuadroTexto 6"/>
          <p:cNvSpPr txBox="1"/>
          <p:nvPr/>
        </p:nvSpPr>
        <p:spPr>
          <a:xfrm>
            <a:off x="2028306" y="2144478"/>
            <a:ext cx="349776" cy="307777"/>
          </a:xfrm>
          <a:prstGeom prst="rect">
            <a:avLst/>
          </a:prstGeom>
          <a:noFill/>
        </p:spPr>
        <p:txBody>
          <a:bodyPr wrap="square" rtlCol="0">
            <a:spAutoFit/>
          </a:bodyPr>
          <a:lstStyle/>
          <a:p>
            <a:r>
              <a:rPr lang="es-MX" sz="1400" dirty="0" smtClean="0"/>
              <a:t>%</a:t>
            </a:r>
            <a:endParaRPr lang="es-MX" sz="1400" dirty="0"/>
          </a:p>
        </p:txBody>
      </p:sp>
    </p:spTree>
    <p:extLst>
      <p:ext uri="{BB962C8B-B14F-4D97-AF65-F5344CB8AC3E}">
        <p14:creationId xmlns:p14="http://schemas.microsoft.com/office/powerpoint/2010/main" val="2920216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1"/>
          <p:cNvGraphicFramePr>
            <a:graphicFrameLocks noGrp="1"/>
          </p:cNvGraphicFramePr>
          <p:nvPr>
            <p:extLst>
              <p:ext uri="{D42A27DB-BD31-4B8C-83A1-F6EECF244321}">
                <p14:modId xmlns:p14="http://schemas.microsoft.com/office/powerpoint/2010/main" val="1331549473"/>
              </p:ext>
            </p:extLst>
          </p:nvPr>
        </p:nvGraphicFramePr>
        <p:xfrm>
          <a:off x="1661820" y="2929535"/>
          <a:ext cx="7279549" cy="3644918"/>
        </p:xfrm>
        <a:graphic>
          <a:graphicData uri="http://schemas.openxmlformats.org/drawingml/2006/table">
            <a:tbl>
              <a:tblPr firstRow="1" firstCol="1" bandRow="1">
                <a:tableStyleId>{5C22544A-7EE6-4342-B048-85BDC9FD1C3A}</a:tableStyleId>
              </a:tblPr>
              <a:tblGrid>
                <a:gridCol w="1059114">
                  <a:extLst>
                    <a:ext uri="{9D8B030D-6E8A-4147-A177-3AD203B41FA5}">
                      <a16:colId xmlns:a16="http://schemas.microsoft.com/office/drawing/2014/main" val="3152691924"/>
                    </a:ext>
                  </a:extLst>
                </a:gridCol>
                <a:gridCol w="895027">
                  <a:extLst>
                    <a:ext uri="{9D8B030D-6E8A-4147-A177-3AD203B41FA5}">
                      <a16:colId xmlns:a16="http://schemas.microsoft.com/office/drawing/2014/main" val="669373795"/>
                    </a:ext>
                  </a:extLst>
                </a:gridCol>
                <a:gridCol w="1059114">
                  <a:extLst>
                    <a:ext uri="{9D8B030D-6E8A-4147-A177-3AD203B41FA5}">
                      <a16:colId xmlns:a16="http://schemas.microsoft.com/office/drawing/2014/main" val="2034897179"/>
                    </a:ext>
                  </a:extLst>
                </a:gridCol>
                <a:gridCol w="1223203">
                  <a:extLst>
                    <a:ext uri="{9D8B030D-6E8A-4147-A177-3AD203B41FA5}">
                      <a16:colId xmlns:a16="http://schemas.microsoft.com/office/drawing/2014/main" val="3219928526"/>
                    </a:ext>
                  </a:extLst>
                </a:gridCol>
                <a:gridCol w="1253037">
                  <a:extLst>
                    <a:ext uri="{9D8B030D-6E8A-4147-A177-3AD203B41FA5}">
                      <a16:colId xmlns:a16="http://schemas.microsoft.com/office/drawing/2014/main" val="3318593261"/>
                    </a:ext>
                  </a:extLst>
                </a:gridCol>
                <a:gridCol w="895027">
                  <a:extLst>
                    <a:ext uri="{9D8B030D-6E8A-4147-A177-3AD203B41FA5}">
                      <a16:colId xmlns:a16="http://schemas.microsoft.com/office/drawing/2014/main" val="2168273387"/>
                    </a:ext>
                  </a:extLst>
                </a:gridCol>
                <a:gridCol w="895027">
                  <a:extLst>
                    <a:ext uri="{9D8B030D-6E8A-4147-A177-3AD203B41FA5}">
                      <a16:colId xmlns:a16="http://schemas.microsoft.com/office/drawing/2014/main" val="1513736230"/>
                    </a:ext>
                  </a:extLst>
                </a:gridCol>
              </a:tblGrid>
              <a:tr h="278238">
                <a:tc>
                  <a:txBody>
                    <a:bodyPr/>
                    <a:lstStyle/>
                    <a:p>
                      <a:pPr>
                        <a:lnSpc>
                          <a:spcPct val="107000"/>
                        </a:lnSpc>
                        <a:spcAft>
                          <a:spcPts val="0"/>
                        </a:spcAft>
                      </a:pPr>
                      <a:r>
                        <a:rPr lang="es-MX" sz="1400" dirty="0">
                          <a:effectLst/>
                        </a:rPr>
                        <a:t>Trayectoria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Becarios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 Becarios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a:effectLst/>
                        </a:rPr>
                        <a:t>No becarios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 No becarios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Total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400" dirty="0">
                          <a:effectLst/>
                        </a:rPr>
                        <a:t>%</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4687766"/>
                  </a:ext>
                </a:extLst>
              </a:tr>
              <a:tr h="278238">
                <a:tc>
                  <a:txBody>
                    <a:bodyPr/>
                    <a:lstStyle/>
                    <a:p>
                      <a:pPr algn="ctr">
                        <a:lnSpc>
                          <a:spcPct val="107000"/>
                        </a:lnSpc>
                        <a:spcAft>
                          <a:spcPts val="0"/>
                        </a:spcAft>
                      </a:pPr>
                      <a:r>
                        <a:rPr lang="es-MX" sz="1400" dirty="0">
                          <a:effectLst/>
                        </a:rPr>
                        <a:t>6_7_8_9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312 108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07000"/>
                        </a:lnSpc>
                        <a:spcAft>
                          <a:spcPts val="0"/>
                        </a:spcAft>
                      </a:pPr>
                      <a:r>
                        <a:rPr lang="es-MX" sz="1400" dirty="0">
                          <a:effectLst/>
                        </a:rPr>
                        <a:t>56.8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909 243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65.3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1 221 351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r">
                        <a:lnSpc>
                          <a:spcPct val="107000"/>
                        </a:lnSpc>
                        <a:spcAft>
                          <a:spcPts val="0"/>
                        </a:spcAft>
                      </a:pPr>
                      <a:r>
                        <a:rPr lang="es-MX" sz="1400" dirty="0">
                          <a:effectLst/>
                        </a:rPr>
                        <a:t>62.9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1947337627"/>
                  </a:ext>
                </a:extLst>
              </a:tr>
              <a:tr h="278238">
                <a:tc>
                  <a:txBody>
                    <a:bodyPr/>
                    <a:lstStyle/>
                    <a:p>
                      <a:pPr algn="ctr">
                        <a:lnSpc>
                          <a:spcPct val="107000"/>
                        </a:lnSpc>
                        <a:spcAft>
                          <a:spcPts val="0"/>
                        </a:spcAft>
                      </a:pPr>
                      <a:r>
                        <a:rPr lang="es-MX" sz="1400" dirty="0">
                          <a:effectLst/>
                        </a:rPr>
                        <a:t>6_._._.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113 296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20.6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158 451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11.4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271 747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14.0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2679083"/>
                  </a:ext>
                </a:extLst>
              </a:tr>
              <a:tr h="278238">
                <a:tc>
                  <a:txBody>
                    <a:bodyPr/>
                    <a:lstStyle/>
                    <a:p>
                      <a:pPr algn="ctr">
                        <a:lnSpc>
                          <a:spcPct val="107000"/>
                        </a:lnSpc>
                        <a:spcAft>
                          <a:spcPts val="0"/>
                        </a:spcAft>
                      </a:pPr>
                      <a:r>
                        <a:rPr lang="es-MX" sz="1400" dirty="0">
                          <a:effectLst/>
                        </a:rPr>
                        <a:t>6_._8_9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37 265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6.8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67 843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4.9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105 108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5.4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9127061"/>
                  </a:ext>
                </a:extLst>
              </a:tr>
              <a:tr h="278238">
                <a:tc>
                  <a:txBody>
                    <a:bodyPr/>
                    <a:lstStyle/>
                    <a:p>
                      <a:pPr algn="ctr">
                        <a:lnSpc>
                          <a:spcPct val="107000"/>
                        </a:lnSpc>
                        <a:spcAft>
                          <a:spcPts val="0"/>
                        </a:spcAft>
                      </a:pPr>
                      <a:r>
                        <a:rPr lang="es-MX" sz="1400" dirty="0">
                          <a:effectLst/>
                        </a:rPr>
                        <a:t>6_7_8_.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29 259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5.3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90 188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6.5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119 447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6.1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8200657"/>
                  </a:ext>
                </a:extLst>
              </a:tr>
              <a:tr h="278238">
                <a:tc>
                  <a:txBody>
                    <a:bodyPr/>
                    <a:lstStyle/>
                    <a:p>
                      <a:pPr algn="ctr">
                        <a:lnSpc>
                          <a:spcPct val="107000"/>
                        </a:lnSpc>
                        <a:spcAft>
                          <a:spcPts val="0"/>
                        </a:spcAft>
                      </a:pPr>
                      <a:r>
                        <a:rPr lang="es-MX" sz="1400" dirty="0">
                          <a:effectLst/>
                        </a:rPr>
                        <a:t>6_7_._.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27 025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4.9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66 555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4.8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93 580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4.8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9834028"/>
                  </a:ext>
                </a:extLst>
              </a:tr>
              <a:tr h="278238">
                <a:tc>
                  <a:txBody>
                    <a:bodyPr/>
                    <a:lstStyle/>
                    <a:p>
                      <a:pPr algn="ctr">
                        <a:lnSpc>
                          <a:spcPct val="107000"/>
                        </a:lnSpc>
                        <a:spcAft>
                          <a:spcPts val="0"/>
                        </a:spcAft>
                      </a:pPr>
                      <a:r>
                        <a:rPr lang="es-MX" sz="1400" dirty="0">
                          <a:effectLst/>
                        </a:rPr>
                        <a:t>6_7_._9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7 845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35 649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2.6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43 494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2.2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5907368"/>
                  </a:ext>
                </a:extLst>
              </a:tr>
              <a:tr h="278238">
                <a:tc>
                  <a:txBody>
                    <a:bodyPr/>
                    <a:lstStyle/>
                    <a:p>
                      <a:pPr algn="ctr">
                        <a:lnSpc>
                          <a:spcPct val="107000"/>
                        </a:lnSpc>
                        <a:spcAft>
                          <a:spcPts val="0"/>
                        </a:spcAft>
                      </a:pPr>
                      <a:r>
                        <a:rPr lang="es-MX" sz="1400" dirty="0">
                          <a:effectLst/>
                        </a:rPr>
                        <a:t>6_._8_.</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5 066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11 503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16 569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960727"/>
                  </a:ext>
                </a:extLst>
              </a:tr>
              <a:tr h="278238">
                <a:tc>
                  <a:txBody>
                    <a:bodyPr/>
                    <a:lstStyle/>
                    <a:p>
                      <a:pPr algn="ctr">
                        <a:lnSpc>
                          <a:spcPct val="107000"/>
                        </a:lnSpc>
                        <a:spcAft>
                          <a:spcPts val="0"/>
                        </a:spcAft>
                      </a:pPr>
                      <a:r>
                        <a:rPr lang="es-MX" sz="1400" dirty="0">
                          <a:effectLst/>
                        </a:rPr>
                        <a:t>6_._._9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4 049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8 926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12 975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8136428"/>
                  </a:ext>
                </a:extLst>
              </a:tr>
              <a:tr h="292150">
                <a:tc>
                  <a:txBody>
                    <a:bodyPr/>
                    <a:lstStyle/>
                    <a:p>
                      <a:pPr algn="ctr">
                        <a:lnSpc>
                          <a:spcPct val="107000"/>
                        </a:lnSpc>
                        <a:spcAft>
                          <a:spcPts val="0"/>
                        </a:spcAft>
                      </a:pPr>
                      <a:r>
                        <a:rPr lang="es-MX" sz="1400" dirty="0">
                          <a:effectLst/>
                        </a:rPr>
                        <a:t>6_._7_8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2 545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7 279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0.5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9 824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1265446"/>
                  </a:ext>
                </a:extLst>
              </a:tr>
              <a:tr h="278238">
                <a:tc>
                  <a:txBody>
                    <a:bodyPr/>
                    <a:lstStyle/>
                    <a:p>
                      <a:pPr algn="ctr">
                        <a:lnSpc>
                          <a:spcPct val="107000"/>
                        </a:lnSpc>
                        <a:spcAft>
                          <a:spcPts val="0"/>
                        </a:spcAft>
                      </a:pPr>
                      <a:r>
                        <a:rPr lang="es-MX" sz="1400" dirty="0">
                          <a:effectLst/>
                        </a:rPr>
                        <a:t>Acumulado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 538 458</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  98.0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1 355 637</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  97.0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1 894 095</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r">
                        <a:lnSpc>
                          <a:spcPct val="107000"/>
                        </a:lnSpc>
                        <a:spcAft>
                          <a:spcPts val="0"/>
                        </a:spcAft>
                      </a:pPr>
                      <a:r>
                        <a:rPr lang="es-MX" sz="1400" b="1" dirty="0">
                          <a:effectLst/>
                        </a:rPr>
                        <a:t>  98.0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extLst>
                  <a:ext uri="{0D108BD9-81ED-4DB2-BD59-A6C34878D82A}">
                    <a16:rowId xmlns:a16="http://schemas.microsoft.com/office/drawing/2014/main" val="1176632882"/>
                  </a:ext>
                </a:extLst>
              </a:tr>
              <a:tr h="278238">
                <a:tc>
                  <a:txBody>
                    <a:bodyPr/>
                    <a:lstStyle/>
                    <a:p>
                      <a:pPr algn="ctr">
                        <a:lnSpc>
                          <a:spcPct val="107000"/>
                        </a:lnSpc>
                        <a:spcAft>
                          <a:spcPts val="0"/>
                        </a:spcAft>
                      </a:pPr>
                      <a:r>
                        <a:rPr lang="es-MX" sz="1400" dirty="0">
                          <a:effectLst/>
                        </a:rPr>
                        <a:t>Resto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10 796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a:effectLst/>
                        </a:rPr>
                        <a:t> 37 617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48 413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400" dirty="0">
                          <a:effectLst/>
                        </a:rPr>
                        <a:t>  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194279"/>
                  </a:ext>
                </a:extLst>
              </a:tr>
              <a:tr h="292150">
                <a:tc>
                  <a:txBody>
                    <a:bodyPr/>
                    <a:lstStyle/>
                    <a:p>
                      <a:pPr algn="ctr">
                        <a:lnSpc>
                          <a:spcPct val="107000"/>
                        </a:lnSpc>
                        <a:spcAft>
                          <a:spcPts val="0"/>
                        </a:spcAft>
                      </a:pPr>
                      <a:r>
                        <a:rPr lang="es-MX" sz="1400" dirty="0">
                          <a:effectLst/>
                        </a:rPr>
                        <a:t>Total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gn="r">
                        <a:lnSpc>
                          <a:spcPct val="107000"/>
                        </a:lnSpc>
                        <a:spcAft>
                          <a:spcPts val="0"/>
                        </a:spcAft>
                      </a:pPr>
                      <a:r>
                        <a:rPr lang="es-MX" sz="1400" b="1" dirty="0">
                          <a:effectLst/>
                        </a:rPr>
                        <a:t> 549 254</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gn="r">
                        <a:lnSpc>
                          <a:spcPct val="107000"/>
                        </a:lnSpc>
                        <a:spcAft>
                          <a:spcPts val="0"/>
                        </a:spcAft>
                      </a:pPr>
                      <a:r>
                        <a:rPr lang="es-MX" sz="1400" b="1" dirty="0">
                          <a:effectLst/>
                        </a:rPr>
                        <a:t>  100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gn="r">
                        <a:lnSpc>
                          <a:spcPct val="107000"/>
                        </a:lnSpc>
                        <a:spcAft>
                          <a:spcPts val="0"/>
                        </a:spcAft>
                      </a:pPr>
                      <a:r>
                        <a:rPr lang="es-MX" sz="1400" b="1" dirty="0">
                          <a:effectLst/>
                        </a:rPr>
                        <a:t>1 393 254</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gn="r">
                        <a:lnSpc>
                          <a:spcPct val="107000"/>
                        </a:lnSpc>
                        <a:spcAft>
                          <a:spcPts val="0"/>
                        </a:spcAft>
                      </a:pPr>
                      <a:r>
                        <a:rPr lang="es-MX" sz="1400" b="1" dirty="0">
                          <a:effectLst/>
                        </a:rPr>
                        <a:t>  100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gn="r">
                        <a:lnSpc>
                          <a:spcPct val="107000"/>
                        </a:lnSpc>
                        <a:spcAft>
                          <a:spcPts val="0"/>
                        </a:spcAft>
                      </a:pPr>
                      <a:r>
                        <a:rPr lang="es-MX" sz="1400" b="1" dirty="0">
                          <a:effectLst/>
                        </a:rPr>
                        <a:t>1 942 508</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algn="r">
                        <a:lnSpc>
                          <a:spcPct val="107000"/>
                        </a:lnSpc>
                        <a:spcAft>
                          <a:spcPts val="0"/>
                        </a:spcAft>
                      </a:pPr>
                      <a:r>
                        <a:rPr lang="es-MX" sz="1400" b="1" dirty="0">
                          <a:effectLst/>
                        </a:rPr>
                        <a:t>100.0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3170810522"/>
                  </a:ext>
                </a:extLst>
              </a:tr>
            </a:tbl>
          </a:graphicData>
        </a:graphic>
      </p:graphicFrame>
      <p:sp>
        <p:nvSpPr>
          <p:cNvPr id="13" name="Flecha derecha 12"/>
          <p:cNvSpPr/>
          <p:nvPr/>
        </p:nvSpPr>
        <p:spPr>
          <a:xfrm>
            <a:off x="1661820" y="3091428"/>
            <a:ext cx="7550276" cy="477740"/>
          </a:xfrm>
          <a:prstGeom prst="rightArrow">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Título 1">
            <a:extLst>
              <a:ext uri="{FF2B5EF4-FFF2-40B4-BE49-F238E27FC236}">
                <a16:creationId xmlns:a16="http://schemas.microsoft.com/office/drawing/2014/main" id="{E8E1FBD1-0DD4-498C-9DF0-D5931071166E}"/>
              </a:ext>
            </a:extLst>
          </p:cNvPr>
          <p:cNvSpPr txBox="1">
            <a:spLocks/>
          </p:cNvSpPr>
          <p:nvPr/>
        </p:nvSpPr>
        <p:spPr>
          <a:xfrm>
            <a:off x="590668" y="252248"/>
            <a:ext cx="10986064" cy="11351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smtClean="0">
                <a:solidFill>
                  <a:schemeClr val="tx1">
                    <a:lumMod val="65000"/>
                    <a:lumOff val="35000"/>
                  </a:schemeClr>
                </a:solidFill>
                <a:latin typeface="Arial" panose="020B0604020202020204" pitchFamily="34" charset="0"/>
                <a:cs typeface="Arial" panose="020B0604020202020204" pitchFamily="34" charset="0"/>
              </a:rPr>
              <a:t>¿Cómo </a:t>
            </a:r>
            <a:r>
              <a:rPr lang="es-MX" sz="2400" dirty="0">
                <a:solidFill>
                  <a:schemeClr val="tx1">
                    <a:lumMod val="65000"/>
                    <a:lumOff val="35000"/>
                  </a:schemeClr>
                </a:solidFill>
                <a:latin typeface="Arial" panose="020B0604020202020204" pitchFamily="34" charset="0"/>
                <a:cs typeface="Arial" panose="020B0604020202020204" pitchFamily="34" charset="0"/>
              </a:rPr>
              <a:t>avanzan las y los becarios PROSPERA en su trayectoria de logro escolar?</a:t>
            </a:r>
          </a:p>
          <a:p>
            <a:pPr algn="ctr"/>
            <a:r>
              <a:rPr lang="es-MX" sz="1800" dirty="0" smtClean="0">
                <a:solidFill>
                  <a:schemeClr val="accent5"/>
                </a:solidFill>
                <a:latin typeface="Arial" panose="020B0604020202020204" pitchFamily="34" charset="0"/>
                <a:cs typeface="Arial" panose="020B0604020202020204" pitchFamily="34" charset="0"/>
              </a:rPr>
              <a:t>Trayectorias </a:t>
            </a:r>
            <a:r>
              <a:rPr lang="es-MX" sz="1800" dirty="0">
                <a:solidFill>
                  <a:schemeClr val="accent5"/>
                </a:solidFill>
                <a:latin typeface="Arial" panose="020B0604020202020204" pitchFamily="34" charset="0"/>
                <a:cs typeface="Arial" panose="020B0604020202020204" pitchFamily="34" charset="0"/>
              </a:rPr>
              <a:t>de los alumnos que en 2007-2008 cursaban 6° de primaria y que presentaron la prueba ENLACE </a:t>
            </a:r>
          </a:p>
        </p:txBody>
      </p:sp>
      <p:sp>
        <p:nvSpPr>
          <p:cNvPr id="3" name="Rectángulo 2">
            <a:extLst>
              <a:ext uri="{FF2B5EF4-FFF2-40B4-BE49-F238E27FC236}">
                <a16:creationId xmlns:a16="http://schemas.microsoft.com/office/drawing/2014/main" id="{4EBA1D60-DB88-446B-8C62-7D3E8AA42C9A}"/>
              </a:ext>
            </a:extLst>
          </p:cNvPr>
          <p:cNvSpPr/>
          <p:nvPr/>
        </p:nvSpPr>
        <p:spPr>
          <a:xfrm>
            <a:off x="9279208" y="3048649"/>
            <a:ext cx="2648641" cy="5632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rPr>
              <a:t>Alumnos que presentaron ENLACE regularmente</a:t>
            </a:r>
          </a:p>
        </p:txBody>
      </p:sp>
      <p:sp>
        <p:nvSpPr>
          <p:cNvPr id="2" name="CuadroTexto 1"/>
          <p:cNvSpPr txBox="1"/>
          <p:nvPr/>
        </p:nvSpPr>
        <p:spPr>
          <a:xfrm>
            <a:off x="889462" y="1549259"/>
            <a:ext cx="10025149" cy="1200329"/>
          </a:xfrm>
          <a:prstGeom prst="rect">
            <a:avLst/>
          </a:prstGeom>
          <a:noFill/>
        </p:spPr>
        <p:txBody>
          <a:bodyPr wrap="square" rtlCol="0">
            <a:spAutoFit/>
          </a:bodyPr>
          <a:lstStyle/>
          <a:p>
            <a:pPr algn="ctr"/>
            <a:r>
              <a:rPr lang="es-MX" dirty="0" smtClean="0"/>
              <a:t>Para este se usan las bases de ENLACE ya que es en donde podemos obtener los niveles de logro. El ejercicio se centra en aquellos alumnos que tienen una trayectoria regular (aquellos que hacen la prueba de manera consecutiva entre grados). De tal manera que podemos saber cómo ha sido el logro obtenido desde 6° de Primaria hasta 3° de Secundaria. </a:t>
            </a:r>
            <a:endParaRPr lang="es-MX" dirty="0"/>
          </a:p>
        </p:txBody>
      </p:sp>
    </p:spTree>
    <p:extLst>
      <p:ext uri="{BB962C8B-B14F-4D97-AF65-F5344CB8AC3E}">
        <p14:creationId xmlns:p14="http://schemas.microsoft.com/office/powerpoint/2010/main" val="3706469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2880" y="78728"/>
            <a:ext cx="11945389"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black"/>
                </a:solidFill>
                <a:effectLst/>
                <a:uLnTx/>
                <a:uFillTx/>
                <a:latin typeface="Calibri" panose="020F0502020204030204"/>
                <a:ea typeface="+mn-ea"/>
                <a:cs typeface="+mn-cs"/>
              </a:rPr>
              <a:t>Ejemplo de cálculo de trayectorias de logro para los alumnos que estaban en 6° de Primaria en 2007-2008, </a:t>
            </a:r>
            <a:r>
              <a:rPr kumimoji="0" lang="es-MX" sz="1600" b="1" i="0" u="none" strike="noStrike" kern="1200" cap="none" spc="0" normalizeH="0" noProof="0" dirty="0">
                <a:ln>
                  <a:noFill/>
                </a:ln>
                <a:solidFill>
                  <a:prstClr val="black"/>
                </a:solidFill>
                <a:effectLst/>
                <a:uLnTx/>
                <a:uFillTx/>
                <a:latin typeface="Calibri" panose="020F0502020204030204"/>
                <a:ea typeface="+mn-ea"/>
                <a:cs typeface="+mn-cs"/>
              </a:rPr>
              <a:t>continuaron regularmente</a:t>
            </a:r>
            <a:r>
              <a:rPr kumimoji="0" lang="es-MX" sz="1600" b="1" i="0" u="none" strike="noStrike" kern="1200" cap="none" spc="0" normalizeH="0" baseline="0" noProof="0" dirty="0">
                <a:ln>
                  <a:noFill/>
                </a:ln>
                <a:solidFill>
                  <a:prstClr val="black"/>
                </a:solidFill>
                <a:effectLst/>
                <a:uLnTx/>
                <a:uFillTx/>
                <a:latin typeface="Calibri" panose="020F0502020204030204"/>
                <a:ea typeface="+mn-ea"/>
                <a:cs typeface="+mn-cs"/>
              </a:rPr>
              <a:t> y</a:t>
            </a:r>
            <a:r>
              <a:rPr kumimoji="0" lang="es-MX" sz="1600" b="1" i="0" u="none" strike="noStrike" kern="1200" cap="none" spc="0" normalizeH="0" noProof="0" dirty="0">
                <a:ln>
                  <a:noFill/>
                </a:ln>
                <a:solidFill>
                  <a:prstClr val="black"/>
                </a:solidFill>
                <a:effectLst/>
                <a:uLnTx/>
                <a:uFillTx/>
                <a:latin typeface="Calibri" panose="020F0502020204030204"/>
                <a:ea typeface="+mn-ea"/>
                <a:cs typeface="+mn-cs"/>
              </a:rPr>
              <a:t> presentaron ENLACE continuamente </a:t>
            </a:r>
            <a:r>
              <a:rPr kumimoji="0" lang="es-MX" sz="1600" b="1" i="0" u="none" strike="noStrike" kern="1200" cap="none" spc="0" normalizeH="0" baseline="0" noProof="0" dirty="0">
                <a:ln>
                  <a:noFill/>
                </a:ln>
                <a:solidFill>
                  <a:prstClr val="black"/>
                </a:solidFill>
                <a:effectLst/>
                <a:uLnTx/>
                <a:uFillTx/>
                <a:latin typeface="Calibri" panose="020F0502020204030204"/>
                <a:ea typeface="+mn-ea"/>
                <a:cs typeface="+mn-cs"/>
              </a:rPr>
              <a:t>(Español)</a:t>
            </a:r>
          </a:p>
        </p:txBody>
      </p:sp>
      <p:sp>
        <p:nvSpPr>
          <p:cNvPr id="6" name="CuadroTexto 5"/>
          <p:cNvSpPr txBox="1"/>
          <p:nvPr/>
        </p:nvSpPr>
        <p:spPr>
          <a:xfrm>
            <a:off x="2626954" y="568399"/>
            <a:ext cx="93968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Ciclo 2008</a:t>
            </a:r>
          </a:p>
        </p:txBody>
      </p:sp>
      <p:sp>
        <p:nvSpPr>
          <p:cNvPr id="17" name="Rectángulo redondeado 16"/>
          <p:cNvSpPr/>
          <p:nvPr/>
        </p:nvSpPr>
        <p:spPr>
          <a:xfrm>
            <a:off x="9409929" y="835224"/>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76 277</a:t>
            </a:r>
          </a:p>
        </p:txBody>
      </p:sp>
      <p:sp>
        <p:nvSpPr>
          <p:cNvPr id="18" name="Rectángulo redondeado 17"/>
          <p:cNvSpPr/>
          <p:nvPr/>
        </p:nvSpPr>
        <p:spPr>
          <a:xfrm>
            <a:off x="9409929" y="1186678"/>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20 517</a:t>
            </a:r>
          </a:p>
        </p:txBody>
      </p:sp>
      <p:sp>
        <p:nvSpPr>
          <p:cNvPr id="19" name="Rectángulo redondeado 18"/>
          <p:cNvSpPr/>
          <p:nvPr/>
        </p:nvSpPr>
        <p:spPr>
          <a:xfrm>
            <a:off x="9409929" y="1573204"/>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13 351</a:t>
            </a:r>
          </a:p>
        </p:txBody>
      </p:sp>
      <p:sp>
        <p:nvSpPr>
          <p:cNvPr id="20" name="Rectángulo redondeado 19"/>
          <p:cNvSpPr/>
          <p:nvPr/>
        </p:nvSpPr>
        <p:spPr>
          <a:xfrm>
            <a:off x="9409930" y="1916812"/>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10 252</a:t>
            </a:r>
          </a:p>
        </p:txBody>
      </p:sp>
      <p:sp>
        <p:nvSpPr>
          <p:cNvPr id="21" name="Rectángulo redondeado 20"/>
          <p:cNvSpPr/>
          <p:nvPr/>
        </p:nvSpPr>
        <p:spPr>
          <a:xfrm>
            <a:off x="9409930" y="2290855"/>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25 284</a:t>
            </a:r>
          </a:p>
        </p:txBody>
      </p:sp>
      <p:sp>
        <p:nvSpPr>
          <p:cNvPr id="22" name="Rectángulo redondeado 21"/>
          <p:cNvSpPr/>
          <p:nvPr/>
        </p:nvSpPr>
        <p:spPr>
          <a:xfrm>
            <a:off x="9409930" y="2660725"/>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12 594</a:t>
            </a:r>
          </a:p>
        </p:txBody>
      </p:sp>
      <p:sp>
        <p:nvSpPr>
          <p:cNvPr id="23" name="Rectángulo redondeado 22"/>
          <p:cNvSpPr/>
          <p:nvPr/>
        </p:nvSpPr>
        <p:spPr>
          <a:xfrm>
            <a:off x="9409930" y="3063050"/>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10 521</a:t>
            </a:r>
          </a:p>
        </p:txBody>
      </p:sp>
      <p:sp>
        <p:nvSpPr>
          <p:cNvPr id="24" name="Rectángulo redondeado 23"/>
          <p:cNvSpPr/>
          <p:nvPr/>
        </p:nvSpPr>
        <p:spPr>
          <a:xfrm>
            <a:off x="9409930" y="3455292"/>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15 643</a:t>
            </a:r>
          </a:p>
        </p:txBody>
      </p:sp>
      <p:sp>
        <p:nvSpPr>
          <p:cNvPr id="25" name="Rectángulo redondeado 24"/>
          <p:cNvSpPr/>
          <p:nvPr/>
        </p:nvSpPr>
        <p:spPr>
          <a:xfrm>
            <a:off x="9409930" y="3847534"/>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93 877</a:t>
            </a:r>
          </a:p>
        </p:txBody>
      </p:sp>
      <p:sp>
        <p:nvSpPr>
          <p:cNvPr id="26" name="Rectángulo redondeado 25"/>
          <p:cNvSpPr/>
          <p:nvPr/>
        </p:nvSpPr>
        <p:spPr>
          <a:xfrm>
            <a:off x="9409930" y="4214120"/>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42 868</a:t>
            </a:r>
          </a:p>
        </p:txBody>
      </p:sp>
      <p:sp>
        <p:nvSpPr>
          <p:cNvPr id="27" name="Rectángulo redondeado 26"/>
          <p:cNvSpPr/>
          <p:nvPr/>
        </p:nvSpPr>
        <p:spPr>
          <a:xfrm>
            <a:off x="9409930" y="4598651"/>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32 658</a:t>
            </a:r>
          </a:p>
        </p:txBody>
      </p:sp>
      <p:sp>
        <p:nvSpPr>
          <p:cNvPr id="28" name="Rectángulo redondeado 27"/>
          <p:cNvSpPr/>
          <p:nvPr/>
        </p:nvSpPr>
        <p:spPr>
          <a:xfrm>
            <a:off x="9409930" y="4983182"/>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45 261</a:t>
            </a:r>
          </a:p>
        </p:txBody>
      </p:sp>
      <p:sp>
        <p:nvSpPr>
          <p:cNvPr id="29" name="Rectángulo redondeado 28"/>
          <p:cNvSpPr/>
          <p:nvPr/>
        </p:nvSpPr>
        <p:spPr>
          <a:xfrm>
            <a:off x="9409930" y="5367713"/>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92 346</a:t>
            </a:r>
          </a:p>
        </p:txBody>
      </p:sp>
      <p:sp>
        <p:nvSpPr>
          <p:cNvPr id="30" name="Rectángulo redondeado 29"/>
          <p:cNvSpPr/>
          <p:nvPr/>
        </p:nvSpPr>
        <p:spPr>
          <a:xfrm>
            <a:off x="9409930" y="5734510"/>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97 588</a:t>
            </a:r>
          </a:p>
        </p:txBody>
      </p:sp>
      <p:sp>
        <p:nvSpPr>
          <p:cNvPr id="31" name="Rectángulo redondeado 30"/>
          <p:cNvSpPr/>
          <p:nvPr/>
        </p:nvSpPr>
        <p:spPr>
          <a:xfrm>
            <a:off x="9409930" y="6101307"/>
            <a:ext cx="91440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94 861</a:t>
            </a:r>
          </a:p>
        </p:txBody>
      </p:sp>
      <p:sp>
        <p:nvSpPr>
          <p:cNvPr id="32" name="Rectángulo redondeado 31"/>
          <p:cNvSpPr/>
          <p:nvPr/>
        </p:nvSpPr>
        <p:spPr>
          <a:xfrm>
            <a:off x="9409929" y="6468104"/>
            <a:ext cx="999242"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537 453</a:t>
            </a:r>
          </a:p>
        </p:txBody>
      </p:sp>
      <p:sp>
        <p:nvSpPr>
          <p:cNvPr id="41" name="Rectángulo redondeado 40"/>
          <p:cNvSpPr/>
          <p:nvPr/>
        </p:nvSpPr>
        <p:spPr>
          <a:xfrm>
            <a:off x="6753073" y="979827"/>
            <a:ext cx="1572314"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96 794 (80.4%)</a:t>
            </a:r>
          </a:p>
        </p:txBody>
      </p:sp>
      <p:sp>
        <p:nvSpPr>
          <p:cNvPr id="50" name="Cerrar llave 49"/>
          <p:cNvSpPr/>
          <p:nvPr/>
        </p:nvSpPr>
        <p:spPr>
          <a:xfrm rot="10800000">
            <a:off x="8314299" y="829552"/>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 name="Rectángulo redondeado 52"/>
          <p:cNvSpPr/>
          <p:nvPr/>
        </p:nvSpPr>
        <p:spPr>
          <a:xfrm>
            <a:off x="6778240" y="1672252"/>
            <a:ext cx="1473222"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23 603 (19.4%)</a:t>
            </a:r>
          </a:p>
        </p:txBody>
      </p:sp>
      <p:sp>
        <p:nvSpPr>
          <p:cNvPr id="54" name="Rectángulo redondeado 53"/>
          <p:cNvSpPr/>
          <p:nvPr/>
        </p:nvSpPr>
        <p:spPr>
          <a:xfrm>
            <a:off x="6778239" y="2448554"/>
            <a:ext cx="1467751"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37 878 (59.1%)</a:t>
            </a:r>
          </a:p>
        </p:txBody>
      </p:sp>
      <p:sp>
        <p:nvSpPr>
          <p:cNvPr id="55" name="Rectángulo redondeado 54"/>
          <p:cNvSpPr/>
          <p:nvPr/>
        </p:nvSpPr>
        <p:spPr>
          <a:xfrm>
            <a:off x="6786736" y="3183147"/>
            <a:ext cx="1459253"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26 164 (40.9%)</a:t>
            </a:r>
          </a:p>
        </p:txBody>
      </p:sp>
      <p:sp>
        <p:nvSpPr>
          <p:cNvPr id="56" name="Rectángulo redondeado 55"/>
          <p:cNvSpPr/>
          <p:nvPr/>
        </p:nvSpPr>
        <p:spPr>
          <a:xfrm>
            <a:off x="6769555" y="3942567"/>
            <a:ext cx="1555831"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white"/>
                </a:solidFill>
                <a:effectLst/>
                <a:uLnTx/>
                <a:uFillTx/>
                <a:latin typeface="Calibri" panose="020F0502020204030204"/>
                <a:ea typeface="+mn-ea"/>
                <a:cs typeface="+mn-cs"/>
              </a:rPr>
              <a:t>136 745 (63.7%)</a:t>
            </a:r>
          </a:p>
        </p:txBody>
      </p:sp>
      <p:sp>
        <p:nvSpPr>
          <p:cNvPr id="57" name="Rectángulo redondeado 56"/>
          <p:cNvSpPr/>
          <p:nvPr/>
        </p:nvSpPr>
        <p:spPr>
          <a:xfrm>
            <a:off x="6821546" y="4795264"/>
            <a:ext cx="1503840"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77 919 (36.3%)</a:t>
            </a:r>
          </a:p>
        </p:txBody>
      </p:sp>
      <p:sp>
        <p:nvSpPr>
          <p:cNvPr id="58" name="Rectángulo redondeado 57"/>
          <p:cNvSpPr/>
          <p:nvPr/>
        </p:nvSpPr>
        <p:spPr>
          <a:xfrm>
            <a:off x="6806521" y="5493683"/>
            <a:ext cx="1406472"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189 934 (23%)</a:t>
            </a:r>
          </a:p>
        </p:txBody>
      </p:sp>
      <p:sp>
        <p:nvSpPr>
          <p:cNvPr id="59" name="Rectángulo redondeado 58"/>
          <p:cNvSpPr/>
          <p:nvPr/>
        </p:nvSpPr>
        <p:spPr>
          <a:xfrm>
            <a:off x="6809458" y="6206314"/>
            <a:ext cx="1406472"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632 314 (77%)</a:t>
            </a:r>
          </a:p>
        </p:txBody>
      </p:sp>
      <p:sp>
        <p:nvSpPr>
          <p:cNvPr id="64" name="Rectángulo redondeado 63"/>
          <p:cNvSpPr/>
          <p:nvPr/>
        </p:nvSpPr>
        <p:spPr>
          <a:xfrm>
            <a:off x="4682362" y="1269447"/>
            <a:ext cx="1089018" cy="52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120 397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(65.3%)</a:t>
            </a:r>
          </a:p>
        </p:txBody>
      </p:sp>
      <p:sp>
        <p:nvSpPr>
          <p:cNvPr id="65" name="Rectángulo redondeado 64"/>
          <p:cNvSpPr/>
          <p:nvPr/>
        </p:nvSpPr>
        <p:spPr>
          <a:xfrm>
            <a:off x="4682362" y="2778493"/>
            <a:ext cx="1089018" cy="584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64 042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a:solidFill>
                  <a:prstClr val="white"/>
                </a:solidFill>
                <a:latin typeface="Calibri" panose="020F0502020204030204"/>
              </a:rPr>
              <a:t>(34.7%)</a:t>
            </a: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6" name="Rectángulo redondeado 65"/>
          <p:cNvSpPr/>
          <p:nvPr/>
        </p:nvSpPr>
        <p:spPr>
          <a:xfrm>
            <a:off x="4682362" y="3968690"/>
            <a:ext cx="1089018" cy="510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214 664</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a:solidFill>
                  <a:prstClr val="white"/>
                </a:solidFill>
                <a:latin typeface="Calibri" panose="020F0502020204030204"/>
              </a:rPr>
              <a:t>(20.7%)</a:t>
            </a: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7" name="Rectángulo redondeado 66"/>
          <p:cNvSpPr/>
          <p:nvPr/>
        </p:nvSpPr>
        <p:spPr>
          <a:xfrm>
            <a:off x="4654134" y="5630334"/>
            <a:ext cx="1089018" cy="6224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822 248</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a:solidFill>
                  <a:prstClr val="white"/>
                </a:solidFill>
                <a:latin typeface="Calibri" panose="020F0502020204030204"/>
              </a:rPr>
              <a:t>(79.3%)</a:t>
            </a: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8" name="Cerrar llave 67"/>
          <p:cNvSpPr/>
          <p:nvPr/>
        </p:nvSpPr>
        <p:spPr>
          <a:xfrm rot="10800000">
            <a:off x="3793580" y="1309766"/>
            <a:ext cx="349359" cy="200451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Cerrar llave 68"/>
          <p:cNvSpPr/>
          <p:nvPr/>
        </p:nvSpPr>
        <p:spPr>
          <a:xfrm rot="10800000">
            <a:off x="5875782" y="979825"/>
            <a:ext cx="349359" cy="1133059"/>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Rectángulo redondeado 69"/>
          <p:cNvSpPr/>
          <p:nvPr/>
        </p:nvSpPr>
        <p:spPr>
          <a:xfrm>
            <a:off x="2502219" y="2112884"/>
            <a:ext cx="1089018" cy="541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184 439</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a:solidFill>
                  <a:prstClr val="white"/>
                </a:solidFill>
                <a:latin typeface="Calibri" panose="020F0502020204030204"/>
              </a:rPr>
              <a:t>(15.1%)</a:t>
            </a: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1" name="Rectángulo redondeado 70"/>
          <p:cNvSpPr/>
          <p:nvPr/>
        </p:nvSpPr>
        <p:spPr>
          <a:xfrm>
            <a:off x="2484704" y="4693899"/>
            <a:ext cx="1234330" cy="5963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1 036 912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a:solidFill>
                  <a:prstClr val="white"/>
                </a:solidFill>
                <a:latin typeface="Calibri" panose="020F0502020204030204"/>
              </a:rPr>
              <a:t>84.9%</a:t>
            </a: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Cerrar llave 71"/>
          <p:cNvSpPr/>
          <p:nvPr/>
        </p:nvSpPr>
        <p:spPr>
          <a:xfrm rot="10800000">
            <a:off x="1925533" y="2178493"/>
            <a:ext cx="349359" cy="314538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Rectángulo redondeado 72"/>
          <p:cNvSpPr/>
          <p:nvPr/>
        </p:nvSpPr>
        <p:spPr>
          <a:xfrm>
            <a:off x="421061" y="3608088"/>
            <a:ext cx="1431048"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1 221 351</a:t>
            </a:r>
          </a:p>
        </p:txBody>
      </p:sp>
      <p:sp>
        <p:nvSpPr>
          <p:cNvPr id="76" name="Rombo 75"/>
          <p:cNvSpPr/>
          <p:nvPr/>
        </p:nvSpPr>
        <p:spPr>
          <a:xfrm>
            <a:off x="8804315" y="1153818"/>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77" name="Conector fuera de página 76"/>
          <p:cNvSpPr/>
          <p:nvPr/>
        </p:nvSpPr>
        <p:spPr>
          <a:xfrm>
            <a:off x="8867034" y="835223"/>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78" name="Conector fuera de página 77"/>
          <p:cNvSpPr/>
          <p:nvPr/>
        </p:nvSpPr>
        <p:spPr>
          <a:xfrm>
            <a:off x="8858202" y="1641497"/>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79" name="Conector fuera de página 78"/>
          <p:cNvSpPr/>
          <p:nvPr/>
        </p:nvSpPr>
        <p:spPr>
          <a:xfrm>
            <a:off x="8872706" y="2367346"/>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0" name="Conector fuera de página 79"/>
          <p:cNvSpPr/>
          <p:nvPr/>
        </p:nvSpPr>
        <p:spPr>
          <a:xfrm>
            <a:off x="8909057" y="3186016"/>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1" name="Conector fuera de página 80"/>
          <p:cNvSpPr/>
          <p:nvPr/>
        </p:nvSpPr>
        <p:spPr>
          <a:xfrm>
            <a:off x="8896709" y="3948957"/>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2" name="Conector fuera de página 81"/>
          <p:cNvSpPr/>
          <p:nvPr/>
        </p:nvSpPr>
        <p:spPr>
          <a:xfrm>
            <a:off x="8935126" y="4726359"/>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3" name="Conector fuera de página 82"/>
          <p:cNvSpPr/>
          <p:nvPr/>
        </p:nvSpPr>
        <p:spPr>
          <a:xfrm>
            <a:off x="8952149" y="5488070"/>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4" name="Conector fuera de página 83"/>
          <p:cNvSpPr/>
          <p:nvPr/>
        </p:nvSpPr>
        <p:spPr>
          <a:xfrm>
            <a:off x="8935126" y="6221926"/>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87" name="Rombo 86"/>
          <p:cNvSpPr/>
          <p:nvPr/>
        </p:nvSpPr>
        <p:spPr>
          <a:xfrm>
            <a:off x="8817735" y="1920334"/>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88" name="Rombo 87"/>
          <p:cNvSpPr/>
          <p:nvPr/>
        </p:nvSpPr>
        <p:spPr>
          <a:xfrm>
            <a:off x="8833990" y="2712041"/>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89" name="Rombo 88"/>
          <p:cNvSpPr/>
          <p:nvPr/>
        </p:nvSpPr>
        <p:spPr>
          <a:xfrm>
            <a:off x="8853342" y="3501945"/>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0" name="Rombo 89"/>
          <p:cNvSpPr/>
          <p:nvPr/>
        </p:nvSpPr>
        <p:spPr>
          <a:xfrm>
            <a:off x="8853341" y="4294162"/>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1" name="Rombo 90"/>
          <p:cNvSpPr/>
          <p:nvPr/>
        </p:nvSpPr>
        <p:spPr>
          <a:xfrm>
            <a:off x="8918198" y="5028716"/>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2" name="Rombo 91"/>
          <p:cNvSpPr/>
          <p:nvPr/>
        </p:nvSpPr>
        <p:spPr>
          <a:xfrm>
            <a:off x="8918198" y="5781324"/>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3" name="Rombo 92"/>
          <p:cNvSpPr/>
          <p:nvPr/>
        </p:nvSpPr>
        <p:spPr>
          <a:xfrm>
            <a:off x="8909057" y="6451673"/>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4" name="Conector fuera de página 93"/>
          <p:cNvSpPr/>
          <p:nvPr/>
        </p:nvSpPr>
        <p:spPr>
          <a:xfrm>
            <a:off x="6399914" y="1023270"/>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95" name="Conector fuera de página 94"/>
          <p:cNvSpPr/>
          <p:nvPr/>
        </p:nvSpPr>
        <p:spPr>
          <a:xfrm>
            <a:off x="6402864" y="2491997"/>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96" name="Conector fuera de página 95"/>
          <p:cNvSpPr/>
          <p:nvPr/>
        </p:nvSpPr>
        <p:spPr>
          <a:xfrm>
            <a:off x="6418735" y="3989471"/>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97" name="Conector fuera de página 96"/>
          <p:cNvSpPr/>
          <p:nvPr/>
        </p:nvSpPr>
        <p:spPr>
          <a:xfrm>
            <a:off x="6467899" y="5562388"/>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98" name="Rombo 97"/>
          <p:cNvSpPr/>
          <p:nvPr/>
        </p:nvSpPr>
        <p:spPr>
          <a:xfrm>
            <a:off x="6380173" y="1631933"/>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9" name="Rombo 98"/>
          <p:cNvSpPr/>
          <p:nvPr/>
        </p:nvSpPr>
        <p:spPr>
          <a:xfrm>
            <a:off x="6372599" y="3161716"/>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0" name="Rombo 99"/>
          <p:cNvSpPr/>
          <p:nvPr/>
        </p:nvSpPr>
        <p:spPr>
          <a:xfrm>
            <a:off x="6442945" y="4693899"/>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1" name="Rombo 100"/>
          <p:cNvSpPr/>
          <p:nvPr/>
        </p:nvSpPr>
        <p:spPr>
          <a:xfrm>
            <a:off x="6414990" y="6133706"/>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2" name="Rombo 101"/>
          <p:cNvSpPr/>
          <p:nvPr/>
        </p:nvSpPr>
        <p:spPr>
          <a:xfrm>
            <a:off x="4305637" y="2930756"/>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3" name="Rombo 102"/>
          <p:cNvSpPr/>
          <p:nvPr/>
        </p:nvSpPr>
        <p:spPr>
          <a:xfrm>
            <a:off x="4282113" y="5766059"/>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4" name="Conector fuera de página 103"/>
          <p:cNvSpPr/>
          <p:nvPr/>
        </p:nvSpPr>
        <p:spPr>
          <a:xfrm>
            <a:off x="4313473" y="1408234"/>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05" name="Conector fuera de página 104"/>
          <p:cNvSpPr/>
          <p:nvPr/>
        </p:nvSpPr>
        <p:spPr>
          <a:xfrm>
            <a:off x="4326847" y="4116483"/>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06" name="Conector fuera de página 105"/>
          <p:cNvSpPr/>
          <p:nvPr/>
        </p:nvSpPr>
        <p:spPr>
          <a:xfrm>
            <a:off x="2190972" y="2290855"/>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07" name="Rombo 106"/>
          <p:cNvSpPr/>
          <p:nvPr/>
        </p:nvSpPr>
        <p:spPr>
          <a:xfrm>
            <a:off x="2120329" y="4827307"/>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09" name="CuadroTexto 108"/>
          <p:cNvSpPr txBox="1"/>
          <p:nvPr/>
        </p:nvSpPr>
        <p:spPr>
          <a:xfrm>
            <a:off x="4401218" y="564986"/>
            <a:ext cx="93968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Ciclo 2009</a:t>
            </a:r>
          </a:p>
        </p:txBody>
      </p:sp>
      <p:sp>
        <p:nvSpPr>
          <p:cNvPr id="110" name="CuadroTexto 109"/>
          <p:cNvSpPr txBox="1"/>
          <p:nvPr/>
        </p:nvSpPr>
        <p:spPr>
          <a:xfrm>
            <a:off x="6701570" y="505242"/>
            <a:ext cx="93968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Ciclo 2010</a:t>
            </a:r>
          </a:p>
        </p:txBody>
      </p:sp>
      <p:sp>
        <p:nvSpPr>
          <p:cNvPr id="111" name="CuadroTexto 110"/>
          <p:cNvSpPr txBox="1"/>
          <p:nvPr/>
        </p:nvSpPr>
        <p:spPr>
          <a:xfrm>
            <a:off x="9374284" y="490926"/>
            <a:ext cx="93968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Ciclo 2011</a:t>
            </a:r>
          </a:p>
        </p:txBody>
      </p:sp>
      <p:sp>
        <p:nvSpPr>
          <p:cNvPr id="115" name="Conector fuera de página 114"/>
          <p:cNvSpPr/>
          <p:nvPr/>
        </p:nvSpPr>
        <p:spPr>
          <a:xfrm>
            <a:off x="11025146" y="2385962"/>
            <a:ext cx="301656"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16" name="Rombo 115"/>
          <p:cNvSpPr/>
          <p:nvPr/>
        </p:nvSpPr>
        <p:spPr>
          <a:xfrm>
            <a:off x="10993787" y="4016290"/>
            <a:ext cx="364375" cy="36279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17" name="Rectángulo redondeado 116"/>
          <p:cNvSpPr/>
          <p:nvPr/>
        </p:nvSpPr>
        <p:spPr>
          <a:xfrm>
            <a:off x="10765853" y="2654697"/>
            <a:ext cx="926263"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439 175</a:t>
            </a:r>
          </a:p>
        </p:txBody>
      </p:sp>
      <p:sp>
        <p:nvSpPr>
          <p:cNvPr id="119" name="Rectángulo redondeado 118"/>
          <p:cNvSpPr/>
          <p:nvPr/>
        </p:nvSpPr>
        <p:spPr>
          <a:xfrm>
            <a:off x="10638566" y="4409915"/>
            <a:ext cx="1074819"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rPr>
              <a:t>782 176</a:t>
            </a:r>
          </a:p>
        </p:txBody>
      </p:sp>
      <p:sp>
        <p:nvSpPr>
          <p:cNvPr id="108" name="Cerrar llave 107"/>
          <p:cNvSpPr/>
          <p:nvPr/>
        </p:nvSpPr>
        <p:spPr>
          <a:xfrm rot="10800000">
            <a:off x="3795368" y="3968689"/>
            <a:ext cx="310527" cy="228414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Cerrar llave 111"/>
          <p:cNvSpPr/>
          <p:nvPr/>
        </p:nvSpPr>
        <p:spPr>
          <a:xfrm rot="10800000">
            <a:off x="5897871" y="5290292"/>
            <a:ext cx="349359" cy="136869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 name="Cerrar llave 112"/>
          <p:cNvSpPr/>
          <p:nvPr/>
        </p:nvSpPr>
        <p:spPr>
          <a:xfrm rot="10800000">
            <a:off x="8273252" y="1571402"/>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4" name="Cerrar llave 113"/>
          <p:cNvSpPr/>
          <p:nvPr/>
        </p:nvSpPr>
        <p:spPr>
          <a:xfrm rot="10800000">
            <a:off x="8270903" y="2312024"/>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8" name="Cerrar llave 117"/>
          <p:cNvSpPr/>
          <p:nvPr/>
        </p:nvSpPr>
        <p:spPr>
          <a:xfrm rot="10800000">
            <a:off x="8270903" y="3059921"/>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0" name="Cerrar llave 119"/>
          <p:cNvSpPr/>
          <p:nvPr/>
        </p:nvSpPr>
        <p:spPr>
          <a:xfrm rot="10800000">
            <a:off x="8251462" y="3807818"/>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1" name="Cerrar llave 120"/>
          <p:cNvSpPr/>
          <p:nvPr/>
        </p:nvSpPr>
        <p:spPr>
          <a:xfrm rot="10800000">
            <a:off x="8251462" y="4619070"/>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2" name="Cerrar llave 121"/>
          <p:cNvSpPr/>
          <p:nvPr/>
        </p:nvSpPr>
        <p:spPr>
          <a:xfrm rot="10800000">
            <a:off x="8212994" y="5373012"/>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3" name="Cerrar llave 122"/>
          <p:cNvSpPr/>
          <p:nvPr/>
        </p:nvSpPr>
        <p:spPr>
          <a:xfrm rot="10800000">
            <a:off x="8224123" y="6102890"/>
            <a:ext cx="279632" cy="67122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Flecha izquierda y derecha 2"/>
          <p:cNvSpPr/>
          <p:nvPr/>
        </p:nvSpPr>
        <p:spPr>
          <a:xfrm>
            <a:off x="10497233" y="744786"/>
            <a:ext cx="1216152" cy="484632"/>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4" name="Flecha izquierda y derecha 123"/>
          <p:cNvSpPr/>
          <p:nvPr/>
        </p:nvSpPr>
        <p:spPr>
          <a:xfrm>
            <a:off x="10514082" y="6315105"/>
            <a:ext cx="1216152" cy="484632"/>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5" name="Cerrar llave 124"/>
          <p:cNvSpPr/>
          <p:nvPr/>
        </p:nvSpPr>
        <p:spPr>
          <a:xfrm rot="10800000">
            <a:off x="5881161" y="3797128"/>
            <a:ext cx="349359" cy="136869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6" name="Cerrar llave 125"/>
          <p:cNvSpPr/>
          <p:nvPr/>
        </p:nvSpPr>
        <p:spPr>
          <a:xfrm rot="10800000">
            <a:off x="5821029" y="2270660"/>
            <a:ext cx="349359" cy="136869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713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E1808AD-13EE-417C-BAB4-BB482BE9D59F}"/>
              </a:ext>
            </a:extLst>
          </p:cNvPr>
          <p:cNvSpPr>
            <a:spLocks noGrp="1"/>
          </p:cNvSpPr>
          <p:nvPr>
            <p:ph type="title"/>
          </p:nvPr>
        </p:nvSpPr>
        <p:spPr>
          <a:xfrm>
            <a:off x="789439" y="276836"/>
            <a:ext cx="10515600" cy="914400"/>
          </a:xfrm>
        </p:spPr>
        <p:txBody>
          <a:bodyPr>
            <a:noAutofit/>
          </a:bodyPr>
          <a:lstStyle/>
          <a:p>
            <a:pPr algn="ctr"/>
            <a:r>
              <a:rPr lang="es-MX" sz="2400" b="1" dirty="0">
                <a:solidFill>
                  <a:srgbClr val="4472C4"/>
                </a:solidFill>
                <a:latin typeface="Arial" panose="020B0604020202020204" pitchFamily="34" charset="0"/>
                <a:cs typeface="Arial" panose="020B0604020202020204" pitchFamily="34" charset="0"/>
              </a:rPr>
              <a:t>Evaluación Nacional de Logro Académico en Centros Educativos (ENLACE)</a:t>
            </a:r>
          </a:p>
        </p:txBody>
      </p:sp>
      <p:sp>
        <p:nvSpPr>
          <p:cNvPr id="5" name="Rectángulo 4">
            <a:extLst>
              <a:ext uri="{FF2B5EF4-FFF2-40B4-BE49-F238E27FC236}">
                <a16:creationId xmlns:a16="http://schemas.microsoft.com/office/drawing/2014/main" id="{E2FD9DB5-E468-4A87-B0D1-414359A845A3}"/>
              </a:ext>
            </a:extLst>
          </p:cNvPr>
          <p:cNvSpPr/>
          <p:nvPr/>
        </p:nvSpPr>
        <p:spPr>
          <a:xfrm>
            <a:off x="401448" y="1409961"/>
            <a:ext cx="11291582" cy="3831818"/>
          </a:xfrm>
          <a:prstGeom prst="rect">
            <a:avLst/>
          </a:prstGeom>
        </p:spPr>
        <p:txBody>
          <a:bodyPr wrap="square">
            <a:spAutoFit/>
          </a:bodyPr>
          <a:lstStyle/>
          <a:p>
            <a:pPr algn="just">
              <a:lnSpc>
                <a:spcPct val="150000"/>
              </a:lnSpc>
            </a:pPr>
            <a:r>
              <a:rPr lang="es-MX" dirty="0">
                <a:latin typeface="Arial" panose="020B0604020202020204" pitchFamily="34" charset="0"/>
                <a:cs typeface="Arial" panose="020B0604020202020204" pitchFamily="34" charset="0"/>
              </a:rPr>
              <a:t>En 2006 la Secretaria de Educación Pública (SEP) aplicó por primera vez ENLACE a todos los alumnos de tercero a sexto grado de educación primaria y de tercer grado de educación secundaria; en 2009 la prueba se extendió a los tres grados de educación secundaria y a partir de 2008 al último grado de educación media superior. El objetivo de ENLACE era ofrecer a los maestros y padres de familia información sobre el nivel de aprendizaje de los estudiantes en algunos temas importantes del programa curricular.</a:t>
            </a:r>
          </a:p>
          <a:p>
            <a:pPr algn="just">
              <a:lnSpc>
                <a:spcPct val="150000"/>
              </a:lnSpc>
            </a:pPr>
            <a:endParaRPr lang="es-MX" dirty="0">
              <a:effectLst/>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ENLACE </a:t>
            </a:r>
            <a:r>
              <a:rPr lang="es-MX" dirty="0" smtClean="0">
                <a:latin typeface="Arial" panose="020B0604020202020204" pitchFamily="34" charset="0"/>
                <a:cs typeface="Arial" panose="020B0604020202020204" pitchFamily="34" charset="0"/>
              </a:rPr>
              <a:t>finalizó en 2014 debido </a:t>
            </a:r>
            <a:r>
              <a:rPr lang="es-MX" dirty="0">
                <a:latin typeface="Arial" panose="020B0604020202020204" pitchFamily="34" charset="0"/>
                <a:cs typeface="Arial" panose="020B0604020202020204" pitchFamily="34" charset="0"/>
              </a:rPr>
              <a:t>a </a:t>
            </a:r>
            <a:r>
              <a:rPr lang="es-MX" dirty="0" smtClean="0">
                <a:latin typeface="Arial" panose="020B0604020202020204" pitchFamily="34" charset="0"/>
                <a:cs typeface="Arial" panose="020B0604020202020204" pitchFamily="34" charset="0"/>
              </a:rPr>
              <a:t>dudas sobre </a:t>
            </a:r>
            <a:r>
              <a:rPr lang="es-MX" dirty="0">
                <a:latin typeface="Arial" panose="020B0604020202020204" pitchFamily="34" charset="0"/>
                <a:cs typeface="Arial" panose="020B0604020202020204" pitchFamily="34" charset="0"/>
              </a:rPr>
              <a:t>su validez dado </a:t>
            </a:r>
            <a:r>
              <a:rPr lang="es-MX" dirty="0" smtClean="0">
                <a:latin typeface="Arial" panose="020B0604020202020204" pitchFamily="34" charset="0"/>
                <a:cs typeface="Arial" panose="020B0604020202020204" pitchFamily="34" charset="0"/>
              </a:rPr>
              <a:t>que, junto a su objetivo inicial de retroalimentar a los alumnos y escuelas sus resultados se vincularon con estímulos </a:t>
            </a:r>
            <a:r>
              <a:rPr lang="es-MX" dirty="0">
                <a:latin typeface="Arial" panose="020B0604020202020204" pitchFamily="34" charset="0"/>
                <a:cs typeface="Arial" panose="020B0604020202020204" pitchFamily="34" charset="0"/>
              </a:rPr>
              <a:t>económicos a los </a:t>
            </a:r>
            <a:r>
              <a:rPr lang="es-MX" dirty="0" smtClean="0">
                <a:latin typeface="Arial" panose="020B0604020202020204" pitchFamily="34" charset="0"/>
                <a:cs typeface="Arial" panose="020B0604020202020204" pitchFamily="34" charset="0"/>
              </a:rPr>
              <a:t>docentes, lo cual creo incentivos para una posible </a:t>
            </a:r>
            <a:r>
              <a:rPr lang="es-MX" dirty="0">
                <a:latin typeface="Arial" panose="020B0604020202020204" pitchFamily="34" charset="0"/>
                <a:cs typeface="Arial" panose="020B0604020202020204" pitchFamily="34" charset="0"/>
              </a:rPr>
              <a:t>inflación de los resultados de la </a:t>
            </a:r>
            <a:r>
              <a:rPr lang="es-MX" dirty="0" smtClean="0">
                <a:latin typeface="Arial" panose="020B0604020202020204" pitchFamily="34" charset="0"/>
                <a:cs typeface="Arial" panose="020B0604020202020204" pitchFamily="34" charset="0"/>
              </a:rPr>
              <a:t>prueba.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071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echa abajo 9"/>
          <p:cNvSpPr/>
          <p:nvPr/>
        </p:nvSpPr>
        <p:spPr>
          <a:xfrm>
            <a:off x="3846132" y="3763516"/>
            <a:ext cx="339365" cy="805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2366911" y="4544578"/>
            <a:ext cx="7646710" cy="369332"/>
          </a:xfrm>
          <a:prstGeom prst="rect">
            <a:avLst/>
          </a:prstGeom>
          <a:noFill/>
        </p:spPr>
        <p:txBody>
          <a:bodyPr wrap="square" rtlCol="0">
            <a:spAutoFit/>
          </a:bodyPr>
          <a:lstStyle/>
          <a:p>
            <a:r>
              <a:rPr lang="es-MX" dirty="0"/>
              <a:t>Alumnos con trayectorias regulares de 6° de Primaria hasta 3° de Secundaria</a:t>
            </a:r>
          </a:p>
        </p:txBody>
      </p:sp>
      <p:sp>
        <p:nvSpPr>
          <p:cNvPr id="16" name="Flecha derecha 15"/>
          <p:cNvSpPr/>
          <p:nvPr/>
        </p:nvSpPr>
        <p:spPr>
          <a:xfrm>
            <a:off x="2177588" y="4803626"/>
            <a:ext cx="7547437" cy="9238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p:cNvSpPr txBox="1"/>
          <p:nvPr/>
        </p:nvSpPr>
        <p:spPr>
          <a:xfrm>
            <a:off x="3522483" y="5060151"/>
            <a:ext cx="1432873" cy="369332"/>
          </a:xfrm>
          <a:prstGeom prst="rect">
            <a:avLst/>
          </a:prstGeom>
          <a:solidFill>
            <a:schemeClr val="accent4"/>
          </a:solidFill>
        </p:spPr>
        <p:txBody>
          <a:bodyPr wrap="square" rtlCol="0">
            <a:spAutoFit/>
          </a:bodyPr>
          <a:lstStyle/>
          <a:p>
            <a:r>
              <a:rPr lang="es-MX" dirty="0"/>
              <a:t>1 221 351</a:t>
            </a:r>
          </a:p>
        </p:txBody>
      </p:sp>
      <p:sp>
        <p:nvSpPr>
          <p:cNvPr id="20" name="CuadroTexto 19"/>
          <p:cNvSpPr txBox="1"/>
          <p:nvPr/>
        </p:nvSpPr>
        <p:spPr>
          <a:xfrm>
            <a:off x="6502233" y="5145891"/>
            <a:ext cx="1432873" cy="369332"/>
          </a:xfrm>
          <a:prstGeom prst="rect">
            <a:avLst/>
          </a:prstGeom>
          <a:noFill/>
        </p:spPr>
        <p:txBody>
          <a:bodyPr wrap="square" rtlCol="0">
            <a:spAutoFit/>
          </a:bodyPr>
          <a:lstStyle/>
          <a:p>
            <a:r>
              <a:rPr lang="es-MX" dirty="0"/>
              <a:t>1 199 152</a:t>
            </a:r>
          </a:p>
        </p:txBody>
      </p:sp>
      <p:sp>
        <p:nvSpPr>
          <p:cNvPr id="22" name="Flecha abajo 21"/>
          <p:cNvSpPr/>
          <p:nvPr/>
        </p:nvSpPr>
        <p:spPr>
          <a:xfrm>
            <a:off x="7565008" y="3731034"/>
            <a:ext cx="339365" cy="805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CuadroTexto 23"/>
          <p:cNvSpPr txBox="1"/>
          <p:nvPr/>
        </p:nvSpPr>
        <p:spPr>
          <a:xfrm>
            <a:off x="3189889" y="5589200"/>
            <a:ext cx="2017336" cy="369332"/>
          </a:xfrm>
          <a:prstGeom prst="rect">
            <a:avLst/>
          </a:prstGeom>
          <a:noFill/>
        </p:spPr>
        <p:txBody>
          <a:bodyPr wrap="square" rtlCol="0">
            <a:spAutoFit/>
          </a:bodyPr>
          <a:lstStyle/>
          <a:p>
            <a:r>
              <a:rPr lang="es-MX" dirty="0"/>
              <a:t>74.4% No becarios</a:t>
            </a:r>
          </a:p>
        </p:txBody>
      </p:sp>
      <p:sp>
        <p:nvSpPr>
          <p:cNvPr id="25" name="CuadroTexto 24"/>
          <p:cNvSpPr txBox="1"/>
          <p:nvPr/>
        </p:nvSpPr>
        <p:spPr>
          <a:xfrm>
            <a:off x="3196175" y="5996415"/>
            <a:ext cx="2017336" cy="369332"/>
          </a:xfrm>
          <a:prstGeom prst="rect">
            <a:avLst/>
          </a:prstGeom>
          <a:noFill/>
        </p:spPr>
        <p:txBody>
          <a:bodyPr wrap="square" rtlCol="0">
            <a:spAutoFit/>
          </a:bodyPr>
          <a:lstStyle/>
          <a:p>
            <a:r>
              <a:rPr lang="es-MX" dirty="0"/>
              <a:t>25.6% Becarios</a:t>
            </a:r>
          </a:p>
        </p:txBody>
      </p:sp>
      <p:sp>
        <p:nvSpPr>
          <p:cNvPr id="26" name="CuadroTexto 25"/>
          <p:cNvSpPr txBox="1"/>
          <p:nvPr/>
        </p:nvSpPr>
        <p:spPr>
          <a:xfrm>
            <a:off x="6177594" y="5617169"/>
            <a:ext cx="2017336" cy="369332"/>
          </a:xfrm>
          <a:prstGeom prst="rect">
            <a:avLst/>
          </a:prstGeom>
          <a:noFill/>
        </p:spPr>
        <p:txBody>
          <a:bodyPr wrap="square" rtlCol="0">
            <a:spAutoFit/>
          </a:bodyPr>
          <a:lstStyle/>
          <a:p>
            <a:r>
              <a:rPr lang="es-MX" dirty="0"/>
              <a:t>74.7% No becarios</a:t>
            </a:r>
          </a:p>
        </p:txBody>
      </p:sp>
      <p:sp>
        <p:nvSpPr>
          <p:cNvPr id="27" name="CuadroTexto 26"/>
          <p:cNvSpPr txBox="1"/>
          <p:nvPr/>
        </p:nvSpPr>
        <p:spPr>
          <a:xfrm>
            <a:off x="6158749" y="5996415"/>
            <a:ext cx="2017336" cy="369332"/>
          </a:xfrm>
          <a:prstGeom prst="rect">
            <a:avLst/>
          </a:prstGeom>
          <a:noFill/>
        </p:spPr>
        <p:txBody>
          <a:bodyPr wrap="square" rtlCol="0">
            <a:spAutoFit/>
          </a:bodyPr>
          <a:lstStyle/>
          <a:p>
            <a:r>
              <a:rPr lang="es-MX" dirty="0"/>
              <a:t>25.3% Becarios</a:t>
            </a:r>
          </a:p>
        </p:txBody>
      </p:sp>
      <p:pic>
        <p:nvPicPr>
          <p:cNvPr id="2" name="Imagen 1"/>
          <p:cNvPicPr>
            <a:picLocks noChangeAspect="1"/>
          </p:cNvPicPr>
          <p:nvPr/>
        </p:nvPicPr>
        <p:blipFill rotWithShape="1">
          <a:blip r:embed="rId2"/>
          <a:srcRect r="27058"/>
          <a:stretch/>
        </p:blipFill>
        <p:spPr>
          <a:xfrm>
            <a:off x="1804936" y="1349266"/>
            <a:ext cx="7929614" cy="2326391"/>
          </a:xfrm>
          <a:prstGeom prst="rect">
            <a:avLst/>
          </a:prstGeom>
        </p:spPr>
      </p:pic>
      <p:sp>
        <p:nvSpPr>
          <p:cNvPr id="14" name="Título 1">
            <a:extLst>
              <a:ext uri="{FF2B5EF4-FFF2-40B4-BE49-F238E27FC236}">
                <a16:creationId xmlns:a16="http://schemas.microsoft.com/office/drawing/2014/main" id="{32E3488B-5D77-4CA6-AA7F-6EEBF2921F6A}"/>
              </a:ext>
            </a:extLst>
          </p:cNvPr>
          <p:cNvSpPr txBox="1">
            <a:spLocks/>
          </p:cNvSpPr>
          <p:nvPr/>
        </p:nvSpPr>
        <p:spPr>
          <a:xfrm>
            <a:off x="658668" y="169757"/>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logro de las y los becarios PROSPERA?</a:t>
            </a:r>
          </a:p>
          <a:p>
            <a:r>
              <a:rPr lang="es-MX" sz="2400" b="1" dirty="0"/>
              <a:t>Análisis de trayectorias para los alumnos de 6° de Primaria en 2008 que siguieron una trayectoria regular hasta 3er grado de secundaria presentando ENLACE (Español)</a:t>
            </a:r>
          </a:p>
        </p:txBody>
      </p:sp>
      <p:sp>
        <p:nvSpPr>
          <p:cNvPr id="15" name="Rectángulo redondeado 2">
            <a:extLst>
              <a:ext uri="{FF2B5EF4-FFF2-40B4-BE49-F238E27FC236}">
                <a16:creationId xmlns:a16="http://schemas.microsoft.com/office/drawing/2014/main" id="{1FC58E0E-5922-4EBD-A715-DF95D1973647}"/>
              </a:ext>
            </a:extLst>
          </p:cNvPr>
          <p:cNvSpPr/>
          <p:nvPr/>
        </p:nvSpPr>
        <p:spPr>
          <a:xfrm>
            <a:off x="3436695" y="1966187"/>
            <a:ext cx="958077" cy="490451"/>
          </a:xfrm>
          <a:prstGeom prst="roundRect">
            <a:avLst/>
          </a:prstGeom>
          <a:noFill/>
          <a:ln w="38100">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49608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04238" y="1387883"/>
            <a:ext cx="1399742" cy="307777"/>
          </a:xfrm>
          <a:prstGeom prst="rect">
            <a:avLst/>
          </a:prstGeom>
          <a:noFill/>
        </p:spPr>
        <p:txBody>
          <a:bodyPr wrap="none" rtlCol="0">
            <a:spAutoFit/>
          </a:bodyPr>
          <a:lstStyle/>
          <a:p>
            <a:r>
              <a:rPr lang="es-MX" sz="1400" b="1" dirty="0">
                <a:solidFill>
                  <a:schemeClr val="accent2">
                    <a:lumMod val="50000"/>
                  </a:schemeClr>
                </a:solidFill>
              </a:rPr>
              <a:t>Ciclo 2007- 2008</a:t>
            </a:r>
          </a:p>
        </p:txBody>
      </p:sp>
      <p:sp>
        <p:nvSpPr>
          <p:cNvPr id="70" name="Rectángulo redondeado 69"/>
          <p:cNvSpPr/>
          <p:nvPr/>
        </p:nvSpPr>
        <p:spPr>
          <a:xfrm>
            <a:off x="5633913" y="2803505"/>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844 (0.2%)</a:t>
            </a:r>
          </a:p>
        </p:txBody>
      </p:sp>
      <p:sp>
        <p:nvSpPr>
          <p:cNvPr id="71" name="Rectángulo redondeado 70"/>
          <p:cNvSpPr/>
          <p:nvPr/>
        </p:nvSpPr>
        <p:spPr>
          <a:xfrm>
            <a:off x="8528680" y="2877397"/>
            <a:ext cx="1439779"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174 492 (43.9%) </a:t>
            </a:r>
          </a:p>
        </p:txBody>
      </p:sp>
      <p:sp>
        <p:nvSpPr>
          <p:cNvPr id="73" name="Rectángulo redondeado 72"/>
          <p:cNvSpPr/>
          <p:nvPr/>
        </p:nvSpPr>
        <p:spPr>
          <a:xfrm>
            <a:off x="5746219" y="1498719"/>
            <a:ext cx="1431048" cy="329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397 398</a:t>
            </a:r>
          </a:p>
        </p:txBody>
      </p:sp>
      <p:sp>
        <p:nvSpPr>
          <p:cNvPr id="104" name="Conector fuera de página 103"/>
          <p:cNvSpPr/>
          <p:nvPr/>
        </p:nvSpPr>
        <p:spPr>
          <a:xfrm>
            <a:off x="1006884" y="3901166"/>
            <a:ext cx="343034" cy="176768"/>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06" name="Conector fuera de página 105"/>
          <p:cNvSpPr/>
          <p:nvPr/>
        </p:nvSpPr>
        <p:spPr>
          <a:xfrm>
            <a:off x="3519175" y="2430369"/>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6_0</a:t>
            </a:r>
          </a:p>
        </p:txBody>
      </p:sp>
      <p:sp>
        <p:nvSpPr>
          <p:cNvPr id="109" name="CuadroTexto 108"/>
          <p:cNvSpPr txBox="1"/>
          <p:nvPr/>
        </p:nvSpPr>
        <p:spPr>
          <a:xfrm>
            <a:off x="97556" y="2397322"/>
            <a:ext cx="1504176" cy="307777"/>
          </a:xfrm>
          <a:prstGeom prst="rect">
            <a:avLst/>
          </a:prstGeom>
          <a:noFill/>
        </p:spPr>
        <p:txBody>
          <a:bodyPr wrap="square" rtlCol="0">
            <a:spAutoFit/>
          </a:bodyPr>
          <a:lstStyle/>
          <a:p>
            <a:r>
              <a:rPr lang="es-MX" sz="1400" b="1" dirty="0">
                <a:solidFill>
                  <a:schemeClr val="accent2">
                    <a:lumMod val="50000"/>
                  </a:schemeClr>
                </a:solidFill>
              </a:rPr>
              <a:t>Ciclo 2008-2009</a:t>
            </a:r>
          </a:p>
        </p:txBody>
      </p:sp>
      <p:sp>
        <p:nvSpPr>
          <p:cNvPr id="127" name="Rectángulo redondeado 126"/>
          <p:cNvSpPr/>
          <p:nvPr/>
        </p:nvSpPr>
        <p:spPr>
          <a:xfrm>
            <a:off x="1300446" y="2732416"/>
            <a:ext cx="1652625" cy="442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137 520 (34.6%)</a:t>
            </a:r>
          </a:p>
        </p:txBody>
      </p:sp>
      <p:sp>
        <p:nvSpPr>
          <p:cNvPr id="128" name="Rectángulo redondeado 127"/>
          <p:cNvSpPr/>
          <p:nvPr/>
        </p:nvSpPr>
        <p:spPr>
          <a:xfrm>
            <a:off x="3264667" y="2804854"/>
            <a:ext cx="1341939" cy="3843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818 (0.2%)</a:t>
            </a:r>
          </a:p>
        </p:txBody>
      </p:sp>
      <p:sp>
        <p:nvSpPr>
          <p:cNvPr id="129" name="Conector fuera de página 128"/>
          <p:cNvSpPr/>
          <p:nvPr/>
        </p:nvSpPr>
        <p:spPr>
          <a:xfrm>
            <a:off x="1809750" y="2430369"/>
            <a:ext cx="309130" cy="268654"/>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t>*</a:t>
            </a:r>
          </a:p>
        </p:txBody>
      </p:sp>
      <p:sp>
        <p:nvSpPr>
          <p:cNvPr id="130" name="Conector fuera de página 129"/>
          <p:cNvSpPr/>
          <p:nvPr/>
        </p:nvSpPr>
        <p:spPr>
          <a:xfrm>
            <a:off x="6140774" y="2501010"/>
            <a:ext cx="418199" cy="265739"/>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6_1</a:t>
            </a:r>
          </a:p>
        </p:txBody>
      </p:sp>
      <p:sp>
        <p:nvSpPr>
          <p:cNvPr id="131" name="Conector fuera de página 130"/>
          <p:cNvSpPr/>
          <p:nvPr/>
        </p:nvSpPr>
        <p:spPr>
          <a:xfrm>
            <a:off x="8917974" y="2532453"/>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7_0</a:t>
            </a:r>
          </a:p>
        </p:txBody>
      </p:sp>
      <p:sp>
        <p:nvSpPr>
          <p:cNvPr id="132" name="Conector fuera de página 131"/>
          <p:cNvSpPr/>
          <p:nvPr/>
        </p:nvSpPr>
        <p:spPr>
          <a:xfrm>
            <a:off x="10975374" y="2558677"/>
            <a:ext cx="418199" cy="246177"/>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7_1</a:t>
            </a:r>
          </a:p>
        </p:txBody>
      </p:sp>
      <p:sp>
        <p:nvSpPr>
          <p:cNvPr id="133" name="Rectángulo redondeado 132"/>
          <p:cNvSpPr/>
          <p:nvPr/>
        </p:nvSpPr>
        <p:spPr>
          <a:xfrm>
            <a:off x="10548709" y="2862071"/>
            <a:ext cx="1439779" cy="437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83 617 (21.0%) </a:t>
            </a:r>
          </a:p>
        </p:txBody>
      </p:sp>
      <p:sp>
        <p:nvSpPr>
          <p:cNvPr id="134" name="Conector fuera de página 133"/>
          <p:cNvSpPr/>
          <p:nvPr/>
        </p:nvSpPr>
        <p:spPr>
          <a:xfrm>
            <a:off x="7907085" y="4343872"/>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7_0</a:t>
            </a:r>
          </a:p>
        </p:txBody>
      </p:sp>
      <p:sp>
        <p:nvSpPr>
          <p:cNvPr id="135" name="Conector fuera de página 134"/>
          <p:cNvSpPr/>
          <p:nvPr/>
        </p:nvSpPr>
        <p:spPr>
          <a:xfrm>
            <a:off x="2775520" y="4434594"/>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6_0</a:t>
            </a:r>
          </a:p>
        </p:txBody>
      </p:sp>
      <p:sp>
        <p:nvSpPr>
          <p:cNvPr id="137" name="Conector fuera de página 136"/>
          <p:cNvSpPr/>
          <p:nvPr/>
        </p:nvSpPr>
        <p:spPr>
          <a:xfrm>
            <a:off x="2758720" y="4919825"/>
            <a:ext cx="418199" cy="246177"/>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6_1</a:t>
            </a:r>
          </a:p>
        </p:txBody>
      </p:sp>
      <p:sp>
        <p:nvSpPr>
          <p:cNvPr id="138" name="Conector fuera de página 137"/>
          <p:cNvSpPr/>
          <p:nvPr/>
        </p:nvSpPr>
        <p:spPr>
          <a:xfrm>
            <a:off x="5200392" y="3894492"/>
            <a:ext cx="359928" cy="181752"/>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40" name="Conector fuera de página 139"/>
          <p:cNvSpPr/>
          <p:nvPr/>
        </p:nvSpPr>
        <p:spPr>
          <a:xfrm>
            <a:off x="5200392" y="5956031"/>
            <a:ext cx="418199" cy="246177"/>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7_1</a:t>
            </a:r>
          </a:p>
        </p:txBody>
      </p:sp>
      <p:sp>
        <p:nvSpPr>
          <p:cNvPr id="141" name="Conector fuera de página 140"/>
          <p:cNvSpPr/>
          <p:nvPr/>
        </p:nvSpPr>
        <p:spPr>
          <a:xfrm>
            <a:off x="2833791" y="3906456"/>
            <a:ext cx="359928" cy="210463"/>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43" name="Conector fuera de página 142"/>
          <p:cNvSpPr/>
          <p:nvPr/>
        </p:nvSpPr>
        <p:spPr>
          <a:xfrm>
            <a:off x="7965356" y="3827816"/>
            <a:ext cx="359928" cy="174599"/>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46" name="Conector fuera de página 145"/>
          <p:cNvSpPr/>
          <p:nvPr/>
        </p:nvSpPr>
        <p:spPr>
          <a:xfrm>
            <a:off x="7907084" y="5419871"/>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8_0</a:t>
            </a:r>
          </a:p>
        </p:txBody>
      </p:sp>
      <p:sp>
        <p:nvSpPr>
          <p:cNvPr id="147" name="Conector fuera de página 146"/>
          <p:cNvSpPr/>
          <p:nvPr/>
        </p:nvSpPr>
        <p:spPr>
          <a:xfrm>
            <a:off x="5165207" y="5504105"/>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7_0</a:t>
            </a:r>
          </a:p>
        </p:txBody>
      </p:sp>
      <p:sp>
        <p:nvSpPr>
          <p:cNvPr id="149" name="Conector fuera de página 148"/>
          <p:cNvSpPr/>
          <p:nvPr/>
        </p:nvSpPr>
        <p:spPr>
          <a:xfrm>
            <a:off x="7907084" y="4853706"/>
            <a:ext cx="418199" cy="224708"/>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7_1</a:t>
            </a:r>
          </a:p>
        </p:txBody>
      </p:sp>
      <p:sp>
        <p:nvSpPr>
          <p:cNvPr id="85" name="Conector fuera de página 84"/>
          <p:cNvSpPr/>
          <p:nvPr/>
        </p:nvSpPr>
        <p:spPr>
          <a:xfrm>
            <a:off x="7907083" y="6007505"/>
            <a:ext cx="418199" cy="224708"/>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8_1</a:t>
            </a:r>
          </a:p>
        </p:txBody>
      </p:sp>
      <p:sp>
        <p:nvSpPr>
          <p:cNvPr id="94" name="Rectángulo redondeado 93"/>
          <p:cNvSpPr/>
          <p:nvPr/>
        </p:nvSpPr>
        <p:spPr>
          <a:xfrm>
            <a:off x="1430200" y="3806125"/>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105 009</a:t>
            </a:r>
          </a:p>
          <a:p>
            <a:pPr algn="ctr"/>
            <a:r>
              <a:rPr lang="es-MX" sz="1400" dirty="0"/>
              <a:t>(76.4%)</a:t>
            </a:r>
          </a:p>
        </p:txBody>
      </p:sp>
      <p:sp>
        <p:nvSpPr>
          <p:cNvPr id="95" name="Rectángulo redondeado 94"/>
          <p:cNvSpPr/>
          <p:nvPr/>
        </p:nvSpPr>
        <p:spPr>
          <a:xfrm>
            <a:off x="3225413" y="3774520"/>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307</a:t>
            </a:r>
          </a:p>
          <a:p>
            <a:pPr algn="ctr"/>
            <a:r>
              <a:rPr lang="es-MX" sz="1400" dirty="0"/>
              <a:t>(37.5%)</a:t>
            </a:r>
          </a:p>
        </p:txBody>
      </p:sp>
      <p:sp>
        <p:nvSpPr>
          <p:cNvPr id="96" name="Rectángulo redondeado 95"/>
          <p:cNvSpPr/>
          <p:nvPr/>
        </p:nvSpPr>
        <p:spPr>
          <a:xfrm>
            <a:off x="3264666" y="5285387"/>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418</a:t>
            </a:r>
          </a:p>
          <a:p>
            <a:pPr algn="ctr"/>
            <a:r>
              <a:rPr lang="es-MX" sz="1400" dirty="0"/>
              <a:t>(51.1%)</a:t>
            </a:r>
          </a:p>
        </p:txBody>
      </p:sp>
      <p:sp>
        <p:nvSpPr>
          <p:cNvPr id="97" name="Rectángulo redondeado 96"/>
          <p:cNvSpPr/>
          <p:nvPr/>
        </p:nvSpPr>
        <p:spPr>
          <a:xfrm>
            <a:off x="3280598" y="4839469"/>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6</a:t>
            </a:r>
          </a:p>
          <a:p>
            <a:pPr algn="ctr"/>
            <a:r>
              <a:rPr lang="es-MX" sz="1400" dirty="0"/>
              <a:t>(0.7%)</a:t>
            </a:r>
          </a:p>
        </p:txBody>
      </p:sp>
      <p:sp>
        <p:nvSpPr>
          <p:cNvPr id="98" name="Rectángulo redondeado 97"/>
          <p:cNvSpPr/>
          <p:nvPr/>
        </p:nvSpPr>
        <p:spPr>
          <a:xfrm>
            <a:off x="5828167" y="3764417"/>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273 </a:t>
            </a:r>
          </a:p>
          <a:p>
            <a:pPr algn="ctr"/>
            <a:r>
              <a:rPr lang="es-MX" sz="1400" dirty="0"/>
              <a:t>(32.3%)</a:t>
            </a:r>
          </a:p>
        </p:txBody>
      </p:sp>
      <p:sp>
        <p:nvSpPr>
          <p:cNvPr id="99" name="Rectángulo redondeado 98"/>
          <p:cNvSpPr/>
          <p:nvPr/>
        </p:nvSpPr>
        <p:spPr>
          <a:xfrm>
            <a:off x="5828167" y="4285099"/>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a:t>
            </a:r>
          </a:p>
          <a:p>
            <a:pPr algn="ctr"/>
            <a:r>
              <a:rPr lang="es-MX" sz="1400" dirty="0"/>
              <a:t>(0.2%)</a:t>
            </a:r>
          </a:p>
        </p:txBody>
      </p:sp>
      <p:sp>
        <p:nvSpPr>
          <p:cNvPr id="100" name="Rectángulo redondeado 99"/>
          <p:cNvSpPr/>
          <p:nvPr/>
        </p:nvSpPr>
        <p:spPr>
          <a:xfrm>
            <a:off x="5828167" y="4861379"/>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8</a:t>
            </a:r>
          </a:p>
          <a:p>
            <a:pPr algn="ctr"/>
            <a:r>
              <a:rPr lang="es-MX" sz="1400" dirty="0"/>
              <a:t>(0.9%)</a:t>
            </a:r>
          </a:p>
        </p:txBody>
      </p:sp>
      <p:sp>
        <p:nvSpPr>
          <p:cNvPr id="101" name="Rectángulo redondeado 100"/>
          <p:cNvSpPr/>
          <p:nvPr/>
        </p:nvSpPr>
        <p:spPr>
          <a:xfrm>
            <a:off x="8582564" y="3727996"/>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27 497</a:t>
            </a:r>
          </a:p>
          <a:p>
            <a:pPr algn="ctr"/>
            <a:r>
              <a:rPr lang="es-MX" sz="1400" dirty="0"/>
              <a:t>(15.8%)</a:t>
            </a:r>
          </a:p>
        </p:txBody>
      </p:sp>
      <p:sp>
        <p:nvSpPr>
          <p:cNvPr id="102" name="Rectángulo redondeado 101"/>
          <p:cNvSpPr/>
          <p:nvPr/>
        </p:nvSpPr>
        <p:spPr>
          <a:xfrm>
            <a:off x="8582564" y="4305398"/>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2 738</a:t>
            </a:r>
          </a:p>
          <a:p>
            <a:pPr algn="ctr"/>
            <a:r>
              <a:rPr lang="es-MX" sz="1400" dirty="0"/>
              <a:t>(1.6%)</a:t>
            </a:r>
          </a:p>
        </p:txBody>
      </p:sp>
      <p:sp>
        <p:nvSpPr>
          <p:cNvPr id="103" name="Rectángulo redondeado 102"/>
          <p:cNvSpPr/>
          <p:nvPr/>
        </p:nvSpPr>
        <p:spPr>
          <a:xfrm>
            <a:off x="8582564" y="4861378"/>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547</a:t>
            </a:r>
          </a:p>
          <a:p>
            <a:pPr algn="ctr"/>
            <a:r>
              <a:rPr lang="es-MX" sz="1400" dirty="0"/>
              <a:t>(0.3%)</a:t>
            </a:r>
          </a:p>
        </p:txBody>
      </p:sp>
      <p:sp>
        <p:nvSpPr>
          <p:cNvPr id="105" name="Rectángulo redondeado 104"/>
          <p:cNvSpPr/>
          <p:nvPr/>
        </p:nvSpPr>
        <p:spPr>
          <a:xfrm>
            <a:off x="8587366" y="5381397"/>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116 888</a:t>
            </a:r>
          </a:p>
          <a:p>
            <a:pPr algn="ctr"/>
            <a:r>
              <a:rPr lang="es-MX" sz="1400" dirty="0"/>
              <a:t>(67.0%)</a:t>
            </a:r>
          </a:p>
        </p:txBody>
      </p:sp>
      <p:sp>
        <p:nvSpPr>
          <p:cNvPr id="107" name="Rectángulo redondeado 106"/>
          <p:cNvSpPr/>
          <p:nvPr/>
        </p:nvSpPr>
        <p:spPr>
          <a:xfrm>
            <a:off x="8582564" y="5916415"/>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26 816</a:t>
            </a:r>
          </a:p>
          <a:p>
            <a:pPr algn="ctr"/>
            <a:r>
              <a:rPr lang="es-MX" sz="1400" dirty="0"/>
              <a:t>(15.4%)</a:t>
            </a:r>
          </a:p>
        </p:txBody>
      </p:sp>
      <p:sp>
        <p:nvSpPr>
          <p:cNvPr id="108" name="Conector fuera de página 107"/>
          <p:cNvSpPr/>
          <p:nvPr/>
        </p:nvSpPr>
        <p:spPr>
          <a:xfrm>
            <a:off x="2759484" y="5342179"/>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7_0</a:t>
            </a:r>
          </a:p>
        </p:txBody>
      </p:sp>
      <p:sp>
        <p:nvSpPr>
          <p:cNvPr id="126" name="Conector fuera de página 125"/>
          <p:cNvSpPr/>
          <p:nvPr/>
        </p:nvSpPr>
        <p:spPr>
          <a:xfrm>
            <a:off x="2760354" y="5831800"/>
            <a:ext cx="418199" cy="246177"/>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7_1</a:t>
            </a:r>
          </a:p>
        </p:txBody>
      </p:sp>
      <p:sp>
        <p:nvSpPr>
          <p:cNvPr id="136" name="Conector fuera de página 135"/>
          <p:cNvSpPr/>
          <p:nvPr/>
        </p:nvSpPr>
        <p:spPr>
          <a:xfrm>
            <a:off x="5153280" y="4304133"/>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6_0</a:t>
            </a:r>
          </a:p>
        </p:txBody>
      </p:sp>
      <p:sp>
        <p:nvSpPr>
          <p:cNvPr id="139" name="Conector fuera de página 138"/>
          <p:cNvSpPr/>
          <p:nvPr/>
        </p:nvSpPr>
        <p:spPr>
          <a:xfrm>
            <a:off x="5158624" y="4869912"/>
            <a:ext cx="418199" cy="246177"/>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6_1</a:t>
            </a:r>
          </a:p>
        </p:txBody>
      </p:sp>
      <p:sp>
        <p:nvSpPr>
          <p:cNvPr id="142" name="Rectángulo redondeado 141"/>
          <p:cNvSpPr/>
          <p:nvPr/>
        </p:nvSpPr>
        <p:spPr>
          <a:xfrm>
            <a:off x="5828167" y="5440505"/>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344</a:t>
            </a:r>
          </a:p>
          <a:p>
            <a:pPr algn="ctr"/>
            <a:r>
              <a:rPr lang="es-MX" sz="1400" dirty="0"/>
              <a:t>(40.8%)</a:t>
            </a:r>
          </a:p>
        </p:txBody>
      </p:sp>
      <p:sp>
        <p:nvSpPr>
          <p:cNvPr id="144" name="Rectángulo redondeado 143"/>
          <p:cNvSpPr/>
          <p:nvPr/>
        </p:nvSpPr>
        <p:spPr>
          <a:xfrm>
            <a:off x="5852945" y="5998764"/>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200</a:t>
            </a:r>
          </a:p>
          <a:p>
            <a:pPr algn="ctr"/>
            <a:r>
              <a:rPr lang="es-MX" sz="1400" dirty="0"/>
              <a:t>(23.7%)</a:t>
            </a:r>
          </a:p>
        </p:txBody>
      </p:sp>
      <p:sp>
        <p:nvSpPr>
          <p:cNvPr id="148" name="Conector fuera de página 147"/>
          <p:cNvSpPr/>
          <p:nvPr/>
        </p:nvSpPr>
        <p:spPr>
          <a:xfrm>
            <a:off x="9964485" y="4496272"/>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7_0</a:t>
            </a:r>
          </a:p>
        </p:txBody>
      </p:sp>
      <p:sp>
        <p:nvSpPr>
          <p:cNvPr id="150" name="Conector fuera de página 149"/>
          <p:cNvSpPr/>
          <p:nvPr/>
        </p:nvSpPr>
        <p:spPr>
          <a:xfrm>
            <a:off x="10036779" y="3792591"/>
            <a:ext cx="359928" cy="219096"/>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51" name="Conector fuera de página 150"/>
          <p:cNvSpPr/>
          <p:nvPr/>
        </p:nvSpPr>
        <p:spPr>
          <a:xfrm>
            <a:off x="9964484" y="5572271"/>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8_0</a:t>
            </a:r>
          </a:p>
        </p:txBody>
      </p:sp>
      <p:sp>
        <p:nvSpPr>
          <p:cNvPr id="152" name="Conector fuera de página 151"/>
          <p:cNvSpPr/>
          <p:nvPr/>
        </p:nvSpPr>
        <p:spPr>
          <a:xfrm>
            <a:off x="9964484" y="5006106"/>
            <a:ext cx="418199" cy="224708"/>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7_1</a:t>
            </a:r>
          </a:p>
        </p:txBody>
      </p:sp>
      <p:sp>
        <p:nvSpPr>
          <p:cNvPr id="153" name="Conector fuera de página 152"/>
          <p:cNvSpPr/>
          <p:nvPr/>
        </p:nvSpPr>
        <p:spPr>
          <a:xfrm>
            <a:off x="9964483" y="6159905"/>
            <a:ext cx="418199" cy="224708"/>
          </a:xfrm>
          <a:prstGeom prst="flowChartOffpageConnector">
            <a:avLst/>
          </a:prstGeom>
          <a:solidFill>
            <a:srgbClr val="54823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8_1</a:t>
            </a:r>
          </a:p>
        </p:txBody>
      </p:sp>
      <p:sp>
        <p:nvSpPr>
          <p:cNvPr id="154" name="Rectángulo redondeado 153"/>
          <p:cNvSpPr/>
          <p:nvPr/>
        </p:nvSpPr>
        <p:spPr>
          <a:xfrm>
            <a:off x="10639964" y="3880396"/>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9 935</a:t>
            </a:r>
          </a:p>
          <a:p>
            <a:pPr algn="ctr"/>
            <a:r>
              <a:rPr lang="es-MX" sz="1400" dirty="0"/>
              <a:t>(11.9%)</a:t>
            </a:r>
          </a:p>
        </p:txBody>
      </p:sp>
      <p:sp>
        <p:nvSpPr>
          <p:cNvPr id="155" name="Rectángulo redondeado 154"/>
          <p:cNvSpPr/>
          <p:nvPr/>
        </p:nvSpPr>
        <p:spPr>
          <a:xfrm>
            <a:off x="10639964" y="4457798"/>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481</a:t>
            </a:r>
          </a:p>
          <a:p>
            <a:pPr algn="ctr"/>
            <a:r>
              <a:rPr lang="es-MX" sz="1400" dirty="0"/>
              <a:t>(0.6%)</a:t>
            </a:r>
          </a:p>
        </p:txBody>
      </p:sp>
      <p:sp>
        <p:nvSpPr>
          <p:cNvPr id="156" name="Rectángulo redondeado 155"/>
          <p:cNvSpPr/>
          <p:nvPr/>
        </p:nvSpPr>
        <p:spPr>
          <a:xfrm>
            <a:off x="10639964" y="5013778"/>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265</a:t>
            </a:r>
          </a:p>
          <a:p>
            <a:pPr algn="ctr"/>
            <a:r>
              <a:rPr lang="es-MX" sz="1400" dirty="0"/>
              <a:t>(0.3%)</a:t>
            </a:r>
          </a:p>
        </p:txBody>
      </p:sp>
      <p:sp>
        <p:nvSpPr>
          <p:cNvPr id="157" name="Rectángulo redondeado 156"/>
          <p:cNvSpPr/>
          <p:nvPr/>
        </p:nvSpPr>
        <p:spPr>
          <a:xfrm>
            <a:off x="10644766" y="5533797"/>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44 085</a:t>
            </a:r>
          </a:p>
          <a:p>
            <a:pPr algn="ctr"/>
            <a:r>
              <a:rPr lang="es-MX" sz="1400" dirty="0"/>
              <a:t>(52.7%)</a:t>
            </a:r>
          </a:p>
        </p:txBody>
      </p:sp>
      <p:sp>
        <p:nvSpPr>
          <p:cNvPr id="158" name="Rectángulo redondeado 157"/>
          <p:cNvSpPr/>
          <p:nvPr/>
        </p:nvSpPr>
        <p:spPr>
          <a:xfrm>
            <a:off x="10639964" y="6068815"/>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28 847</a:t>
            </a:r>
          </a:p>
          <a:p>
            <a:pPr algn="ctr"/>
            <a:r>
              <a:rPr lang="es-MX" sz="1400" dirty="0"/>
              <a:t>(34.55)</a:t>
            </a:r>
          </a:p>
        </p:txBody>
      </p:sp>
      <p:sp>
        <p:nvSpPr>
          <p:cNvPr id="159" name="CuadroTexto 158"/>
          <p:cNvSpPr txBox="1"/>
          <p:nvPr/>
        </p:nvSpPr>
        <p:spPr>
          <a:xfrm>
            <a:off x="52021" y="3420219"/>
            <a:ext cx="1504176" cy="307777"/>
          </a:xfrm>
          <a:prstGeom prst="rect">
            <a:avLst/>
          </a:prstGeom>
          <a:noFill/>
        </p:spPr>
        <p:txBody>
          <a:bodyPr wrap="square" rtlCol="0">
            <a:spAutoFit/>
          </a:bodyPr>
          <a:lstStyle/>
          <a:p>
            <a:r>
              <a:rPr lang="es-MX" sz="1400" b="1" dirty="0">
                <a:solidFill>
                  <a:schemeClr val="accent2">
                    <a:lumMod val="50000"/>
                  </a:schemeClr>
                </a:solidFill>
              </a:rPr>
              <a:t>Ciclo 2009-2010</a:t>
            </a:r>
          </a:p>
        </p:txBody>
      </p:sp>
      <p:sp>
        <p:nvSpPr>
          <p:cNvPr id="160" name="Rectángulo redondeado 159"/>
          <p:cNvSpPr/>
          <p:nvPr/>
        </p:nvSpPr>
        <p:spPr>
          <a:xfrm>
            <a:off x="3280598" y="4346866"/>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4</a:t>
            </a:r>
          </a:p>
          <a:p>
            <a:pPr algn="ctr"/>
            <a:r>
              <a:rPr lang="es-MX" sz="1400" dirty="0"/>
              <a:t>(0.4%)</a:t>
            </a:r>
          </a:p>
        </p:txBody>
      </p:sp>
      <p:sp>
        <p:nvSpPr>
          <p:cNvPr id="161" name="Rectángulo redondeado 160"/>
          <p:cNvSpPr/>
          <p:nvPr/>
        </p:nvSpPr>
        <p:spPr>
          <a:xfrm>
            <a:off x="3291073" y="5733353"/>
            <a:ext cx="1371897" cy="368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76</a:t>
            </a:r>
          </a:p>
          <a:p>
            <a:pPr algn="ctr"/>
            <a:r>
              <a:rPr lang="es-MX" sz="1400" dirty="0"/>
              <a:t>(9.3%)</a:t>
            </a:r>
          </a:p>
        </p:txBody>
      </p:sp>
      <p:sp>
        <p:nvSpPr>
          <p:cNvPr id="59" name="Conector fuera de página 58"/>
          <p:cNvSpPr/>
          <p:nvPr/>
        </p:nvSpPr>
        <p:spPr>
          <a:xfrm>
            <a:off x="7304237" y="1581295"/>
            <a:ext cx="418199" cy="246177"/>
          </a:xfrm>
          <a:prstGeom prst="flowChartOffpageConnector">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t>6_0</a:t>
            </a:r>
          </a:p>
        </p:txBody>
      </p:sp>
      <p:cxnSp>
        <p:nvCxnSpPr>
          <p:cNvPr id="3" name="Conector recto de flecha 2"/>
          <p:cNvCxnSpPr/>
          <p:nvPr/>
        </p:nvCxnSpPr>
        <p:spPr>
          <a:xfrm flipH="1">
            <a:off x="2327564" y="1827472"/>
            <a:ext cx="3966166" cy="76804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ector recto de flecha 64"/>
          <p:cNvCxnSpPr>
            <a:stCxn id="73" idx="2"/>
          </p:cNvCxnSpPr>
          <p:nvPr/>
        </p:nvCxnSpPr>
        <p:spPr>
          <a:xfrm>
            <a:off x="6461743" y="1828658"/>
            <a:ext cx="4252439" cy="87864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ector recto de flecha 67"/>
          <p:cNvCxnSpPr/>
          <p:nvPr/>
        </p:nvCxnSpPr>
        <p:spPr>
          <a:xfrm flipH="1">
            <a:off x="4159349" y="1836091"/>
            <a:ext cx="2151096" cy="74258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stCxn id="73" idx="2"/>
          </p:cNvCxnSpPr>
          <p:nvPr/>
        </p:nvCxnSpPr>
        <p:spPr>
          <a:xfrm>
            <a:off x="6461743" y="1828658"/>
            <a:ext cx="2288218" cy="1016042"/>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a:cxnSpLocks/>
          </p:cNvCxnSpPr>
          <p:nvPr/>
        </p:nvCxnSpPr>
        <p:spPr>
          <a:xfrm>
            <a:off x="6376354" y="1848347"/>
            <a:ext cx="0" cy="54897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76"/>
          <p:cNvCxnSpPr>
            <a:cxnSpLocks/>
            <a:stCxn id="127" idx="2"/>
          </p:cNvCxnSpPr>
          <p:nvPr/>
        </p:nvCxnSpPr>
        <p:spPr>
          <a:xfrm flipH="1">
            <a:off x="2017645" y="3174929"/>
            <a:ext cx="109114" cy="64251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ector recto de flecha 79"/>
          <p:cNvCxnSpPr/>
          <p:nvPr/>
        </p:nvCxnSpPr>
        <p:spPr>
          <a:xfrm>
            <a:off x="3788749" y="3185300"/>
            <a:ext cx="3264" cy="64251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p:nvPr/>
        </p:nvCxnSpPr>
        <p:spPr>
          <a:xfrm>
            <a:off x="6313485" y="3187819"/>
            <a:ext cx="3264" cy="64251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p:cNvCxnSpPr>
            <a:cxnSpLocks/>
            <a:endCxn id="101" idx="0"/>
          </p:cNvCxnSpPr>
          <p:nvPr/>
        </p:nvCxnSpPr>
        <p:spPr>
          <a:xfrm>
            <a:off x="9123809" y="3250514"/>
            <a:ext cx="144704" cy="477482"/>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ector recto de flecha 83"/>
          <p:cNvCxnSpPr>
            <a:cxnSpLocks/>
            <a:endCxn id="154" idx="0"/>
          </p:cNvCxnSpPr>
          <p:nvPr/>
        </p:nvCxnSpPr>
        <p:spPr>
          <a:xfrm>
            <a:off x="11198882" y="3328643"/>
            <a:ext cx="127031" cy="551753"/>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5" name="Título 1">
            <a:extLst>
              <a:ext uri="{FF2B5EF4-FFF2-40B4-BE49-F238E27FC236}">
                <a16:creationId xmlns:a16="http://schemas.microsoft.com/office/drawing/2014/main" id="{09D04DC0-3B71-44E0-8CAF-FACDEC5E8558}"/>
              </a:ext>
            </a:extLst>
          </p:cNvPr>
          <p:cNvSpPr txBox="1">
            <a:spLocks/>
          </p:cNvSpPr>
          <p:nvPr/>
        </p:nvSpPr>
        <p:spPr>
          <a:xfrm>
            <a:off x="625896" y="197571"/>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de logro de las y los becarios PROSPERA?</a:t>
            </a:r>
          </a:p>
          <a:p>
            <a:r>
              <a:rPr lang="es-MX" sz="2400" b="1" dirty="0"/>
              <a:t>Análisis de trayectorias </a:t>
            </a:r>
            <a:r>
              <a:rPr lang="es-MX" sz="2400" b="1" dirty="0" smtClean="0"/>
              <a:t>de logro para </a:t>
            </a:r>
            <a:r>
              <a:rPr lang="es-MX" sz="2400" b="1" dirty="0"/>
              <a:t>los alumnos de 6° de Primaria en 2007-2008 y que </a:t>
            </a:r>
            <a:r>
              <a:rPr lang="es-MX" sz="2400" b="1" dirty="0" smtClean="0"/>
              <a:t>tuvieron un </a:t>
            </a:r>
            <a:r>
              <a:rPr lang="es-MX" sz="2400" b="1" dirty="0"/>
              <a:t>nivel de logro insuficiente en ENLACE (Español)</a:t>
            </a:r>
          </a:p>
        </p:txBody>
      </p:sp>
      <p:sp>
        <p:nvSpPr>
          <p:cNvPr id="78" name="Conector fuera de página 103">
            <a:extLst>
              <a:ext uri="{FF2B5EF4-FFF2-40B4-BE49-F238E27FC236}">
                <a16:creationId xmlns:a16="http://schemas.microsoft.com/office/drawing/2014/main" id="{D7C35645-AB7E-49B1-84AF-D04CD1EE58C8}"/>
              </a:ext>
            </a:extLst>
          </p:cNvPr>
          <p:cNvSpPr/>
          <p:nvPr/>
        </p:nvSpPr>
        <p:spPr>
          <a:xfrm>
            <a:off x="282862" y="6512008"/>
            <a:ext cx="343034" cy="176768"/>
          </a:xfrm>
          <a:prstGeom prst="flowChartOffpageConnector">
            <a:avLst/>
          </a:prstGeom>
          <a:solidFill>
            <a:srgbClr val="DA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2000" baseline="-25000" dirty="0"/>
              <a:t>*</a:t>
            </a:r>
          </a:p>
        </p:txBody>
      </p:sp>
      <p:sp>
        <p:nvSpPr>
          <p:cNvPr id="11" name="CuadroTexto 10">
            <a:extLst>
              <a:ext uri="{FF2B5EF4-FFF2-40B4-BE49-F238E27FC236}">
                <a16:creationId xmlns:a16="http://schemas.microsoft.com/office/drawing/2014/main" id="{CAD38490-5FD2-459B-9790-7AC66D91B23B}"/>
              </a:ext>
            </a:extLst>
          </p:cNvPr>
          <p:cNvSpPr txBox="1"/>
          <p:nvPr/>
        </p:nvSpPr>
        <p:spPr>
          <a:xfrm>
            <a:off x="773489" y="6401992"/>
            <a:ext cx="2451924" cy="369332"/>
          </a:xfrm>
          <a:prstGeom prst="rect">
            <a:avLst/>
          </a:prstGeom>
          <a:noFill/>
        </p:spPr>
        <p:txBody>
          <a:bodyPr wrap="square" rtlCol="0">
            <a:spAutoFit/>
          </a:bodyPr>
          <a:lstStyle/>
          <a:p>
            <a:r>
              <a:rPr lang="es-MX" dirty="0"/>
              <a:t>Alumnos no localizados</a:t>
            </a:r>
          </a:p>
        </p:txBody>
      </p:sp>
    </p:spTree>
    <p:extLst>
      <p:ext uri="{BB962C8B-B14F-4D97-AF65-F5344CB8AC3E}">
        <p14:creationId xmlns:p14="http://schemas.microsoft.com/office/powerpoint/2010/main" val="3907414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04875" y="1484360"/>
            <a:ext cx="4305300" cy="369332"/>
          </a:xfrm>
          <a:prstGeom prst="rect">
            <a:avLst/>
          </a:prstGeom>
          <a:noFill/>
        </p:spPr>
        <p:txBody>
          <a:bodyPr wrap="square" rtlCol="0">
            <a:spAutoFit/>
          </a:bodyPr>
          <a:lstStyle/>
          <a:p>
            <a:r>
              <a:rPr lang="es-MX" b="1" dirty="0"/>
              <a:t>Alumnos en 6° de Primaria en </a:t>
            </a:r>
            <a:r>
              <a:rPr lang="es-MX" b="1" dirty="0" smtClean="0"/>
              <a:t>2007/2008</a:t>
            </a:r>
            <a:endParaRPr lang="es-MX" b="1" dirty="0"/>
          </a:p>
        </p:txBody>
      </p:sp>
      <p:sp>
        <p:nvSpPr>
          <p:cNvPr id="12" name="CuadroTexto 11"/>
          <p:cNvSpPr txBox="1"/>
          <p:nvPr/>
        </p:nvSpPr>
        <p:spPr>
          <a:xfrm>
            <a:off x="6849874" y="1484360"/>
            <a:ext cx="4225837" cy="369332"/>
          </a:xfrm>
          <a:prstGeom prst="rect">
            <a:avLst/>
          </a:prstGeom>
          <a:noFill/>
        </p:spPr>
        <p:txBody>
          <a:bodyPr wrap="none" rtlCol="0">
            <a:spAutoFit/>
          </a:bodyPr>
          <a:lstStyle/>
          <a:p>
            <a:r>
              <a:rPr lang="es-MX" b="1" dirty="0"/>
              <a:t>Alumnos en 6° de Primaria en </a:t>
            </a:r>
            <a:r>
              <a:rPr lang="es-MX" b="1" dirty="0" smtClean="0"/>
              <a:t>2008/2009</a:t>
            </a:r>
            <a:endParaRPr lang="es-MX" b="1" dirty="0"/>
          </a:p>
        </p:txBody>
      </p:sp>
      <p:graphicFrame>
        <p:nvGraphicFramePr>
          <p:cNvPr id="8" name="Tabla 7"/>
          <p:cNvGraphicFramePr>
            <a:graphicFrameLocks noGrp="1"/>
          </p:cNvGraphicFramePr>
          <p:nvPr>
            <p:extLst/>
          </p:nvPr>
        </p:nvGraphicFramePr>
        <p:xfrm>
          <a:off x="389427" y="2475889"/>
          <a:ext cx="5173173" cy="3248627"/>
        </p:xfrm>
        <a:graphic>
          <a:graphicData uri="http://schemas.openxmlformats.org/drawingml/2006/table">
            <a:tbl>
              <a:tblPr firstRow="1" firstCol="1" bandRow="1">
                <a:tableStyleId>{5C22544A-7EE6-4342-B048-85BDC9FD1C3A}</a:tableStyleId>
              </a:tblPr>
              <a:tblGrid>
                <a:gridCol w="1452305">
                  <a:extLst>
                    <a:ext uri="{9D8B030D-6E8A-4147-A177-3AD203B41FA5}">
                      <a16:colId xmlns:a16="http://schemas.microsoft.com/office/drawing/2014/main" val="3584881218"/>
                    </a:ext>
                  </a:extLst>
                </a:gridCol>
                <a:gridCol w="1452305">
                  <a:extLst>
                    <a:ext uri="{9D8B030D-6E8A-4147-A177-3AD203B41FA5}">
                      <a16:colId xmlns:a16="http://schemas.microsoft.com/office/drawing/2014/main" val="3920306648"/>
                    </a:ext>
                  </a:extLst>
                </a:gridCol>
                <a:gridCol w="1452305">
                  <a:extLst>
                    <a:ext uri="{9D8B030D-6E8A-4147-A177-3AD203B41FA5}">
                      <a16:colId xmlns:a16="http://schemas.microsoft.com/office/drawing/2014/main" val="3134327813"/>
                    </a:ext>
                  </a:extLst>
                </a:gridCol>
                <a:gridCol w="816258">
                  <a:extLst>
                    <a:ext uri="{9D8B030D-6E8A-4147-A177-3AD203B41FA5}">
                      <a16:colId xmlns:a16="http://schemas.microsoft.com/office/drawing/2014/main" val="1114750923"/>
                    </a:ext>
                  </a:extLst>
                </a:gridCol>
              </a:tblGrid>
              <a:tr h="208793">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dirty="0">
                          <a:effectLst/>
                        </a:rPr>
                        <a:t>3° </a:t>
                      </a:r>
                      <a:r>
                        <a:rPr lang="es-MX" sz="1200" dirty="0" err="1">
                          <a:effectLst/>
                        </a:rPr>
                        <a:t>Sec</a:t>
                      </a:r>
                      <a:r>
                        <a:rPr lang="es-MX" sz="1200" dirty="0">
                          <a:effectLst/>
                        </a:rPr>
                        <a:t> (2011)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4205109660"/>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dirty="0">
                          <a:effectLst/>
                        </a:rPr>
                        <a:t>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48827302"/>
                  </a:ext>
                </a:extLst>
              </a:tr>
              <a:tr h="218432">
                <a:tc rowSpan="6">
                  <a:txBody>
                    <a:bodyPr/>
                    <a:lstStyle/>
                    <a:p>
                      <a:pPr algn="ctr">
                        <a:lnSpc>
                          <a:spcPct val="107000"/>
                        </a:lnSpc>
                        <a:spcAft>
                          <a:spcPts val="0"/>
                        </a:spcAft>
                      </a:pPr>
                      <a:r>
                        <a:rPr lang="es-MX" sz="1200">
                          <a:effectLst/>
                        </a:rPr>
                        <a:t>Dos o tres resultados insuficientes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208 789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86 231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1483229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70.8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29.2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59310548"/>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73 303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33 887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23399308"/>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68.4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31.6</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9268600"/>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135 486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52 344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18764847"/>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72.1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27.9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41385783"/>
                  </a:ext>
                </a:extLst>
              </a:tr>
              <a:tr h="218432">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230 386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695 945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88191081"/>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24.9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12308477"/>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58 741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146 177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3498487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28.7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71.3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28857687"/>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171 645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549 768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2253106"/>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37553573"/>
                  </a:ext>
                </a:extLst>
              </a:tr>
              <a:tr h="200218">
                <a:tc gridSpan="2">
                  <a:txBody>
                    <a:bodyPr/>
                    <a:lstStyle/>
                    <a:p>
                      <a:pPr algn="ctr">
                        <a:lnSpc>
                          <a:spcPct val="107000"/>
                        </a:lnSpc>
                        <a:spcAft>
                          <a:spcPts val="0"/>
                        </a:spcAft>
                      </a:pPr>
                      <a:r>
                        <a:rPr lang="es-MX" sz="11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439 175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782 176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67514576"/>
                  </a:ext>
                </a:extLst>
              </a:tr>
            </a:tbl>
          </a:graphicData>
        </a:graphic>
      </p:graphicFrame>
      <p:graphicFrame>
        <p:nvGraphicFramePr>
          <p:cNvPr id="9" name="Tabla 8"/>
          <p:cNvGraphicFramePr>
            <a:graphicFrameLocks noGrp="1"/>
          </p:cNvGraphicFramePr>
          <p:nvPr>
            <p:extLst/>
          </p:nvPr>
        </p:nvGraphicFramePr>
        <p:xfrm>
          <a:off x="6115050" y="2428875"/>
          <a:ext cx="5257799" cy="3248630"/>
        </p:xfrm>
        <a:graphic>
          <a:graphicData uri="http://schemas.openxmlformats.org/drawingml/2006/table">
            <a:tbl>
              <a:tblPr firstRow="1" firstCol="1" bandRow="1">
                <a:tableStyleId>{5C22544A-7EE6-4342-B048-85BDC9FD1C3A}</a:tableStyleId>
              </a:tblPr>
              <a:tblGrid>
                <a:gridCol w="1572426">
                  <a:extLst>
                    <a:ext uri="{9D8B030D-6E8A-4147-A177-3AD203B41FA5}">
                      <a16:colId xmlns:a16="http://schemas.microsoft.com/office/drawing/2014/main" val="837015334"/>
                    </a:ext>
                  </a:extLst>
                </a:gridCol>
                <a:gridCol w="1474149">
                  <a:extLst>
                    <a:ext uri="{9D8B030D-6E8A-4147-A177-3AD203B41FA5}">
                      <a16:colId xmlns:a16="http://schemas.microsoft.com/office/drawing/2014/main" val="2388637358"/>
                    </a:ext>
                  </a:extLst>
                </a:gridCol>
                <a:gridCol w="1474149">
                  <a:extLst>
                    <a:ext uri="{9D8B030D-6E8A-4147-A177-3AD203B41FA5}">
                      <a16:colId xmlns:a16="http://schemas.microsoft.com/office/drawing/2014/main" val="3270330741"/>
                    </a:ext>
                  </a:extLst>
                </a:gridCol>
                <a:gridCol w="737075">
                  <a:extLst>
                    <a:ext uri="{9D8B030D-6E8A-4147-A177-3AD203B41FA5}">
                      <a16:colId xmlns:a16="http://schemas.microsoft.com/office/drawing/2014/main" val="2595669621"/>
                    </a:ext>
                  </a:extLst>
                </a:gridCol>
              </a:tblGrid>
              <a:tr h="217786">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a:effectLst/>
                        </a:rPr>
                        <a:t>3° Sec (2012)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359743961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39975507"/>
                  </a:ext>
                </a:extLst>
              </a:tr>
              <a:tr h="217786">
                <a:tc rowSpan="6">
                  <a:txBody>
                    <a:bodyPr/>
                    <a:lstStyle/>
                    <a:p>
                      <a:pPr algn="ctr">
                        <a:lnSpc>
                          <a:spcPct val="107000"/>
                        </a:lnSpc>
                        <a:spcAft>
                          <a:spcPts val="0"/>
                        </a:spcAft>
                      </a:pPr>
                      <a:r>
                        <a:rPr lang="es-MX" sz="1200" dirty="0">
                          <a:effectLst/>
                        </a:rPr>
                        <a:t>Dos o tres resultados insuficientes previamente</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261 614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80 269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80792577"/>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60175209"/>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85 536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26 701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50518595"/>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37462248"/>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176 078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53 568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612676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10917488"/>
                  </a:ext>
                </a:extLst>
              </a:tr>
              <a:tr h="217786">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214 358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642 911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250523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0949720"/>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60 968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129 984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4392380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25030391"/>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153 390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512 927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41214418"/>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77.0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85313499"/>
                  </a:ext>
                </a:extLst>
              </a:tr>
              <a:tr h="199626">
                <a:tc gridSpan="2">
                  <a:txBody>
                    <a:bodyPr/>
                    <a:lstStyle/>
                    <a:p>
                      <a:pPr algn="ctr">
                        <a:lnSpc>
                          <a:spcPct val="107000"/>
                        </a:lnSpc>
                        <a:spcAft>
                          <a:spcPts val="0"/>
                        </a:spcAft>
                      </a:pPr>
                      <a:r>
                        <a:rPr lang="es-MX" sz="11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475 972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723 180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32503195"/>
                  </a:ext>
                </a:extLst>
              </a:tr>
            </a:tbl>
          </a:graphicData>
        </a:graphic>
      </p:graphicFrame>
      <p:sp>
        <p:nvSpPr>
          <p:cNvPr id="3" name="Rectángulo redondeado 2"/>
          <p:cNvSpPr/>
          <p:nvPr/>
        </p:nvSpPr>
        <p:spPr>
          <a:xfrm>
            <a:off x="3286499" y="2672215"/>
            <a:ext cx="1334793" cy="15473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redondeado 18"/>
          <p:cNvSpPr/>
          <p:nvPr/>
        </p:nvSpPr>
        <p:spPr>
          <a:xfrm>
            <a:off x="9226390" y="2672214"/>
            <a:ext cx="1352550" cy="146163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ítulo 1">
            <a:extLst>
              <a:ext uri="{FF2B5EF4-FFF2-40B4-BE49-F238E27FC236}">
                <a16:creationId xmlns:a16="http://schemas.microsoft.com/office/drawing/2014/main" id="{AF9DE09F-90FF-40AF-A540-0CDBDB3D5210}"/>
              </a:ext>
            </a:extLst>
          </p:cNvPr>
          <p:cNvSpPr txBox="1">
            <a:spLocks/>
          </p:cNvSpPr>
          <p:nvPr/>
        </p:nvSpPr>
        <p:spPr>
          <a:xfrm>
            <a:off x="572943" y="253196"/>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logro de las y los becarios PROSPERA?</a:t>
            </a:r>
          </a:p>
          <a:p>
            <a:r>
              <a:rPr lang="es-MX" sz="2400" b="1" dirty="0"/>
              <a:t>Análisis de trayectorias para los alumnos de 6° de Primaria en </a:t>
            </a:r>
            <a:r>
              <a:rPr lang="es-MX" sz="2400" b="1" dirty="0" smtClean="0"/>
              <a:t>los ciclos 2007/2008 </a:t>
            </a:r>
            <a:r>
              <a:rPr lang="es-MX" sz="2400" b="1" dirty="0"/>
              <a:t>y </a:t>
            </a:r>
            <a:r>
              <a:rPr lang="es-MX" sz="2400" b="1" dirty="0" smtClean="0"/>
              <a:t>2008/2009 </a:t>
            </a:r>
            <a:r>
              <a:rPr lang="es-MX" sz="2400" b="1" dirty="0"/>
              <a:t>con trayectoria regular y que presentaron ENLACE (Español)</a:t>
            </a:r>
          </a:p>
        </p:txBody>
      </p:sp>
    </p:spTree>
    <p:extLst>
      <p:ext uri="{BB962C8B-B14F-4D97-AF65-F5344CB8AC3E}">
        <p14:creationId xmlns:p14="http://schemas.microsoft.com/office/powerpoint/2010/main" val="2361281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04875" y="1484360"/>
            <a:ext cx="4305300" cy="369332"/>
          </a:xfrm>
          <a:prstGeom prst="rect">
            <a:avLst/>
          </a:prstGeom>
          <a:noFill/>
        </p:spPr>
        <p:txBody>
          <a:bodyPr wrap="square" rtlCol="0">
            <a:spAutoFit/>
          </a:bodyPr>
          <a:lstStyle/>
          <a:p>
            <a:r>
              <a:rPr lang="es-MX" b="1" dirty="0"/>
              <a:t>Alumnos en 6° de Primaria en </a:t>
            </a:r>
            <a:r>
              <a:rPr lang="es-MX" b="1" dirty="0" smtClean="0"/>
              <a:t>2007/2008</a:t>
            </a:r>
            <a:endParaRPr lang="es-MX" b="1" dirty="0"/>
          </a:p>
        </p:txBody>
      </p:sp>
      <p:sp>
        <p:nvSpPr>
          <p:cNvPr id="12" name="CuadroTexto 11"/>
          <p:cNvSpPr txBox="1"/>
          <p:nvPr/>
        </p:nvSpPr>
        <p:spPr>
          <a:xfrm>
            <a:off x="6849874" y="1484360"/>
            <a:ext cx="4225837" cy="369332"/>
          </a:xfrm>
          <a:prstGeom prst="rect">
            <a:avLst/>
          </a:prstGeom>
          <a:noFill/>
        </p:spPr>
        <p:txBody>
          <a:bodyPr wrap="none" rtlCol="0">
            <a:spAutoFit/>
          </a:bodyPr>
          <a:lstStyle/>
          <a:p>
            <a:r>
              <a:rPr lang="es-MX" b="1" dirty="0"/>
              <a:t>Alumnos en 6° de Primaria en </a:t>
            </a:r>
            <a:r>
              <a:rPr lang="es-MX" b="1" dirty="0" smtClean="0"/>
              <a:t>2008/2009</a:t>
            </a:r>
            <a:endParaRPr lang="es-MX" b="1" dirty="0"/>
          </a:p>
        </p:txBody>
      </p:sp>
      <p:graphicFrame>
        <p:nvGraphicFramePr>
          <p:cNvPr id="8" name="Tabla 7"/>
          <p:cNvGraphicFramePr>
            <a:graphicFrameLocks noGrp="1"/>
          </p:cNvGraphicFramePr>
          <p:nvPr>
            <p:extLst/>
          </p:nvPr>
        </p:nvGraphicFramePr>
        <p:xfrm>
          <a:off x="389427" y="2475889"/>
          <a:ext cx="5173173" cy="3248627"/>
        </p:xfrm>
        <a:graphic>
          <a:graphicData uri="http://schemas.openxmlformats.org/drawingml/2006/table">
            <a:tbl>
              <a:tblPr firstRow="1" firstCol="1" bandRow="1">
                <a:tableStyleId>{5C22544A-7EE6-4342-B048-85BDC9FD1C3A}</a:tableStyleId>
              </a:tblPr>
              <a:tblGrid>
                <a:gridCol w="1452305">
                  <a:extLst>
                    <a:ext uri="{9D8B030D-6E8A-4147-A177-3AD203B41FA5}">
                      <a16:colId xmlns:a16="http://schemas.microsoft.com/office/drawing/2014/main" val="3584881218"/>
                    </a:ext>
                  </a:extLst>
                </a:gridCol>
                <a:gridCol w="1452305">
                  <a:extLst>
                    <a:ext uri="{9D8B030D-6E8A-4147-A177-3AD203B41FA5}">
                      <a16:colId xmlns:a16="http://schemas.microsoft.com/office/drawing/2014/main" val="3920306648"/>
                    </a:ext>
                  </a:extLst>
                </a:gridCol>
                <a:gridCol w="1452305">
                  <a:extLst>
                    <a:ext uri="{9D8B030D-6E8A-4147-A177-3AD203B41FA5}">
                      <a16:colId xmlns:a16="http://schemas.microsoft.com/office/drawing/2014/main" val="3134327813"/>
                    </a:ext>
                  </a:extLst>
                </a:gridCol>
                <a:gridCol w="816258">
                  <a:extLst>
                    <a:ext uri="{9D8B030D-6E8A-4147-A177-3AD203B41FA5}">
                      <a16:colId xmlns:a16="http://schemas.microsoft.com/office/drawing/2014/main" val="1114750923"/>
                    </a:ext>
                  </a:extLst>
                </a:gridCol>
              </a:tblGrid>
              <a:tr h="208793">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dirty="0">
                          <a:effectLst/>
                        </a:rPr>
                        <a:t>3° </a:t>
                      </a:r>
                      <a:r>
                        <a:rPr lang="es-MX" sz="1200" dirty="0" err="1">
                          <a:effectLst/>
                        </a:rPr>
                        <a:t>Sec</a:t>
                      </a:r>
                      <a:r>
                        <a:rPr lang="es-MX" sz="1200" dirty="0">
                          <a:effectLst/>
                        </a:rPr>
                        <a:t> (2011)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4205109660"/>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dirty="0">
                          <a:effectLst/>
                        </a:rPr>
                        <a:t>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48827302"/>
                  </a:ext>
                </a:extLst>
              </a:tr>
              <a:tr h="218432">
                <a:tc rowSpan="6">
                  <a:txBody>
                    <a:bodyPr/>
                    <a:lstStyle/>
                    <a:p>
                      <a:pPr algn="ctr">
                        <a:lnSpc>
                          <a:spcPct val="107000"/>
                        </a:lnSpc>
                        <a:spcAft>
                          <a:spcPts val="0"/>
                        </a:spcAft>
                      </a:pPr>
                      <a:r>
                        <a:rPr lang="es-MX" sz="1200">
                          <a:effectLst/>
                        </a:rPr>
                        <a:t>Dos o tres resultados insuficientes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208 789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86 231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1483229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70.8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29.2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59310548"/>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73 303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33 887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23399308"/>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68.4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31.6</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9268600"/>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135 486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52 344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18764847"/>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72.1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27.9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41385783"/>
                  </a:ext>
                </a:extLst>
              </a:tr>
              <a:tr h="218432">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230 386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695 945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88191081"/>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24.9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12308477"/>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58 741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146 177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3498487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28.7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71.3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28857687"/>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171 645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549 768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2253106"/>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37553573"/>
                  </a:ext>
                </a:extLst>
              </a:tr>
              <a:tr h="200218">
                <a:tc gridSpan="2">
                  <a:txBody>
                    <a:bodyPr/>
                    <a:lstStyle/>
                    <a:p>
                      <a:pPr algn="ctr">
                        <a:lnSpc>
                          <a:spcPct val="107000"/>
                        </a:lnSpc>
                        <a:spcAft>
                          <a:spcPts val="0"/>
                        </a:spcAft>
                      </a:pPr>
                      <a:r>
                        <a:rPr lang="es-MX" sz="11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439 175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782 176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67514576"/>
                  </a:ext>
                </a:extLst>
              </a:tr>
            </a:tbl>
          </a:graphicData>
        </a:graphic>
      </p:graphicFrame>
      <p:graphicFrame>
        <p:nvGraphicFramePr>
          <p:cNvPr id="9" name="Tabla 8"/>
          <p:cNvGraphicFramePr>
            <a:graphicFrameLocks noGrp="1"/>
          </p:cNvGraphicFramePr>
          <p:nvPr>
            <p:extLst/>
          </p:nvPr>
        </p:nvGraphicFramePr>
        <p:xfrm>
          <a:off x="6115050" y="2428875"/>
          <a:ext cx="5257799" cy="3248630"/>
        </p:xfrm>
        <a:graphic>
          <a:graphicData uri="http://schemas.openxmlformats.org/drawingml/2006/table">
            <a:tbl>
              <a:tblPr firstRow="1" firstCol="1" bandRow="1">
                <a:tableStyleId>{5C22544A-7EE6-4342-B048-85BDC9FD1C3A}</a:tableStyleId>
              </a:tblPr>
              <a:tblGrid>
                <a:gridCol w="1572426">
                  <a:extLst>
                    <a:ext uri="{9D8B030D-6E8A-4147-A177-3AD203B41FA5}">
                      <a16:colId xmlns:a16="http://schemas.microsoft.com/office/drawing/2014/main" val="837015334"/>
                    </a:ext>
                  </a:extLst>
                </a:gridCol>
                <a:gridCol w="1474149">
                  <a:extLst>
                    <a:ext uri="{9D8B030D-6E8A-4147-A177-3AD203B41FA5}">
                      <a16:colId xmlns:a16="http://schemas.microsoft.com/office/drawing/2014/main" val="2388637358"/>
                    </a:ext>
                  </a:extLst>
                </a:gridCol>
                <a:gridCol w="1474149">
                  <a:extLst>
                    <a:ext uri="{9D8B030D-6E8A-4147-A177-3AD203B41FA5}">
                      <a16:colId xmlns:a16="http://schemas.microsoft.com/office/drawing/2014/main" val="3270330741"/>
                    </a:ext>
                  </a:extLst>
                </a:gridCol>
                <a:gridCol w="737075">
                  <a:extLst>
                    <a:ext uri="{9D8B030D-6E8A-4147-A177-3AD203B41FA5}">
                      <a16:colId xmlns:a16="http://schemas.microsoft.com/office/drawing/2014/main" val="2595669621"/>
                    </a:ext>
                  </a:extLst>
                </a:gridCol>
              </a:tblGrid>
              <a:tr h="217786">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a:effectLst/>
                        </a:rPr>
                        <a:t>3° Sec (2012)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359743961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39975507"/>
                  </a:ext>
                </a:extLst>
              </a:tr>
              <a:tr h="217786">
                <a:tc rowSpan="6">
                  <a:txBody>
                    <a:bodyPr/>
                    <a:lstStyle/>
                    <a:p>
                      <a:pPr algn="ctr">
                        <a:lnSpc>
                          <a:spcPct val="107000"/>
                        </a:lnSpc>
                        <a:spcAft>
                          <a:spcPts val="0"/>
                        </a:spcAft>
                      </a:pPr>
                      <a:r>
                        <a:rPr lang="es-MX" sz="1200" dirty="0">
                          <a:effectLst/>
                        </a:rPr>
                        <a:t>Dos o tres resultados insuficientes previamente</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261 614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80 269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80792577"/>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60175209"/>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85 536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26 701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50518595"/>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37462248"/>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176 078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53 568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612676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10917488"/>
                  </a:ext>
                </a:extLst>
              </a:tr>
              <a:tr h="217786">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214 358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642 911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250523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0949720"/>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60 968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129 984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4392380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25030391"/>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153 390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512 927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41214418"/>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77.0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85313499"/>
                  </a:ext>
                </a:extLst>
              </a:tr>
              <a:tr h="199626">
                <a:tc gridSpan="2">
                  <a:txBody>
                    <a:bodyPr/>
                    <a:lstStyle/>
                    <a:p>
                      <a:pPr algn="ctr">
                        <a:lnSpc>
                          <a:spcPct val="107000"/>
                        </a:lnSpc>
                        <a:spcAft>
                          <a:spcPts val="0"/>
                        </a:spcAft>
                      </a:pPr>
                      <a:r>
                        <a:rPr lang="es-MX" sz="11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475 972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723 180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32503195"/>
                  </a:ext>
                </a:extLst>
              </a:tr>
            </a:tbl>
          </a:graphicData>
        </a:graphic>
      </p:graphicFrame>
      <p:sp>
        <p:nvSpPr>
          <p:cNvPr id="3" name="Rectángulo redondeado 2"/>
          <p:cNvSpPr/>
          <p:nvPr/>
        </p:nvSpPr>
        <p:spPr>
          <a:xfrm>
            <a:off x="3286499" y="2672215"/>
            <a:ext cx="1334793" cy="15473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redondeado 18"/>
          <p:cNvSpPr/>
          <p:nvPr/>
        </p:nvSpPr>
        <p:spPr>
          <a:xfrm>
            <a:off x="9226390" y="2672214"/>
            <a:ext cx="1352550" cy="146163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ítulo 1">
            <a:extLst>
              <a:ext uri="{FF2B5EF4-FFF2-40B4-BE49-F238E27FC236}">
                <a16:creationId xmlns:a16="http://schemas.microsoft.com/office/drawing/2014/main" id="{AF9DE09F-90FF-40AF-A540-0CDBDB3D5210}"/>
              </a:ext>
            </a:extLst>
          </p:cNvPr>
          <p:cNvSpPr txBox="1">
            <a:spLocks/>
          </p:cNvSpPr>
          <p:nvPr/>
        </p:nvSpPr>
        <p:spPr>
          <a:xfrm>
            <a:off x="572943" y="253196"/>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logro de las y los becarios PROSPERA?</a:t>
            </a:r>
          </a:p>
          <a:p>
            <a:r>
              <a:rPr lang="es-MX" sz="2400" b="1" dirty="0"/>
              <a:t>Análisis de trayectorias para los alumnos de 6° de Primaria en </a:t>
            </a:r>
            <a:r>
              <a:rPr lang="es-MX" sz="2400" b="1" dirty="0" smtClean="0"/>
              <a:t>los ciclos 2007/2008 </a:t>
            </a:r>
            <a:r>
              <a:rPr lang="es-MX" sz="2400" b="1" dirty="0"/>
              <a:t>y </a:t>
            </a:r>
            <a:r>
              <a:rPr lang="es-MX" sz="2400" b="1" dirty="0" smtClean="0"/>
              <a:t>2008/2009 </a:t>
            </a:r>
            <a:r>
              <a:rPr lang="es-MX" sz="2400" b="1" dirty="0"/>
              <a:t>con trayectoria regular y que presentaron ENLACE (Español)</a:t>
            </a:r>
          </a:p>
        </p:txBody>
      </p:sp>
    </p:spTree>
    <p:extLst>
      <p:ext uri="{BB962C8B-B14F-4D97-AF65-F5344CB8AC3E}">
        <p14:creationId xmlns:p14="http://schemas.microsoft.com/office/powerpoint/2010/main" val="2931340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04875" y="1484360"/>
            <a:ext cx="4305300" cy="369332"/>
          </a:xfrm>
          <a:prstGeom prst="rect">
            <a:avLst/>
          </a:prstGeom>
          <a:noFill/>
        </p:spPr>
        <p:txBody>
          <a:bodyPr wrap="square" rtlCol="0">
            <a:spAutoFit/>
          </a:bodyPr>
          <a:lstStyle/>
          <a:p>
            <a:r>
              <a:rPr lang="es-MX" b="1" dirty="0"/>
              <a:t>Alumnos en 6° de Primaria en </a:t>
            </a:r>
            <a:r>
              <a:rPr lang="es-MX" b="1" dirty="0" smtClean="0"/>
              <a:t>2007/2008</a:t>
            </a:r>
            <a:endParaRPr lang="es-MX" b="1" dirty="0"/>
          </a:p>
        </p:txBody>
      </p:sp>
      <p:sp>
        <p:nvSpPr>
          <p:cNvPr id="12" name="CuadroTexto 11"/>
          <p:cNvSpPr txBox="1"/>
          <p:nvPr/>
        </p:nvSpPr>
        <p:spPr>
          <a:xfrm>
            <a:off x="6849874" y="1484360"/>
            <a:ext cx="4225837" cy="369332"/>
          </a:xfrm>
          <a:prstGeom prst="rect">
            <a:avLst/>
          </a:prstGeom>
          <a:noFill/>
        </p:spPr>
        <p:txBody>
          <a:bodyPr wrap="none" rtlCol="0">
            <a:spAutoFit/>
          </a:bodyPr>
          <a:lstStyle/>
          <a:p>
            <a:r>
              <a:rPr lang="es-MX" b="1" dirty="0"/>
              <a:t>Alumnos en 6° de Primaria en </a:t>
            </a:r>
            <a:r>
              <a:rPr lang="es-MX" b="1" dirty="0" smtClean="0"/>
              <a:t>2008/2009</a:t>
            </a:r>
            <a:endParaRPr lang="es-MX" b="1" dirty="0"/>
          </a:p>
        </p:txBody>
      </p:sp>
      <p:graphicFrame>
        <p:nvGraphicFramePr>
          <p:cNvPr id="8" name="Tabla 7"/>
          <p:cNvGraphicFramePr>
            <a:graphicFrameLocks noGrp="1"/>
          </p:cNvGraphicFramePr>
          <p:nvPr>
            <p:extLst/>
          </p:nvPr>
        </p:nvGraphicFramePr>
        <p:xfrm>
          <a:off x="389427" y="2475889"/>
          <a:ext cx="5173173" cy="3248627"/>
        </p:xfrm>
        <a:graphic>
          <a:graphicData uri="http://schemas.openxmlformats.org/drawingml/2006/table">
            <a:tbl>
              <a:tblPr firstRow="1" firstCol="1" bandRow="1">
                <a:tableStyleId>{5C22544A-7EE6-4342-B048-85BDC9FD1C3A}</a:tableStyleId>
              </a:tblPr>
              <a:tblGrid>
                <a:gridCol w="1452305">
                  <a:extLst>
                    <a:ext uri="{9D8B030D-6E8A-4147-A177-3AD203B41FA5}">
                      <a16:colId xmlns:a16="http://schemas.microsoft.com/office/drawing/2014/main" val="3584881218"/>
                    </a:ext>
                  </a:extLst>
                </a:gridCol>
                <a:gridCol w="1452305">
                  <a:extLst>
                    <a:ext uri="{9D8B030D-6E8A-4147-A177-3AD203B41FA5}">
                      <a16:colId xmlns:a16="http://schemas.microsoft.com/office/drawing/2014/main" val="3920306648"/>
                    </a:ext>
                  </a:extLst>
                </a:gridCol>
                <a:gridCol w="1452305">
                  <a:extLst>
                    <a:ext uri="{9D8B030D-6E8A-4147-A177-3AD203B41FA5}">
                      <a16:colId xmlns:a16="http://schemas.microsoft.com/office/drawing/2014/main" val="3134327813"/>
                    </a:ext>
                  </a:extLst>
                </a:gridCol>
                <a:gridCol w="816258">
                  <a:extLst>
                    <a:ext uri="{9D8B030D-6E8A-4147-A177-3AD203B41FA5}">
                      <a16:colId xmlns:a16="http://schemas.microsoft.com/office/drawing/2014/main" val="1114750923"/>
                    </a:ext>
                  </a:extLst>
                </a:gridCol>
              </a:tblGrid>
              <a:tr h="208793">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dirty="0">
                          <a:effectLst/>
                        </a:rPr>
                        <a:t>3° </a:t>
                      </a:r>
                      <a:r>
                        <a:rPr lang="es-MX" sz="1200" dirty="0" err="1">
                          <a:effectLst/>
                        </a:rPr>
                        <a:t>Sec</a:t>
                      </a:r>
                      <a:r>
                        <a:rPr lang="es-MX" sz="1200" dirty="0">
                          <a:effectLst/>
                        </a:rPr>
                        <a:t> (2011)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4205109660"/>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dirty="0">
                          <a:effectLst/>
                        </a:rPr>
                        <a:t>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48827302"/>
                  </a:ext>
                </a:extLst>
              </a:tr>
              <a:tr h="218432">
                <a:tc rowSpan="6">
                  <a:txBody>
                    <a:bodyPr/>
                    <a:lstStyle/>
                    <a:p>
                      <a:pPr algn="ctr">
                        <a:lnSpc>
                          <a:spcPct val="107000"/>
                        </a:lnSpc>
                        <a:spcAft>
                          <a:spcPts val="0"/>
                        </a:spcAft>
                      </a:pPr>
                      <a:r>
                        <a:rPr lang="es-MX" sz="1200">
                          <a:effectLst/>
                        </a:rPr>
                        <a:t>Dos o tres resultados insuficientes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208 789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86 231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1483229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70.8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29.2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59310548"/>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73 303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33 887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23399308"/>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68.4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31.6</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9268600"/>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135 486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52 344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18764847"/>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72.1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27.9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41385783"/>
                  </a:ext>
                </a:extLst>
              </a:tr>
              <a:tr h="218432">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230 386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695 945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88191081"/>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24.9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12308477"/>
                  </a:ext>
                </a:extLst>
              </a:tr>
              <a:tr h="218432">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58 741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146 177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34984879"/>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28.7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71.3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28857687"/>
                  </a:ext>
                </a:extLst>
              </a:tr>
              <a:tr h="218432">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171 645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549 768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2253106"/>
                  </a:ext>
                </a:extLst>
              </a:tr>
              <a:tr h="218432">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37553573"/>
                  </a:ext>
                </a:extLst>
              </a:tr>
              <a:tr h="200218">
                <a:tc gridSpan="2">
                  <a:txBody>
                    <a:bodyPr/>
                    <a:lstStyle/>
                    <a:p>
                      <a:pPr algn="ctr">
                        <a:lnSpc>
                          <a:spcPct val="107000"/>
                        </a:lnSpc>
                        <a:spcAft>
                          <a:spcPts val="0"/>
                        </a:spcAft>
                      </a:pPr>
                      <a:r>
                        <a:rPr lang="es-MX" sz="11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439 175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782 176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67514576"/>
                  </a:ext>
                </a:extLst>
              </a:tr>
            </a:tbl>
          </a:graphicData>
        </a:graphic>
      </p:graphicFrame>
      <p:graphicFrame>
        <p:nvGraphicFramePr>
          <p:cNvPr id="9" name="Tabla 8"/>
          <p:cNvGraphicFramePr>
            <a:graphicFrameLocks noGrp="1"/>
          </p:cNvGraphicFramePr>
          <p:nvPr>
            <p:extLst/>
          </p:nvPr>
        </p:nvGraphicFramePr>
        <p:xfrm>
          <a:off x="6115050" y="2428875"/>
          <a:ext cx="5257799" cy="3248630"/>
        </p:xfrm>
        <a:graphic>
          <a:graphicData uri="http://schemas.openxmlformats.org/drawingml/2006/table">
            <a:tbl>
              <a:tblPr firstRow="1" firstCol="1" bandRow="1">
                <a:tableStyleId>{5C22544A-7EE6-4342-B048-85BDC9FD1C3A}</a:tableStyleId>
              </a:tblPr>
              <a:tblGrid>
                <a:gridCol w="1572426">
                  <a:extLst>
                    <a:ext uri="{9D8B030D-6E8A-4147-A177-3AD203B41FA5}">
                      <a16:colId xmlns:a16="http://schemas.microsoft.com/office/drawing/2014/main" val="837015334"/>
                    </a:ext>
                  </a:extLst>
                </a:gridCol>
                <a:gridCol w="1474149">
                  <a:extLst>
                    <a:ext uri="{9D8B030D-6E8A-4147-A177-3AD203B41FA5}">
                      <a16:colId xmlns:a16="http://schemas.microsoft.com/office/drawing/2014/main" val="2388637358"/>
                    </a:ext>
                  </a:extLst>
                </a:gridCol>
                <a:gridCol w="1474149">
                  <a:extLst>
                    <a:ext uri="{9D8B030D-6E8A-4147-A177-3AD203B41FA5}">
                      <a16:colId xmlns:a16="http://schemas.microsoft.com/office/drawing/2014/main" val="3270330741"/>
                    </a:ext>
                  </a:extLst>
                </a:gridCol>
                <a:gridCol w="737075">
                  <a:extLst>
                    <a:ext uri="{9D8B030D-6E8A-4147-A177-3AD203B41FA5}">
                      <a16:colId xmlns:a16="http://schemas.microsoft.com/office/drawing/2014/main" val="2595669621"/>
                    </a:ext>
                  </a:extLst>
                </a:gridCol>
              </a:tblGrid>
              <a:tr h="217786">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Condición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a:effectLst/>
                        </a:rPr>
                        <a:t>3° Sec (2012)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359743961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39975507"/>
                  </a:ext>
                </a:extLst>
              </a:tr>
              <a:tr h="217786">
                <a:tc rowSpan="6">
                  <a:txBody>
                    <a:bodyPr/>
                    <a:lstStyle/>
                    <a:p>
                      <a:pPr algn="ctr">
                        <a:lnSpc>
                          <a:spcPct val="107000"/>
                        </a:lnSpc>
                        <a:spcAft>
                          <a:spcPts val="0"/>
                        </a:spcAft>
                      </a:pPr>
                      <a:r>
                        <a:rPr lang="es-MX" sz="1200" dirty="0">
                          <a:effectLst/>
                        </a:rPr>
                        <a:t>Dos o tres resultados insuficientes previamente</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261 614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80 269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80792577"/>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23.5</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60175209"/>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85 536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26 701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50518595"/>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37462248"/>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176 078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53 568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6126762"/>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76.7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23.3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10917488"/>
                  </a:ext>
                </a:extLst>
              </a:tr>
              <a:tr h="217786">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214 358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642 911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250523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0949720"/>
                  </a:ext>
                </a:extLst>
              </a:tr>
              <a:tr h="21778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60 968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129 984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43923801"/>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25030391"/>
                  </a:ext>
                </a:extLst>
              </a:tr>
              <a:tr h="21778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153 390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512 927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41214418"/>
                  </a:ext>
                </a:extLst>
              </a:tr>
              <a:tr h="21778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23.0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77.0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85313499"/>
                  </a:ext>
                </a:extLst>
              </a:tr>
              <a:tr h="199626">
                <a:tc gridSpan="2">
                  <a:txBody>
                    <a:bodyPr/>
                    <a:lstStyle/>
                    <a:p>
                      <a:pPr algn="ctr">
                        <a:lnSpc>
                          <a:spcPct val="107000"/>
                        </a:lnSpc>
                        <a:spcAft>
                          <a:spcPts val="0"/>
                        </a:spcAft>
                      </a:pPr>
                      <a:r>
                        <a:rPr lang="es-MX" sz="11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475 972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1100" dirty="0">
                          <a:effectLst/>
                        </a:rPr>
                        <a:t> 723 180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32503195"/>
                  </a:ext>
                </a:extLst>
              </a:tr>
            </a:tbl>
          </a:graphicData>
        </a:graphic>
      </p:graphicFrame>
      <p:sp>
        <p:nvSpPr>
          <p:cNvPr id="3" name="Rectángulo redondeado 2"/>
          <p:cNvSpPr/>
          <p:nvPr/>
        </p:nvSpPr>
        <p:spPr>
          <a:xfrm>
            <a:off x="3286499" y="2672215"/>
            <a:ext cx="1334793" cy="15473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redondeado 18"/>
          <p:cNvSpPr/>
          <p:nvPr/>
        </p:nvSpPr>
        <p:spPr>
          <a:xfrm>
            <a:off x="9226390" y="2672214"/>
            <a:ext cx="1352550" cy="146163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ítulo 1">
            <a:extLst>
              <a:ext uri="{FF2B5EF4-FFF2-40B4-BE49-F238E27FC236}">
                <a16:creationId xmlns:a16="http://schemas.microsoft.com/office/drawing/2014/main" id="{AF9DE09F-90FF-40AF-A540-0CDBDB3D5210}"/>
              </a:ext>
            </a:extLst>
          </p:cNvPr>
          <p:cNvSpPr txBox="1">
            <a:spLocks/>
          </p:cNvSpPr>
          <p:nvPr/>
        </p:nvSpPr>
        <p:spPr>
          <a:xfrm>
            <a:off x="572943" y="253196"/>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logro de las y los becarios PROSPERA?</a:t>
            </a:r>
          </a:p>
          <a:p>
            <a:r>
              <a:rPr lang="es-MX" sz="2400" b="1" dirty="0"/>
              <a:t>Análisis de trayectorias para los alumnos de 6° de Primaria en </a:t>
            </a:r>
            <a:r>
              <a:rPr lang="es-MX" sz="2400" b="1" dirty="0" smtClean="0"/>
              <a:t>los ciclos 2007/2008 </a:t>
            </a:r>
            <a:r>
              <a:rPr lang="es-MX" sz="2400" b="1" dirty="0"/>
              <a:t>y </a:t>
            </a:r>
            <a:r>
              <a:rPr lang="es-MX" sz="2400" b="1" dirty="0" smtClean="0"/>
              <a:t>2008/2009 </a:t>
            </a:r>
            <a:r>
              <a:rPr lang="es-MX" sz="2400" b="1" dirty="0"/>
              <a:t>con trayectoria regular y que presentaron ENLACE (Español)</a:t>
            </a:r>
          </a:p>
        </p:txBody>
      </p:sp>
    </p:spTree>
    <p:extLst>
      <p:ext uri="{BB962C8B-B14F-4D97-AF65-F5344CB8AC3E}">
        <p14:creationId xmlns:p14="http://schemas.microsoft.com/office/powerpoint/2010/main" val="663536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037879" y="2024687"/>
            <a:ext cx="4305300" cy="369332"/>
          </a:xfrm>
          <a:prstGeom prst="rect">
            <a:avLst/>
          </a:prstGeom>
          <a:noFill/>
        </p:spPr>
        <p:txBody>
          <a:bodyPr wrap="square" rtlCol="0">
            <a:spAutoFit/>
          </a:bodyPr>
          <a:lstStyle/>
          <a:p>
            <a:r>
              <a:rPr lang="es-MX" b="1" dirty="0"/>
              <a:t>Alumnos en 6° de Primaria en </a:t>
            </a:r>
            <a:r>
              <a:rPr lang="es-MX" b="1" dirty="0" smtClean="0"/>
              <a:t>2007/2008</a:t>
            </a:r>
            <a:endParaRPr lang="es-MX" b="1" dirty="0"/>
          </a:p>
        </p:txBody>
      </p:sp>
      <p:sp>
        <p:nvSpPr>
          <p:cNvPr id="12" name="CuadroTexto 11"/>
          <p:cNvSpPr txBox="1"/>
          <p:nvPr/>
        </p:nvSpPr>
        <p:spPr>
          <a:xfrm>
            <a:off x="6982878" y="2024687"/>
            <a:ext cx="4225837" cy="369332"/>
          </a:xfrm>
          <a:prstGeom prst="rect">
            <a:avLst/>
          </a:prstGeom>
          <a:noFill/>
        </p:spPr>
        <p:txBody>
          <a:bodyPr wrap="none" rtlCol="0">
            <a:spAutoFit/>
          </a:bodyPr>
          <a:lstStyle/>
          <a:p>
            <a:r>
              <a:rPr lang="es-MX" b="1" dirty="0"/>
              <a:t>Alumnos en 6° de Primaria en </a:t>
            </a:r>
            <a:r>
              <a:rPr lang="es-MX" b="1" dirty="0" smtClean="0"/>
              <a:t>2008/2009</a:t>
            </a:r>
            <a:endParaRPr lang="es-MX" b="1" dirty="0"/>
          </a:p>
        </p:txBody>
      </p:sp>
      <p:sp>
        <p:nvSpPr>
          <p:cNvPr id="10" name="Título 1">
            <a:extLst>
              <a:ext uri="{FF2B5EF4-FFF2-40B4-BE49-F238E27FC236}">
                <a16:creationId xmlns:a16="http://schemas.microsoft.com/office/drawing/2014/main" id="{AF9DE09F-90FF-40AF-A540-0CDBDB3D5210}"/>
              </a:ext>
            </a:extLst>
          </p:cNvPr>
          <p:cNvSpPr txBox="1">
            <a:spLocks/>
          </p:cNvSpPr>
          <p:nvPr/>
        </p:nvSpPr>
        <p:spPr>
          <a:xfrm>
            <a:off x="572943" y="253196"/>
            <a:ext cx="11231261" cy="1029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solidFill>
                  <a:srgbClr val="C00000"/>
                </a:solidFill>
                <a:latin typeface="Arial" panose="020B0604020202020204" pitchFamily="34" charset="0"/>
                <a:cs typeface="Arial" panose="020B0604020202020204" pitchFamily="34" charset="0"/>
              </a:rPr>
              <a:t>RE ¿Cuál es el nivel logro de las y los becarios PROSPERA?</a:t>
            </a:r>
          </a:p>
          <a:p>
            <a:r>
              <a:rPr lang="es-MX" sz="2400" b="1" dirty="0"/>
              <a:t>Análisis de trayectorias para los alumnos de 6° de Primaria en </a:t>
            </a:r>
            <a:r>
              <a:rPr lang="es-MX" sz="2400" b="1" dirty="0" smtClean="0"/>
              <a:t>los ciclos 2007/2008 </a:t>
            </a:r>
            <a:r>
              <a:rPr lang="es-MX" sz="2400" b="1" dirty="0"/>
              <a:t>y </a:t>
            </a:r>
            <a:r>
              <a:rPr lang="es-MX" sz="2400" b="1" dirty="0" smtClean="0"/>
              <a:t>2008/2009 </a:t>
            </a:r>
            <a:r>
              <a:rPr lang="es-MX" sz="2400" b="1" dirty="0"/>
              <a:t>con trayectoria regular y que presentaron ENLACE </a:t>
            </a:r>
            <a:r>
              <a:rPr lang="es-MX" sz="2400" b="1" dirty="0" smtClean="0"/>
              <a:t>(Matemáticas)</a:t>
            </a:r>
            <a:endParaRPr lang="es-MX" sz="2400" b="1" dirty="0"/>
          </a:p>
        </p:txBody>
      </p:sp>
      <p:graphicFrame>
        <p:nvGraphicFramePr>
          <p:cNvPr id="7" name="Tabla 6"/>
          <p:cNvGraphicFramePr>
            <a:graphicFrameLocks noGrp="1"/>
          </p:cNvGraphicFramePr>
          <p:nvPr>
            <p:extLst/>
          </p:nvPr>
        </p:nvGraphicFramePr>
        <p:xfrm>
          <a:off x="539115" y="2671951"/>
          <a:ext cx="5196667" cy="3124200"/>
        </p:xfrm>
        <a:graphic>
          <a:graphicData uri="http://schemas.openxmlformats.org/drawingml/2006/table">
            <a:tbl>
              <a:tblPr firstRow="1" firstCol="1" bandRow="1">
                <a:tableStyleId>{5C22544A-7EE6-4342-B048-85BDC9FD1C3A}</a:tableStyleId>
              </a:tblPr>
              <a:tblGrid>
                <a:gridCol w="1474730">
                  <a:extLst>
                    <a:ext uri="{9D8B030D-6E8A-4147-A177-3AD203B41FA5}">
                      <a16:colId xmlns:a16="http://schemas.microsoft.com/office/drawing/2014/main" val="3657055357"/>
                    </a:ext>
                  </a:extLst>
                </a:gridCol>
                <a:gridCol w="1474730">
                  <a:extLst>
                    <a:ext uri="{9D8B030D-6E8A-4147-A177-3AD203B41FA5}">
                      <a16:colId xmlns:a16="http://schemas.microsoft.com/office/drawing/2014/main" val="1048860283"/>
                    </a:ext>
                  </a:extLst>
                </a:gridCol>
                <a:gridCol w="1474730">
                  <a:extLst>
                    <a:ext uri="{9D8B030D-6E8A-4147-A177-3AD203B41FA5}">
                      <a16:colId xmlns:a16="http://schemas.microsoft.com/office/drawing/2014/main" val="1185381356"/>
                    </a:ext>
                  </a:extLst>
                </a:gridCol>
                <a:gridCol w="772477">
                  <a:extLst>
                    <a:ext uri="{9D8B030D-6E8A-4147-A177-3AD203B41FA5}">
                      <a16:colId xmlns:a16="http://schemas.microsoft.com/office/drawing/2014/main" val="639864499"/>
                    </a:ext>
                  </a:extLst>
                </a:gridCol>
              </a:tblGrid>
              <a:tr h="209550">
                <a:tc rowSpan="2">
                  <a:txBody>
                    <a:bodyPr/>
                    <a:lstStyle/>
                    <a:p>
                      <a:pPr algn="ctr">
                        <a:lnSpc>
                          <a:spcPct val="107000"/>
                        </a:lnSpc>
                        <a:spcAft>
                          <a:spcPts val="0"/>
                        </a:spcAft>
                      </a:pPr>
                      <a:r>
                        <a:rPr lang="es-MX" sz="1200">
                          <a:effectLst/>
                        </a:rPr>
                        <a:t>Trayectoria de logro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Condición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a:effectLst/>
                        </a:rPr>
                        <a:t>3° Sec (2011)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extLst>
                  <a:ext uri="{0D108BD9-81ED-4DB2-BD59-A6C34878D82A}">
                    <a16:rowId xmlns:a16="http://schemas.microsoft.com/office/drawing/2014/main" val="38238500"/>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rPr>
                        <a:t>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87268842"/>
                  </a:ext>
                </a:extLst>
              </a:tr>
              <a:tr h="209550">
                <a:tc rowSpan="6">
                  <a:txBody>
                    <a:bodyPr/>
                    <a:lstStyle/>
                    <a:p>
                      <a:pPr algn="ctr">
                        <a:lnSpc>
                          <a:spcPct val="107000"/>
                        </a:lnSpc>
                        <a:spcAft>
                          <a:spcPts val="0"/>
                        </a:spcAft>
                      </a:pPr>
                      <a:r>
                        <a:rPr lang="es-MX" sz="1200">
                          <a:effectLst/>
                        </a:rPr>
                        <a:t>Dos o tres resultados insuficientes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389 411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107 299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3575443"/>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78.4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21.6</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95044059"/>
                  </a:ext>
                </a:extLst>
              </a:tr>
              <a:tr h="209550">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114 068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41 826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901932"/>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smtClean="0">
                          <a:effectLst/>
                        </a:rPr>
                        <a:t>73.1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smtClean="0">
                          <a:effectLst/>
                        </a:rPr>
                        <a:t>26.8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97717185"/>
                  </a:ext>
                </a:extLst>
              </a:tr>
              <a:tr h="209550">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275 343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65 473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81750181"/>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smtClean="0">
                          <a:effectLst/>
                        </a:rPr>
                        <a:t>80.7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smtClean="0">
                          <a:effectLst/>
                        </a:rPr>
                        <a:t>19.2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75589943"/>
                  </a:ext>
                </a:extLst>
              </a:tr>
              <a:tr h="209550">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253 758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470 883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5201475"/>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smtClean="0">
                          <a:effectLst/>
                        </a:rPr>
                        <a:t>35.0</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smtClean="0">
                          <a:effectLst/>
                        </a:rPr>
                        <a:t>64.9</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90392120"/>
                  </a:ext>
                </a:extLst>
              </a:tr>
              <a:tr h="209550">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53 305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102 909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3579"/>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smtClean="0">
                          <a:effectLst/>
                        </a:rPr>
                        <a:t>34.1</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smtClean="0">
                          <a:effectLst/>
                        </a:rPr>
                        <a:t>65.8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08059966"/>
                  </a:ext>
                </a:extLst>
              </a:tr>
              <a:tr h="209550">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200 453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 367 974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3419421"/>
                  </a:ext>
                </a:extLst>
              </a:tr>
              <a:tr h="209550">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smtClean="0">
                          <a:effectLst/>
                        </a:rPr>
                        <a:t>35.2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smtClean="0">
                          <a:effectLst/>
                        </a:rPr>
                        <a:t>64.7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6831257"/>
                  </a:ext>
                </a:extLst>
              </a:tr>
              <a:tr h="190500">
                <a:tc gridSpan="2">
                  <a:txBody>
                    <a:bodyPr/>
                    <a:lstStyle/>
                    <a:p>
                      <a:pPr algn="ctr">
                        <a:lnSpc>
                          <a:spcPct val="107000"/>
                        </a:lnSpc>
                        <a:spcAft>
                          <a:spcPts val="0"/>
                        </a:spcAft>
                      </a:pPr>
                      <a:r>
                        <a:rPr lang="es-MX" sz="1100" dirty="0">
                          <a:effectLst/>
                        </a:rPr>
                        <a:t>Total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a:txBody>
                    <a:bodyPr/>
                    <a:lstStyle/>
                    <a:p>
                      <a:pPr algn="ctr">
                        <a:lnSpc>
                          <a:spcPct val="107000"/>
                        </a:lnSpc>
                        <a:spcAft>
                          <a:spcPts val="0"/>
                        </a:spcAft>
                      </a:pPr>
                      <a:r>
                        <a:rPr lang="es-MX" sz="1100" dirty="0">
                          <a:effectLst/>
                        </a:rPr>
                        <a:t> 643 169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1100" dirty="0">
                          <a:effectLst/>
                        </a:rPr>
                        <a:t> 578 182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17865759"/>
                  </a:ext>
                </a:extLst>
              </a:tr>
            </a:tbl>
          </a:graphicData>
        </a:graphic>
      </p:graphicFrame>
      <p:sp>
        <p:nvSpPr>
          <p:cNvPr id="3" name="Rectángulo redondeado 2"/>
          <p:cNvSpPr/>
          <p:nvPr/>
        </p:nvSpPr>
        <p:spPr>
          <a:xfrm>
            <a:off x="3632849" y="2862108"/>
            <a:ext cx="1334793" cy="150449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13" name="Tabla 12"/>
          <p:cNvGraphicFramePr>
            <a:graphicFrameLocks noGrp="1"/>
          </p:cNvGraphicFramePr>
          <p:nvPr>
            <p:extLst/>
          </p:nvPr>
        </p:nvGraphicFramePr>
        <p:xfrm>
          <a:off x="6131898" y="2658891"/>
          <a:ext cx="5076816" cy="3137260"/>
        </p:xfrm>
        <a:graphic>
          <a:graphicData uri="http://schemas.openxmlformats.org/drawingml/2006/table">
            <a:tbl>
              <a:tblPr firstRow="1" firstCol="1" bandRow="1">
                <a:tableStyleId>{5C22544A-7EE6-4342-B048-85BDC9FD1C3A}</a:tableStyleId>
              </a:tblPr>
              <a:tblGrid>
                <a:gridCol w="1518300">
                  <a:extLst>
                    <a:ext uri="{9D8B030D-6E8A-4147-A177-3AD203B41FA5}">
                      <a16:colId xmlns:a16="http://schemas.microsoft.com/office/drawing/2014/main" val="2358823625"/>
                    </a:ext>
                  </a:extLst>
                </a:gridCol>
                <a:gridCol w="1423406">
                  <a:extLst>
                    <a:ext uri="{9D8B030D-6E8A-4147-A177-3AD203B41FA5}">
                      <a16:colId xmlns:a16="http://schemas.microsoft.com/office/drawing/2014/main" val="3175632405"/>
                    </a:ext>
                  </a:extLst>
                </a:gridCol>
                <a:gridCol w="1423406">
                  <a:extLst>
                    <a:ext uri="{9D8B030D-6E8A-4147-A177-3AD203B41FA5}">
                      <a16:colId xmlns:a16="http://schemas.microsoft.com/office/drawing/2014/main" val="2127028541"/>
                    </a:ext>
                  </a:extLst>
                </a:gridCol>
                <a:gridCol w="711704">
                  <a:extLst>
                    <a:ext uri="{9D8B030D-6E8A-4147-A177-3AD203B41FA5}">
                      <a16:colId xmlns:a16="http://schemas.microsoft.com/office/drawing/2014/main" val="1534160112"/>
                    </a:ext>
                  </a:extLst>
                </a:gridCol>
              </a:tblGrid>
              <a:tr h="210426">
                <a:tc rowSpan="2">
                  <a:txBody>
                    <a:bodyPr/>
                    <a:lstStyle/>
                    <a:p>
                      <a:pPr algn="ctr">
                        <a:lnSpc>
                          <a:spcPct val="107000"/>
                        </a:lnSpc>
                        <a:spcAft>
                          <a:spcPts val="0"/>
                        </a:spcAft>
                      </a:pPr>
                      <a:r>
                        <a:rPr lang="es-MX" sz="1200" dirty="0">
                          <a:effectLst/>
                        </a:rPr>
                        <a:t>Trayectoria de logro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Condición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0"/>
                        </a:spcAft>
                      </a:pPr>
                      <a:r>
                        <a:rPr lang="es-MX" sz="1200">
                          <a:effectLst/>
                        </a:rPr>
                        <a:t>3° Sec (2012)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MX"/>
                    </a:p>
                  </a:txBody>
                  <a:tcPr/>
                </a:tc>
                <a:extLst>
                  <a:ext uri="{0D108BD9-81ED-4DB2-BD59-A6C34878D82A}">
                    <a16:rowId xmlns:a16="http://schemas.microsoft.com/office/drawing/2014/main" val="762312176"/>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80404019"/>
                  </a:ext>
                </a:extLst>
              </a:tr>
              <a:tr h="210426">
                <a:tc rowSpan="6">
                  <a:txBody>
                    <a:bodyPr/>
                    <a:lstStyle/>
                    <a:p>
                      <a:pPr algn="ctr">
                        <a:lnSpc>
                          <a:spcPct val="107000"/>
                        </a:lnSpc>
                        <a:spcAft>
                          <a:spcPts val="0"/>
                        </a:spcAft>
                      </a:pPr>
                      <a:r>
                        <a:rPr lang="es-MX" sz="1200">
                          <a:effectLst/>
                        </a:rPr>
                        <a:t>Dos o tres resultados insuficientes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355 057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104 509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75813324"/>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77.3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22.7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45374915"/>
                  </a:ext>
                </a:extLst>
              </a:tr>
              <a:tr h="21042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95 053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36 529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4602863"/>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72.2</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27.8</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17206191"/>
                  </a:ext>
                </a:extLst>
              </a:tr>
              <a:tr h="21042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260 004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67 980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12623528"/>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79.3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20.7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79733358"/>
                  </a:ext>
                </a:extLst>
              </a:tr>
              <a:tr h="210426">
                <a:tc rowSpan="6">
                  <a:txBody>
                    <a:bodyPr/>
                    <a:lstStyle/>
                    <a:p>
                      <a:pPr algn="ctr">
                        <a:lnSpc>
                          <a:spcPct val="107000"/>
                        </a:lnSpc>
                        <a:spcAft>
                          <a:spcPts val="0"/>
                        </a:spcAft>
                      </a:pPr>
                      <a:r>
                        <a:rPr lang="es-MX" sz="1200">
                          <a:effectLst/>
                        </a:rPr>
                        <a:t>Con a lo más un resultado insuficiente previamente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7000"/>
                        </a:lnSpc>
                        <a:spcAft>
                          <a:spcPts val="0"/>
                        </a:spcAft>
                      </a:pPr>
                      <a:r>
                        <a:rPr lang="es-MX" sz="12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234 093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505 493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82181969"/>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3308676"/>
                  </a:ext>
                </a:extLst>
              </a:tr>
              <a:tr h="210426">
                <a:tc vMerge="1">
                  <a:txBody>
                    <a:bodyPr/>
                    <a:lstStyle/>
                    <a:p>
                      <a:endParaRPr lang="es-MX"/>
                    </a:p>
                  </a:txBody>
                  <a:tcPr/>
                </a:tc>
                <a:tc rowSpan="2">
                  <a:txBody>
                    <a:bodyPr/>
                    <a:lstStyle/>
                    <a:p>
                      <a:pPr algn="ctr">
                        <a:lnSpc>
                          <a:spcPct val="107000"/>
                        </a:lnSpc>
                        <a:spcAft>
                          <a:spcPts val="0"/>
                        </a:spcAft>
                      </a:pPr>
                      <a:r>
                        <a:rPr lang="es-MX" sz="1200">
                          <a:effectLst/>
                        </a:rPr>
                        <a:t>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53 794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117 813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747992"/>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31.4</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22429196"/>
                  </a:ext>
                </a:extLst>
              </a:tr>
              <a:tr h="210426">
                <a:tc vMerge="1">
                  <a:txBody>
                    <a:bodyPr/>
                    <a:lstStyle/>
                    <a:p>
                      <a:endParaRPr lang="es-MX"/>
                    </a:p>
                  </a:txBody>
                  <a:tcPr/>
                </a:tc>
                <a:tc rowSpan="2">
                  <a:txBody>
                    <a:bodyPr/>
                    <a:lstStyle/>
                    <a:p>
                      <a:pPr algn="ctr">
                        <a:lnSpc>
                          <a:spcPct val="107000"/>
                        </a:lnSpc>
                        <a:spcAft>
                          <a:spcPts val="0"/>
                        </a:spcAft>
                      </a:pPr>
                      <a:r>
                        <a:rPr lang="es-MX" sz="1200">
                          <a:effectLst/>
                        </a:rPr>
                        <a:t>No becario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180 299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 387 680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95747254"/>
                  </a:ext>
                </a:extLst>
              </a:tr>
              <a:tr h="210426">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rPr>
                        <a:t>31.7</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b="1" dirty="0">
                          <a:effectLst/>
                        </a:rPr>
                        <a:t>68.3</a:t>
                      </a:r>
                      <a:endParaRPr lang="es-MX"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11805093"/>
                  </a:ext>
                </a:extLst>
              </a:tr>
              <a:tr h="191296">
                <a:tc gridSpan="2">
                  <a:txBody>
                    <a:bodyPr/>
                    <a:lstStyle/>
                    <a:p>
                      <a:pPr algn="ctr">
                        <a:lnSpc>
                          <a:spcPct val="107000"/>
                        </a:lnSpc>
                        <a:spcAft>
                          <a:spcPts val="0"/>
                        </a:spcAft>
                      </a:pPr>
                      <a:r>
                        <a:rPr lang="es-MX" sz="11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MX"/>
                    </a:p>
                  </a:txBody>
                  <a:tcPr/>
                </a:tc>
                <a:tc>
                  <a:txBody>
                    <a:bodyPr/>
                    <a:lstStyle/>
                    <a:p>
                      <a:pPr algn="ctr">
                        <a:lnSpc>
                          <a:spcPct val="107000"/>
                        </a:lnSpc>
                        <a:spcAft>
                          <a:spcPts val="0"/>
                        </a:spcAft>
                      </a:pPr>
                      <a:r>
                        <a:rPr lang="es-MX" sz="1100">
                          <a:effectLst/>
                        </a:rPr>
                        <a:t> 589 150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100" dirty="0">
                          <a:effectLst/>
                        </a:rPr>
                        <a:t> 610 002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00124844"/>
                  </a:ext>
                </a:extLst>
              </a:tr>
            </a:tbl>
          </a:graphicData>
        </a:graphic>
      </p:graphicFrame>
      <p:sp>
        <p:nvSpPr>
          <p:cNvPr id="19" name="Rectángulo redondeado 18"/>
          <p:cNvSpPr/>
          <p:nvPr/>
        </p:nvSpPr>
        <p:spPr>
          <a:xfrm>
            <a:off x="9040764" y="2904968"/>
            <a:ext cx="1352550" cy="146163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70922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564" y="1681317"/>
            <a:ext cx="5473600" cy="37547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74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dirty="0" smtClean="0">
                <a:solidFill>
                  <a:srgbClr val="4472C4"/>
                </a:solidFill>
                <a:latin typeface="Arial" panose="020B0604020202020204" pitchFamily="34" charset="0"/>
                <a:cs typeface="Arial" panose="020B0604020202020204" pitchFamily="34" charset="0"/>
              </a:rPr>
              <a:t>Estrategias de Análisis</a:t>
            </a:r>
            <a:endParaRPr lang="es-MX" dirty="0"/>
          </a:p>
        </p:txBody>
      </p:sp>
      <p:sp>
        <p:nvSpPr>
          <p:cNvPr id="3" name="Marcador de contenido 2"/>
          <p:cNvSpPr>
            <a:spLocks noGrp="1"/>
          </p:cNvSpPr>
          <p:nvPr>
            <p:ph idx="1"/>
          </p:nvPr>
        </p:nvSpPr>
        <p:spPr/>
        <p:txBody>
          <a:bodyPr/>
          <a:lstStyle/>
          <a:p>
            <a:pPr algn="just"/>
            <a:r>
              <a:rPr lang="es-MX" dirty="0" smtClean="0"/>
              <a:t>Se analizan longitudinalmente, durante 4 ciclos educativos consecutivos, las trayectorias de alumnos de 6o grado de primaria del ciclo escolar 2007-2008 becarios de PROSPERA. Las trayectorias de los becarios se contrastan con las de los no becarios según pertenencia a tipos de escuelas que se diferencian por la concentración de becarios. Se combinan </a:t>
            </a:r>
            <a:r>
              <a:rPr lang="es-MX" dirty="0" err="1" smtClean="0"/>
              <a:t>microdatos</a:t>
            </a:r>
            <a:r>
              <a:rPr lang="es-MX" dirty="0" smtClean="0"/>
              <a:t> de control escolar con las bases de Enlace.</a:t>
            </a:r>
          </a:p>
          <a:p>
            <a:r>
              <a:rPr lang="es-MX" dirty="0" smtClean="0"/>
              <a:t>Se analizan las trayectorias de logro deficitarias de los alumnos de 6º grado de primaria becarios PROSPERA en los 4 ciclos educativos. Se utilizan las bases de Enlace.</a:t>
            </a:r>
            <a:endParaRPr lang="es-MX" dirty="0"/>
          </a:p>
        </p:txBody>
      </p:sp>
    </p:spTree>
    <p:extLst>
      <p:ext uri="{BB962C8B-B14F-4D97-AF65-F5344CB8AC3E}">
        <p14:creationId xmlns:p14="http://schemas.microsoft.com/office/powerpoint/2010/main" val="131837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AC478A5-0611-45ED-A804-FEFA758BB4F5}"/>
              </a:ext>
            </a:extLst>
          </p:cNvPr>
          <p:cNvSpPr/>
          <p:nvPr/>
        </p:nvSpPr>
        <p:spPr>
          <a:xfrm>
            <a:off x="796945" y="1012861"/>
            <a:ext cx="5735400" cy="4473019"/>
          </a:xfrm>
          <a:prstGeom prst="rect">
            <a:avLst/>
          </a:prstGeom>
        </p:spPr>
        <p:txBody>
          <a:bodyPr wrap="square">
            <a:spAutoFit/>
          </a:bodyPr>
          <a:lstStyle/>
          <a:p>
            <a:pPr algn="ctr">
              <a:lnSpc>
                <a:spcPct val="150000"/>
              </a:lnSpc>
              <a:spcAft>
                <a:spcPts val="800"/>
              </a:spcAft>
            </a:pPr>
            <a:r>
              <a:rPr lang="es-MX" sz="2800" b="1" dirty="0" err="1">
                <a:solidFill>
                  <a:srgbClr val="4472C4"/>
                </a:solidFill>
                <a:latin typeface="Arial" panose="020B0604020202020204" pitchFamily="34" charset="0"/>
                <a:ea typeface="Calibri" panose="020F0502020204030204" pitchFamily="34" charset="0"/>
                <a:cs typeface="Times New Roman" panose="02020603050405020304" pitchFamily="18" charset="0"/>
              </a:rPr>
              <a:t>Microdatos</a:t>
            </a:r>
            <a:r>
              <a:rPr lang="es-MX" sz="28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 de Enlace 2008-2014</a:t>
            </a:r>
          </a:p>
          <a:p>
            <a:pPr algn="just">
              <a:lnSpc>
                <a:spcPct val="150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PROSPERA facilitó 19 archivos en formato DBF con los resultados de la prueba ENLACE 2007-2014, tanto para becarias y becarios PROSPERA como para no becarios. </a:t>
            </a:r>
          </a:p>
          <a:p>
            <a:pPr algn="just">
              <a:lnSpc>
                <a:spcPct val="150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Los identificadores de familia y de integrante permiten distinguir a las becarias y becarios PROSPERA.</a:t>
            </a:r>
          </a:p>
          <a:p>
            <a:pPr algn="just">
              <a:lnSpc>
                <a:spcPct val="150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El </a:t>
            </a:r>
            <a:r>
              <a:rPr lang="es-MX" sz="1600" dirty="0" err="1">
                <a:latin typeface="Arial" panose="020B0604020202020204" pitchFamily="34" charset="0"/>
                <a:ea typeface="Calibri" panose="020F0502020204030204" pitchFamily="34" charset="0"/>
                <a:cs typeface="Times New Roman" panose="02020603050405020304" pitchFamily="18" charset="0"/>
              </a:rPr>
              <a:t>CCT</a:t>
            </a:r>
            <a:r>
              <a:rPr lang="es-MX" sz="1600" dirty="0">
                <a:latin typeface="Arial" panose="020B0604020202020204" pitchFamily="34" charset="0"/>
                <a:ea typeface="Calibri" panose="020F0502020204030204" pitchFamily="34" charset="0"/>
                <a:cs typeface="Times New Roman" panose="02020603050405020304" pitchFamily="18" charset="0"/>
              </a:rPr>
              <a:t> (clave de centro de trabajo) permite relacionar estas bases de datos con las estadísticas del formato 911 y de este modo a variables escolares y contextuales.</a:t>
            </a:r>
          </a:p>
          <a:p>
            <a:pPr algn="just">
              <a:lnSpc>
                <a:spcPct val="150000"/>
              </a:lnSpc>
              <a:spcAft>
                <a:spcPts val="800"/>
              </a:spcAft>
            </a:pPr>
            <a:endParaRPr lang="es-MX" sz="16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445F3328-C6CF-4338-A65C-0841D6B1B9AE}"/>
              </a:ext>
            </a:extLst>
          </p:cNvPr>
          <p:cNvGraphicFramePr>
            <a:graphicFrameLocks noGrp="1"/>
          </p:cNvGraphicFramePr>
          <p:nvPr>
            <p:extLst>
              <p:ext uri="{D42A27DB-BD31-4B8C-83A1-F6EECF244321}">
                <p14:modId xmlns:p14="http://schemas.microsoft.com/office/powerpoint/2010/main" val="603237192"/>
              </p:ext>
            </p:extLst>
          </p:nvPr>
        </p:nvGraphicFramePr>
        <p:xfrm>
          <a:off x="7124564" y="400200"/>
          <a:ext cx="4519801" cy="5698343"/>
        </p:xfrm>
        <a:graphic>
          <a:graphicData uri="http://schemas.openxmlformats.org/drawingml/2006/table">
            <a:tbl>
              <a:tblPr firstRow="1" bandRow="1">
                <a:tableStyleId>{5C22544A-7EE6-4342-B048-85BDC9FD1C3A}</a:tableStyleId>
              </a:tblPr>
              <a:tblGrid>
                <a:gridCol w="1528317">
                  <a:extLst>
                    <a:ext uri="{9D8B030D-6E8A-4147-A177-3AD203B41FA5}">
                      <a16:colId xmlns:a16="http://schemas.microsoft.com/office/drawing/2014/main" val="2012758464"/>
                    </a:ext>
                  </a:extLst>
                </a:gridCol>
                <a:gridCol w="2991484">
                  <a:extLst>
                    <a:ext uri="{9D8B030D-6E8A-4147-A177-3AD203B41FA5}">
                      <a16:colId xmlns:a16="http://schemas.microsoft.com/office/drawing/2014/main" val="2900250634"/>
                    </a:ext>
                  </a:extLst>
                </a:gridCol>
              </a:tblGrid>
              <a:tr h="474862">
                <a:tc>
                  <a:txBody>
                    <a:bodyPr/>
                    <a:lstStyle/>
                    <a:p>
                      <a:r>
                        <a:rPr lang="es-MX" sz="1800" u="none" strike="noStrike" dirty="0">
                          <a:effectLst/>
                        </a:rPr>
                        <a:t>Variable</a:t>
                      </a:r>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u="none" strike="noStrike" dirty="0">
                          <a:effectLst/>
                        </a:rPr>
                        <a:t>Descripción</a:t>
                      </a:r>
                      <a:endParaRPr lang="es-MX" sz="18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3786931582"/>
                  </a:ext>
                </a:extLst>
              </a:tr>
              <a:tr h="47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FAM_ID</a:t>
                      </a:r>
                      <a:endParaRPr lang="es-MX" sz="1600" b="0" i="0" u="none" strike="noStrike" dirty="0">
                        <a:solidFill>
                          <a:srgbClr val="000000"/>
                        </a:solidFill>
                        <a:effectLst/>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Identificador único de la familia</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2570172347"/>
                  </a:ext>
                </a:extLst>
              </a:tr>
              <a:tr h="47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INTEGRANTE_ID</a:t>
                      </a:r>
                      <a:endParaRPr lang="es-MX" sz="1600" b="0" i="0" u="none" strike="noStrike" dirty="0">
                        <a:solidFill>
                          <a:srgbClr val="000000"/>
                        </a:solidFill>
                        <a:effectLst/>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Identificador único del integrante</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942748164"/>
                  </a:ext>
                </a:extLst>
              </a:tr>
              <a:tr h="47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CCT</a:t>
                      </a:r>
                      <a:endParaRPr lang="es-MX" sz="1600" b="0" i="0" u="none" strike="noStrike" dirty="0">
                        <a:solidFill>
                          <a:srgbClr val="000000"/>
                        </a:solidFill>
                        <a:effectLst/>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Clave del Centro de Trabajo</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4123240839"/>
                  </a:ext>
                </a:extLst>
              </a:tr>
              <a:tr h="474862">
                <a:tc>
                  <a:txBody>
                    <a:bodyPr/>
                    <a:lstStyle/>
                    <a:p>
                      <a:r>
                        <a:rPr lang="es-MX" sz="1600" u="none" strike="noStrike" dirty="0">
                          <a:effectLst/>
                        </a:rPr>
                        <a:t>Nivel</a:t>
                      </a:r>
                      <a:endParaRPr lang="es-MX"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Nivel educativo</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3517086967"/>
                  </a:ext>
                </a:extLst>
              </a:tr>
              <a:tr h="474862">
                <a:tc>
                  <a:txBody>
                    <a:bodyPr/>
                    <a:lstStyle/>
                    <a:p>
                      <a:r>
                        <a:rPr lang="es-MX" sz="1600" u="none" strike="noStrike" dirty="0">
                          <a:effectLst/>
                        </a:rPr>
                        <a:t>Grado</a:t>
                      </a:r>
                      <a:endParaRPr lang="es-MX"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Grado educativo</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1682977229"/>
                  </a:ext>
                </a:extLst>
              </a:tr>
              <a:tr h="741565">
                <a:tc>
                  <a:txBody>
                    <a:bodyPr/>
                    <a:lstStyle/>
                    <a:p>
                      <a:r>
                        <a:rPr lang="es-MX" sz="1600" u="none" strike="noStrike" dirty="0">
                          <a:effectLst/>
                        </a:rPr>
                        <a:t>CURP</a:t>
                      </a:r>
                      <a:endParaRPr lang="es-MX"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Clave Única de Registro de Población</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189258188"/>
                  </a:ext>
                </a:extLst>
              </a:tr>
              <a:tr h="1053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NIV_ESP</a:t>
                      </a:r>
                      <a:endParaRPr lang="es-MX" sz="1600" b="0" i="0" u="none" strike="noStrike" dirty="0">
                        <a:solidFill>
                          <a:srgbClr val="000000"/>
                        </a:solidFill>
                        <a:effectLst/>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Nivel de logro en español. 0=INSUFICIENTE, 1=ELEMENTAL, 2=BUENO, 3=EXCELENTE</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3094903195"/>
                  </a:ext>
                </a:extLst>
              </a:tr>
              <a:tr h="1053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NIV_MAT</a:t>
                      </a:r>
                      <a:endParaRPr lang="es-MX" sz="1600" b="0" i="0" u="none" strike="noStrike" dirty="0">
                        <a:solidFill>
                          <a:srgbClr val="000000"/>
                        </a:solidFill>
                        <a:effectLst/>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u="none" strike="noStrike" dirty="0">
                          <a:effectLst/>
                        </a:rPr>
                        <a:t>Nivel de logro en matemáticas. 0=INSUFICIENTE, 1=ELEMENTAL, 2=BUENO, 3=EXCELENTE</a:t>
                      </a:r>
                      <a:endParaRPr lang="es-MX" sz="1600" b="0" i="0" u="none" strike="noStrike" dirty="0">
                        <a:solidFill>
                          <a:srgbClr val="000000"/>
                        </a:solidFill>
                        <a:effectLst/>
                        <a:latin typeface="Calibri" panose="020F0502020204030204" pitchFamily="34" charset="0"/>
                      </a:endParaRPr>
                    </a:p>
                  </a:txBody>
                  <a:tcPr/>
                </a:tc>
                <a:extLst>
                  <a:ext uri="{0D108BD9-81ED-4DB2-BD59-A6C34878D82A}">
                    <a16:rowId xmlns:a16="http://schemas.microsoft.com/office/drawing/2014/main" val="117209574"/>
                  </a:ext>
                </a:extLst>
              </a:tr>
            </a:tbl>
          </a:graphicData>
        </a:graphic>
      </p:graphicFrame>
    </p:spTree>
    <p:extLst>
      <p:ext uri="{BB962C8B-B14F-4D97-AF65-F5344CB8AC3E}">
        <p14:creationId xmlns:p14="http://schemas.microsoft.com/office/powerpoint/2010/main" val="3041271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7231309" y="1123316"/>
            <a:ext cx="4379053" cy="2585323"/>
          </a:xfrm>
          <a:prstGeom prst="rect">
            <a:avLst/>
          </a:prstGeom>
          <a:noFill/>
        </p:spPr>
        <p:txBody>
          <a:bodyPr wrap="square" rtlCol="0">
            <a:spAutoFit/>
          </a:bodyPr>
          <a:lstStyle/>
          <a:p>
            <a:pPr marR="0" lvl="0" algn="just" defTabSz="914400" rtl="0" eaLnBrk="1" fontAlgn="auto" latinLnBrk="0" hangingPunct="1">
              <a:lnSpc>
                <a:spcPct val="150000"/>
              </a:lnSpc>
              <a:spcBef>
                <a:spcPts val="0"/>
              </a:spcBef>
              <a:spcAft>
                <a:spcPts val="0"/>
              </a:spcAft>
              <a:buClrTx/>
              <a:buSzTx/>
              <a:tabLst/>
              <a:defRPr/>
            </a:pPr>
            <a:r>
              <a:rPr kumimoji="0" lang="es-MX"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Alrededor de una cuarta parte de los alumnos de 6° de primaria y en cada grado de educación secundaria que presentaron la prueba ENLACE fueron becarios PROSPERA. En EMS alrededor del 20%. </a:t>
            </a:r>
          </a:p>
        </p:txBody>
      </p:sp>
      <p:sp>
        <p:nvSpPr>
          <p:cNvPr id="3" name="CuadroTexto 2"/>
          <p:cNvSpPr txBox="1"/>
          <p:nvPr/>
        </p:nvSpPr>
        <p:spPr>
          <a:xfrm>
            <a:off x="6889819" y="100726"/>
            <a:ext cx="4905102"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b="1" i="0" u="none" strike="noStrike" kern="1200" cap="none" spc="0" normalizeH="0" baseline="0" noProof="0" dirty="0">
                <a:ln>
                  <a:noFill/>
                </a:ln>
                <a:solidFill>
                  <a:prstClr val="black"/>
                </a:solidFill>
                <a:effectLst/>
                <a:uLnTx/>
                <a:uFillTx/>
                <a:ea typeface="+mn-ea"/>
                <a:cs typeface="Arial" panose="020B0604020202020204" pitchFamily="34" charset="0"/>
              </a:rPr>
              <a:t>Registros originales de las bases de ENLACE (2007-2014) </a:t>
            </a:r>
            <a:r>
              <a:rPr lang="es-MX" b="1" dirty="0">
                <a:solidFill>
                  <a:prstClr val="black"/>
                </a:solidFill>
                <a:cs typeface="Arial" panose="020B0604020202020204" pitchFamily="34" charset="0"/>
              </a:rPr>
              <a:t>(alumnos que presentaron examen)</a:t>
            </a:r>
            <a:endParaRPr kumimoji="0" lang="es-MX" b="1"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795652114"/>
              </p:ext>
            </p:extLst>
          </p:nvPr>
        </p:nvGraphicFramePr>
        <p:xfrm>
          <a:off x="110320" y="131168"/>
          <a:ext cx="6737553" cy="6638532"/>
        </p:xfrm>
        <a:graphic>
          <a:graphicData uri="http://schemas.openxmlformats.org/drawingml/2006/table">
            <a:tbl>
              <a:tblPr firstRow="1" firstCol="1" bandRow="1">
                <a:tableStyleId>{5C22544A-7EE6-4342-B048-85BDC9FD1C3A}</a:tableStyleId>
              </a:tblPr>
              <a:tblGrid>
                <a:gridCol w="748617">
                  <a:extLst>
                    <a:ext uri="{9D8B030D-6E8A-4147-A177-3AD203B41FA5}">
                      <a16:colId xmlns:a16="http://schemas.microsoft.com/office/drawing/2014/main" val="1546297501"/>
                    </a:ext>
                  </a:extLst>
                </a:gridCol>
                <a:gridCol w="748617">
                  <a:extLst>
                    <a:ext uri="{9D8B030D-6E8A-4147-A177-3AD203B41FA5}">
                      <a16:colId xmlns:a16="http://schemas.microsoft.com/office/drawing/2014/main" val="1898995878"/>
                    </a:ext>
                  </a:extLst>
                </a:gridCol>
                <a:gridCol w="748617">
                  <a:extLst>
                    <a:ext uri="{9D8B030D-6E8A-4147-A177-3AD203B41FA5}">
                      <a16:colId xmlns:a16="http://schemas.microsoft.com/office/drawing/2014/main" val="2564600575"/>
                    </a:ext>
                  </a:extLst>
                </a:gridCol>
                <a:gridCol w="748617">
                  <a:extLst>
                    <a:ext uri="{9D8B030D-6E8A-4147-A177-3AD203B41FA5}">
                      <a16:colId xmlns:a16="http://schemas.microsoft.com/office/drawing/2014/main" val="2828230455"/>
                    </a:ext>
                  </a:extLst>
                </a:gridCol>
                <a:gridCol w="748617">
                  <a:extLst>
                    <a:ext uri="{9D8B030D-6E8A-4147-A177-3AD203B41FA5}">
                      <a16:colId xmlns:a16="http://schemas.microsoft.com/office/drawing/2014/main" val="1181468079"/>
                    </a:ext>
                  </a:extLst>
                </a:gridCol>
                <a:gridCol w="748617">
                  <a:extLst>
                    <a:ext uri="{9D8B030D-6E8A-4147-A177-3AD203B41FA5}">
                      <a16:colId xmlns:a16="http://schemas.microsoft.com/office/drawing/2014/main" val="2434403812"/>
                    </a:ext>
                  </a:extLst>
                </a:gridCol>
                <a:gridCol w="748617">
                  <a:extLst>
                    <a:ext uri="{9D8B030D-6E8A-4147-A177-3AD203B41FA5}">
                      <a16:colId xmlns:a16="http://schemas.microsoft.com/office/drawing/2014/main" val="3183531728"/>
                    </a:ext>
                  </a:extLst>
                </a:gridCol>
                <a:gridCol w="748617">
                  <a:extLst>
                    <a:ext uri="{9D8B030D-6E8A-4147-A177-3AD203B41FA5}">
                      <a16:colId xmlns:a16="http://schemas.microsoft.com/office/drawing/2014/main" val="87725997"/>
                    </a:ext>
                  </a:extLst>
                </a:gridCol>
                <a:gridCol w="748617">
                  <a:extLst>
                    <a:ext uri="{9D8B030D-6E8A-4147-A177-3AD203B41FA5}">
                      <a16:colId xmlns:a16="http://schemas.microsoft.com/office/drawing/2014/main" val="1197689279"/>
                    </a:ext>
                  </a:extLst>
                </a:gridCol>
              </a:tblGrid>
              <a:tr h="149379">
                <a:tc rowSpan="2" gridSpan="2">
                  <a:txBody>
                    <a:bodyPr/>
                    <a:lstStyle/>
                    <a:p>
                      <a:pPr algn="l">
                        <a:lnSpc>
                          <a:spcPct val="107000"/>
                        </a:lnSpc>
                        <a:spcAft>
                          <a:spcPts val="0"/>
                        </a:spcAft>
                      </a:pPr>
                      <a:r>
                        <a:rPr lang="es-MX" sz="1000" b="1" dirty="0">
                          <a:effectLst/>
                        </a:rPr>
                        <a:t>Ciclo escolar/Becario</a:t>
                      </a:r>
                      <a:endParaRPr lang="es-MX"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rowSpan="2" hMerge="1">
                  <a:txBody>
                    <a:bodyPr/>
                    <a:lstStyle/>
                    <a:p>
                      <a:endParaRPr lang="es-MX"/>
                    </a:p>
                  </a:txBody>
                  <a:tcPr/>
                </a:tc>
                <a:tc gridSpan="7">
                  <a:txBody>
                    <a:bodyPr/>
                    <a:lstStyle/>
                    <a:p>
                      <a:pPr algn="ctr">
                        <a:lnSpc>
                          <a:spcPct val="107000"/>
                        </a:lnSpc>
                        <a:spcAft>
                          <a:spcPts val="0"/>
                        </a:spcAft>
                      </a:pPr>
                      <a:r>
                        <a:rPr lang="es-MX" sz="1000" b="1" dirty="0">
                          <a:effectLst/>
                        </a:rPr>
                        <a:t>Grado</a:t>
                      </a:r>
                      <a:endParaRPr lang="es-MX"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598739423"/>
                  </a:ext>
                </a:extLst>
              </a:tr>
              <a:tr h="212840">
                <a:tc gridSpan="2" vMerge="1">
                  <a:txBody>
                    <a:bodyPr/>
                    <a:lstStyle/>
                    <a:p>
                      <a:endParaRPr lang="es-MX"/>
                    </a:p>
                  </a:txBody>
                  <a:tcPr/>
                </a:tc>
                <a:tc hMerge="1" vMerge="1">
                  <a:txBody>
                    <a:bodyPr/>
                    <a:lstStyle/>
                    <a:p>
                      <a:endParaRPr lang="es-MX"/>
                    </a:p>
                  </a:txBody>
                  <a:tcPr/>
                </a:tc>
                <a:tc>
                  <a:txBody>
                    <a:bodyPr/>
                    <a:lstStyle/>
                    <a:p>
                      <a:pPr algn="ctr">
                        <a:lnSpc>
                          <a:spcPct val="107000"/>
                        </a:lnSpc>
                        <a:spcAft>
                          <a:spcPts val="0"/>
                        </a:spcAft>
                      </a:pPr>
                      <a:r>
                        <a:rPr lang="es-MX" sz="1000" b="1" dirty="0" smtClean="0">
                          <a:solidFill>
                            <a:schemeClr val="bg1"/>
                          </a:solidFill>
                          <a:effectLst/>
                        </a:rPr>
                        <a:t>6 </a:t>
                      </a:r>
                      <a:r>
                        <a:rPr lang="es-MX" sz="1000" b="1" dirty="0">
                          <a:solidFill>
                            <a:schemeClr val="bg1"/>
                          </a:solidFill>
                          <a:effectLst/>
                        </a:rPr>
                        <a:t>Primaria</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smtClean="0">
                          <a:solidFill>
                            <a:schemeClr val="bg1"/>
                          </a:solidFill>
                          <a:effectLst/>
                        </a:rPr>
                        <a:t>7 </a:t>
                      </a:r>
                      <a:r>
                        <a:rPr lang="es-MX" sz="1000" b="1" dirty="0">
                          <a:solidFill>
                            <a:schemeClr val="bg1"/>
                          </a:solidFill>
                          <a:effectLst/>
                        </a:rPr>
                        <a:t>Secundaria</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a:solidFill>
                            <a:schemeClr val="bg1"/>
                          </a:solidFill>
                          <a:effectLst/>
                        </a:rPr>
                        <a:t>8 Secundaria</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a:solidFill>
                            <a:schemeClr val="bg1"/>
                          </a:solidFill>
                          <a:effectLst/>
                        </a:rPr>
                        <a:t>9 Secundaria</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a:solidFill>
                            <a:schemeClr val="bg1"/>
                          </a:solidFill>
                          <a:effectLst/>
                        </a:rPr>
                        <a:t>10 EMS</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a:solidFill>
                            <a:schemeClr val="bg1"/>
                          </a:solidFill>
                          <a:effectLst/>
                        </a:rPr>
                        <a:t>11 EMS</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tc>
                  <a:txBody>
                    <a:bodyPr/>
                    <a:lstStyle/>
                    <a:p>
                      <a:pPr algn="ctr">
                        <a:lnSpc>
                          <a:spcPct val="107000"/>
                        </a:lnSpc>
                        <a:spcAft>
                          <a:spcPts val="0"/>
                        </a:spcAft>
                      </a:pPr>
                      <a:r>
                        <a:rPr lang="es-MX" sz="1000" b="1" dirty="0">
                          <a:solidFill>
                            <a:schemeClr val="bg1"/>
                          </a:solidFill>
                          <a:effectLst/>
                        </a:rPr>
                        <a:t>12 EMS</a:t>
                      </a:r>
                      <a:endParaRPr lang="es-MX"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b">
                    <a:solidFill>
                      <a:schemeClr val="accent1"/>
                    </a:solidFill>
                  </a:tcPr>
                </a:tc>
                <a:extLst>
                  <a:ext uri="{0D108BD9-81ED-4DB2-BD59-A6C34878D82A}">
                    <a16:rowId xmlns:a16="http://schemas.microsoft.com/office/drawing/2014/main" val="3044125533"/>
                  </a:ext>
                </a:extLst>
              </a:tr>
              <a:tr h="179328">
                <a:tc rowSpan="4">
                  <a:txBody>
                    <a:bodyPr/>
                    <a:lstStyle/>
                    <a:p>
                      <a:pPr algn="ctr">
                        <a:lnSpc>
                          <a:spcPct val="107000"/>
                        </a:lnSpc>
                        <a:spcAft>
                          <a:spcPts val="0"/>
                        </a:spcAft>
                      </a:pPr>
                      <a:r>
                        <a:rPr lang="es-MX" sz="1050" b="1" dirty="0">
                          <a:effectLst/>
                        </a:rPr>
                        <a:t>2006-2007</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1 482 003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1 172 437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61274098"/>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 577 813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435 286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10879579"/>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28.1%</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solidFill>
                            <a:srgbClr val="FF0000"/>
                          </a:solidFill>
                          <a:effectLst/>
                        </a:rPr>
                        <a:t> </a:t>
                      </a:r>
                      <a:endParaRPr lang="es-MX"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27.1%</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805771424"/>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2 059 816</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1 607 723</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56843270"/>
                  </a:ext>
                </a:extLst>
              </a:tr>
              <a:tr h="179328">
                <a:tc rowSpan="4">
                  <a:txBody>
                    <a:bodyPr/>
                    <a:lstStyle/>
                    <a:p>
                      <a:pPr algn="ctr">
                        <a:lnSpc>
                          <a:spcPct val="107000"/>
                        </a:lnSpc>
                        <a:spcAft>
                          <a:spcPts val="0"/>
                        </a:spcAft>
                      </a:pPr>
                      <a:r>
                        <a:rPr lang="es-MX" sz="1050" b="1" dirty="0">
                          <a:effectLst/>
                        </a:rPr>
                        <a:t>2007-2008</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1 487 787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1 191 088</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648 502</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678476253"/>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 569 592</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452 497</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159 844</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813960050"/>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27.7%</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27.5%</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19.8%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826173970"/>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2 057 379</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1 643 585</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808 346</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370985674"/>
                  </a:ext>
                </a:extLst>
              </a:tr>
              <a:tr h="179328">
                <a:tc rowSpan="4">
                  <a:txBody>
                    <a:bodyPr/>
                    <a:lstStyle/>
                    <a:p>
                      <a:pPr algn="ctr">
                        <a:lnSpc>
                          <a:spcPct val="107000"/>
                        </a:lnSpc>
                        <a:spcAft>
                          <a:spcPts val="0"/>
                        </a:spcAft>
                      </a:pPr>
                      <a:r>
                        <a:rPr lang="es-MX" sz="1050" b="1" dirty="0">
                          <a:effectLst/>
                        </a:rPr>
                        <a:t>2008-2009</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1 408 717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marL="0" algn="ctr" defTabSz="914400" rtl="0" eaLnBrk="1" latinLnBrk="0" hangingPunct="1">
                        <a:lnSpc>
                          <a:spcPct val="107000"/>
                        </a:lnSpc>
                        <a:spcAft>
                          <a:spcPts val="0"/>
                        </a:spcAft>
                      </a:pPr>
                      <a:r>
                        <a:rPr lang="es-MX" sz="1200" kern="1200" dirty="0">
                          <a:solidFill>
                            <a:schemeClr val="dk1"/>
                          </a:solidFill>
                          <a:effectLst/>
                          <a:latin typeface="+mn-lt"/>
                          <a:ea typeface="+mn-ea"/>
                          <a:cs typeface="+mn-cs"/>
                        </a:rPr>
                        <a:t>1 328 561</a:t>
                      </a: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1 279 223</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1 199 186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668 683</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352133346"/>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 511 482</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marL="0" algn="ctr" defTabSz="914400" rtl="0" eaLnBrk="1" latinLnBrk="0" hangingPunct="1">
                        <a:lnSpc>
                          <a:spcPct val="107000"/>
                        </a:lnSpc>
                        <a:spcAft>
                          <a:spcPts val="0"/>
                        </a:spcAft>
                      </a:pPr>
                      <a:r>
                        <a:rPr lang="es-MX" sz="1200" kern="1200" dirty="0">
                          <a:solidFill>
                            <a:schemeClr val="dk1"/>
                          </a:solidFill>
                          <a:effectLst/>
                          <a:latin typeface="+mn-lt"/>
                          <a:ea typeface="+mn-ea"/>
                          <a:cs typeface="+mn-cs"/>
                        </a:rPr>
                        <a:t> 453 079</a:t>
                      </a: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461 877</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435 842</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167 058</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252447241"/>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26.6%</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marL="0" algn="ctr" defTabSz="914400" rtl="0" eaLnBrk="1" latinLnBrk="0" hangingPunct="1">
                        <a:lnSpc>
                          <a:spcPct val="107000"/>
                        </a:lnSpc>
                        <a:spcAft>
                          <a:spcPts val="0"/>
                        </a:spcAft>
                      </a:pPr>
                      <a:r>
                        <a:rPr lang="es-MX" sz="1200" kern="1200" dirty="0" smtClean="0">
                          <a:solidFill>
                            <a:srgbClr val="FF0000"/>
                          </a:solidFill>
                          <a:effectLst/>
                          <a:latin typeface="+mn-lt"/>
                          <a:ea typeface="+mn-ea"/>
                          <a:cs typeface="+mn-cs"/>
                        </a:rPr>
                        <a:t>25.4%</a:t>
                      </a:r>
                      <a:endParaRPr lang="es-MX" sz="1200" kern="1200" dirty="0">
                        <a:solidFill>
                          <a:srgbClr val="FF0000"/>
                        </a:solidFill>
                        <a:effectLst/>
                        <a:latin typeface="+mn-lt"/>
                        <a:ea typeface="+mn-ea"/>
                        <a:cs typeface="+mn-cs"/>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smtClean="0">
                          <a:solidFill>
                            <a:srgbClr val="FF0000"/>
                          </a:solidFill>
                          <a:effectLst/>
                        </a:rPr>
                        <a:t>26.5%</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26.7%</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20.0%</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681046969"/>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1 920 199</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marL="0" algn="ctr" defTabSz="914400" rtl="0" eaLnBrk="1" latinLnBrk="0" hangingPunct="1">
                        <a:lnSpc>
                          <a:spcPct val="107000"/>
                        </a:lnSpc>
                        <a:spcAft>
                          <a:spcPts val="0"/>
                        </a:spcAft>
                      </a:pPr>
                      <a:r>
                        <a:rPr lang="es-MX" sz="1200" b="1" kern="1200" dirty="0">
                          <a:solidFill>
                            <a:schemeClr val="dk1"/>
                          </a:solidFill>
                          <a:effectLst/>
                          <a:latin typeface="+mn-lt"/>
                          <a:ea typeface="+mn-ea"/>
                          <a:cs typeface="+mn-cs"/>
                        </a:rPr>
                        <a:t>1 781 640</a:t>
                      </a: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1 741 100</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1 635 028</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835 741</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844028298"/>
                  </a:ext>
                </a:extLst>
              </a:tr>
              <a:tr h="179328">
                <a:tc rowSpan="4">
                  <a:txBody>
                    <a:bodyPr/>
                    <a:lstStyle/>
                    <a:p>
                      <a:pPr algn="ctr">
                        <a:lnSpc>
                          <a:spcPct val="107000"/>
                        </a:lnSpc>
                        <a:spcAft>
                          <a:spcPts val="0"/>
                        </a:spcAft>
                      </a:pPr>
                      <a:r>
                        <a:rPr lang="es-MX" sz="1050" b="1" dirty="0">
                          <a:effectLst/>
                        </a:rPr>
                        <a:t>2009-2010</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a:effectLst/>
                        </a:rPr>
                        <a:t>No becario</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1 465 664</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1 371 280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1 293 210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1 205 755</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698 394</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038444953"/>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a:effectLst/>
                        </a:rPr>
                        <a:t> 536 213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 476 959</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 486 704</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470 691</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186 269</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664883397"/>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26.8%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smtClean="0">
                          <a:solidFill>
                            <a:srgbClr val="FF0000"/>
                          </a:solidFill>
                          <a:effectLst/>
                        </a:rPr>
                        <a:t>25.8%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smtClean="0">
                          <a:solidFill>
                            <a:srgbClr val="FF0000"/>
                          </a:solidFill>
                          <a:effectLst/>
                        </a:rPr>
                        <a:t>27.3%</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smtClean="0">
                          <a:solidFill>
                            <a:srgbClr val="FF0000"/>
                          </a:solidFill>
                          <a:effectLst/>
                        </a:rPr>
                        <a:t>28.1%</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21.1%</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4177078005"/>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2 001 877</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b="1" dirty="0">
                          <a:effectLst/>
                        </a:rPr>
                        <a:t>1 848 239</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b="1" dirty="0">
                          <a:effectLst/>
                        </a:rPr>
                        <a:t>1 779 914</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1 676 446</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884 663</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405569463"/>
                  </a:ext>
                </a:extLst>
              </a:tr>
              <a:tr h="179328">
                <a:tc rowSpan="4">
                  <a:txBody>
                    <a:bodyPr/>
                    <a:lstStyle/>
                    <a:p>
                      <a:pPr algn="ctr">
                        <a:lnSpc>
                          <a:spcPct val="107000"/>
                        </a:lnSpc>
                        <a:spcAft>
                          <a:spcPts val="0"/>
                        </a:spcAft>
                      </a:pPr>
                      <a:r>
                        <a:rPr lang="es-MX" sz="1050" b="1" dirty="0">
                          <a:effectLst/>
                        </a:rPr>
                        <a:t>2010-2011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1 482 989</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1 371 088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1 270 539</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1 192 198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719 061</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56875671"/>
                  </a:ext>
                </a:extLst>
              </a:tr>
              <a:tr h="179328">
                <a:tc vMerge="1">
                  <a:txBody>
                    <a:bodyPr/>
                    <a:lstStyle/>
                    <a:p>
                      <a:endParaRPr lang="es-MX"/>
                    </a:p>
                  </a:txBody>
                  <a:tcPr/>
                </a:tc>
                <a:tc>
                  <a:txBody>
                    <a:bodyPr/>
                    <a:lstStyle/>
                    <a:p>
                      <a:pPr algn="ctr">
                        <a:lnSpc>
                          <a:spcPct val="107000"/>
                        </a:lnSpc>
                        <a:spcAft>
                          <a:spcPts val="0"/>
                        </a:spcAft>
                      </a:pPr>
                      <a:r>
                        <a:rPr lang="es-MX" sz="1050" b="1">
                          <a:effectLst/>
                        </a:rPr>
                        <a:t>Becario</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537 728</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504 718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 489 115</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 477 976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193 817</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926715954"/>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26.6%</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26.9%</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smtClean="0">
                          <a:solidFill>
                            <a:srgbClr val="FF0000"/>
                          </a:solidFill>
                          <a:effectLst/>
                        </a:rPr>
                        <a:t>27.8%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smtClean="0">
                          <a:solidFill>
                            <a:srgbClr val="FF0000"/>
                          </a:solidFill>
                          <a:effectLst/>
                        </a:rPr>
                        <a:t>28.6%</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solidFill>
                            <a:srgbClr val="FF0000"/>
                          </a:solidFill>
                          <a:effectLst/>
                        </a:rPr>
                        <a:t> </a:t>
                      </a:r>
                      <a:endParaRPr lang="es-MX"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21.2%</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685916329"/>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2 020 717</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1 875 806</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b="1" dirty="0">
                          <a:effectLst/>
                        </a:rPr>
                        <a:t>1 759 654</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b="1" dirty="0">
                          <a:effectLst/>
                        </a:rPr>
                        <a:t>1 670 174</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912 878</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549467719"/>
                  </a:ext>
                </a:extLst>
              </a:tr>
              <a:tr h="179328">
                <a:tc rowSpan="4">
                  <a:txBody>
                    <a:bodyPr/>
                    <a:lstStyle/>
                    <a:p>
                      <a:pPr algn="ctr">
                        <a:lnSpc>
                          <a:spcPct val="107000"/>
                        </a:lnSpc>
                        <a:spcAft>
                          <a:spcPts val="0"/>
                        </a:spcAft>
                      </a:pPr>
                      <a:r>
                        <a:rPr lang="es-MX" sz="1050" b="1" dirty="0">
                          <a:effectLst/>
                        </a:rPr>
                        <a:t>2011-2012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1 530 565</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1 338 190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1 266 268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1 150 518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760 130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808371625"/>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502 383</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485 918</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461 195</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effectLst/>
                        </a:rPr>
                        <a:t> 452 230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205 014</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3920665409"/>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24.7%</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26.6%</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26.7%</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smtClean="0">
                          <a:solidFill>
                            <a:srgbClr val="FF0000"/>
                          </a:solidFill>
                          <a:effectLst/>
                        </a:rPr>
                        <a:t>28.2%</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solidFill>
                            <a:srgbClr val="FF0000"/>
                          </a:solidFill>
                          <a:effectLst/>
                        </a:rPr>
                        <a:t> </a:t>
                      </a:r>
                      <a:endParaRPr lang="es-MX"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21.2%</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347971726"/>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2 032 948</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1 824 108</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1 727 463</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b="1" dirty="0">
                          <a:effectLst/>
                        </a:rPr>
                        <a:t>1 602 748</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6">
                        <a:lumMod val="20000"/>
                        <a:lumOff val="80000"/>
                      </a:schemeClr>
                    </a:solidFill>
                  </a:tcP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965 144</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703311505"/>
                  </a:ext>
                </a:extLst>
              </a:tr>
              <a:tr h="179328">
                <a:tc rowSpan="4">
                  <a:txBody>
                    <a:bodyPr/>
                    <a:lstStyle/>
                    <a:p>
                      <a:pPr algn="ctr">
                        <a:lnSpc>
                          <a:spcPct val="107000"/>
                        </a:lnSpc>
                        <a:spcAft>
                          <a:spcPts val="0"/>
                        </a:spcAft>
                      </a:pPr>
                      <a:r>
                        <a:rPr lang="es-MX" sz="1050" b="1" dirty="0">
                          <a:effectLst/>
                        </a:rPr>
                        <a:t>2012-2013</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1 681 244</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1 445 873</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1 282 647</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1 213 506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787 882</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735508760"/>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509 608</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557 582</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506 217</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466 791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a:effectLst/>
                        </a:rPr>
                        <a:t> 225 070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895828338"/>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dirty="0" smtClean="0">
                          <a:solidFill>
                            <a:srgbClr val="FF0000"/>
                          </a:solidFill>
                          <a:effectLst/>
                        </a:rPr>
                        <a:t>23.3%</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27.8%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28.3%</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27.8%</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solidFill>
                            <a:srgbClr val="FF0000"/>
                          </a:solidFill>
                          <a:effectLst/>
                        </a:rPr>
                        <a:t> </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dirty="0" smtClean="0">
                          <a:solidFill>
                            <a:srgbClr val="FF0000"/>
                          </a:solidFill>
                          <a:effectLst/>
                        </a:rPr>
                        <a:t>22.2%</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2603654070"/>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b="1" dirty="0">
                          <a:effectLst/>
                        </a:rPr>
                        <a:t>2 190 852</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2 003 455</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1 788 864</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1 680 297</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2">
                        <a:lumMod val="40000"/>
                        <a:lumOff val="60000"/>
                      </a:schemeClr>
                    </a:solidFill>
                  </a:tcP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b="1" dirty="0">
                          <a:effectLst/>
                        </a:rPr>
                        <a:t> </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tc>
                  <a:txBody>
                    <a:bodyPr/>
                    <a:lstStyle/>
                    <a:p>
                      <a:pPr algn="ctr">
                        <a:lnSpc>
                          <a:spcPct val="107000"/>
                        </a:lnSpc>
                        <a:spcAft>
                          <a:spcPts val="0"/>
                        </a:spcAft>
                      </a:pPr>
                      <a:r>
                        <a:rPr lang="es-MX" sz="1200" b="1" dirty="0">
                          <a:effectLst/>
                        </a:rPr>
                        <a:t>1 012 952</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extLst>
                  <a:ext uri="{0D108BD9-81ED-4DB2-BD59-A6C34878D82A}">
                    <a16:rowId xmlns:a16="http://schemas.microsoft.com/office/drawing/2014/main" val="1408423205"/>
                  </a:ext>
                </a:extLst>
              </a:tr>
              <a:tr h="179328">
                <a:tc rowSpan="4">
                  <a:txBody>
                    <a:bodyPr/>
                    <a:lstStyle/>
                    <a:p>
                      <a:pPr algn="ctr">
                        <a:lnSpc>
                          <a:spcPct val="107000"/>
                        </a:lnSpc>
                        <a:spcAft>
                          <a:spcPts val="0"/>
                        </a:spcAft>
                      </a:pPr>
                      <a:r>
                        <a:rPr lang="es-MX" sz="1050" b="1" dirty="0">
                          <a:effectLst/>
                        </a:rPr>
                        <a:t>2013-2014</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050" b="1" dirty="0">
                          <a:effectLst/>
                        </a:rPr>
                        <a:t>No 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788 831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extLst>
                  <a:ext uri="{0D108BD9-81ED-4DB2-BD59-A6C34878D82A}">
                    <a16:rowId xmlns:a16="http://schemas.microsoft.com/office/drawing/2014/main" val="2386020366"/>
                  </a:ext>
                </a:extLst>
              </a:tr>
              <a:tr h="179328">
                <a:tc vMerge="1">
                  <a:txBody>
                    <a:bodyPr/>
                    <a:lstStyle/>
                    <a:p>
                      <a:endParaRPr lang="es-MX"/>
                    </a:p>
                  </a:txBody>
                  <a:tcPr/>
                </a:tc>
                <a:tc>
                  <a:txBody>
                    <a:bodyPr/>
                    <a:lstStyle/>
                    <a:p>
                      <a:pPr algn="ctr">
                        <a:lnSpc>
                          <a:spcPct val="107000"/>
                        </a:lnSpc>
                        <a:spcAft>
                          <a:spcPts val="0"/>
                        </a:spcAft>
                      </a:pPr>
                      <a:r>
                        <a:rPr lang="es-MX" sz="1050" b="1" dirty="0">
                          <a:effectLst/>
                        </a:rPr>
                        <a:t>Becario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240 125</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extLst>
                  <a:ext uri="{0D108BD9-81ED-4DB2-BD59-A6C34878D82A}">
                    <a16:rowId xmlns:a16="http://schemas.microsoft.com/office/drawing/2014/main" val="3748799389"/>
                  </a:ext>
                </a:extLst>
              </a:tr>
              <a:tr h="179328">
                <a:tc vMerge="1">
                  <a:txBody>
                    <a:bodyPr/>
                    <a:lstStyle/>
                    <a:p>
                      <a:endParaRPr lang="es-MX"/>
                    </a:p>
                  </a:txBody>
                  <a:tcPr/>
                </a:tc>
                <a:tc>
                  <a:txBody>
                    <a:bodyPr/>
                    <a:lstStyle/>
                    <a:p>
                      <a:pPr algn="ctr">
                        <a:lnSpc>
                          <a:spcPct val="107000"/>
                        </a:lnSpc>
                        <a:spcAft>
                          <a:spcPts val="0"/>
                        </a:spcAft>
                      </a:pPr>
                      <a:r>
                        <a:rPr lang="es-MX" sz="105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smtClean="0">
                          <a:solidFill>
                            <a:srgbClr val="FF0000"/>
                          </a:solidFill>
                          <a:effectLst/>
                        </a:rPr>
                        <a:t>23.3%</a:t>
                      </a:r>
                      <a:endParaRPr lang="es-MX"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extLst>
                  <a:ext uri="{0D108BD9-81ED-4DB2-BD59-A6C34878D82A}">
                    <a16:rowId xmlns:a16="http://schemas.microsoft.com/office/drawing/2014/main" val="3696821313"/>
                  </a:ext>
                </a:extLst>
              </a:tr>
              <a:tr h="179328">
                <a:tc vMerge="1">
                  <a:txBody>
                    <a:bodyPr/>
                    <a:lstStyle/>
                    <a:p>
                      <a:endParaRPr lang="es-MX"/>
                    </a:p>
                  </a:txBody>
                  <a:tcPr/>
                </a:tc>
                <a:tc>
                  <a:txBody>
                    <a:bodyPr/>
                    <a:lstStyle/>
                    <a:p>
                      <a:pPr algn="ctr">
                        <a:lnSpc>
                          <a:spcPct val="107000"/>
                        </a:lnSpc>
                        <a:spcAft>
                          <a:spcPts val="0"/>
                        </a:spcAft>
                      </a:pPr>
                      <a:r>
                        <a:rPr lang="es-MX" sz="1050" b="1" dirty="0">
                          <a:effectLst/>
                        </a:rPr>
                        <a:t>Total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tc>
                <a:tc>
                  <a:txBody>
                    <a:bodyPr/>
                    <a:lstStyle/>
                    <a:p>
                      <a:pPr algn="ctr">
                        <a:lnSpc>
                          <a:spcPct val="107000"/>
                        </a:lnSpc>
                        <a:spcAft>
                          <a:spcPts val="0"/>
                        </a:spcAft>
                      </a:pPr>
                      <a:r>
                        <a:rPr lang="es-MX" sz="1200" dirty="0">
                          <a:effectLst/>
                        </a:rPr>
                        <a:t>1 028 956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480" marR="28480" marT="0" marB="0" anchor="ctr">
                    <a:solidFill>
                      <a:schemeClr val="accent4">
                        <a:lumMod val="60000"/>
                        <a:lumOff val="40000"/>
                      </a:schemeClr>
                    </a:solidFill>
                  </a:tcPr>
                </a:tc>
                <a:extLst>
                  <a:ext uri="{0D108BD9-81ED-4DB2-BD59-A6C34878D82A}">
                    <a16:rowId xmlns:a16="http://schemas.microsoft.com/office/drawing/2014/main" val="1743591414"/>
                  </a:ext>
                </a:extLst>
              </a:tr>
            </a:tbl>
          </a:graphicData>
        </a:graphic>
      </p:graphicFrame>
    </p:spTree>
    <p:extLst>
      <p:ext uri="{BB962C8B-B14F-4D97-AF65-F5344CB8AC3E}">
        <p14:creationId xmlns:p14="http://schemas.microsoft.com/office/powerpoint/2010/main" val="371230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781050" y="100668"/>
            <a:ext cx="10515600" cy="654341"/>
          </a:xfrm>
        </p:spPr>
        <p:txBody>
          <a:bodyPr>
            <a:noAutofit/>
          </a:bodyPr>
          <a:lstStyle/>
          <a:p>
            <a:pPr algn="ctr">
              <a:lnSpc>
                <a:spcPct val="150000"/>
              </a:lnSpc>
            </a:pPr>
            <a:r>
              <a:rPr lang="es-MX" sz="28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Tratamiento de la información</a:t>
            </a:r>
            <a:endParaRPr lang="es-MX" sz="4000" dirty="0">
              <a:solidFill>
                <a:schemeClr val="accent5"/>
              </a:solidFill>
              <a:latin typeface="Arial" panose="020B0604020202020204" pitchFamily="34" charset="0"/>
              <a:cs typeface="Arial" panose="020B0604020202020204" pitchFamily="34" charset="0"/>
            </a:endParaRPr>
          </a:p>
        </p:txBody>
      </p:sp>
      <p:sp>
        <p:nvSpPr>
          <p:cNvPr id="3" name="Subtítulo 2"/>
          <p:cNvSpPr txBox="1">
            <a:spLocks/>
          </p:cNvSpPr>
          <p:nvPr/>
        </p:nvSpPr>
        <p:spPr>
          <a:xfrm>
            <a:off x="1098169" y="1201748"/>
            <a:ext cx="9881361" cy="49164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sz="1800" b="1" dirty="0">
                <a:latin typeface="Arial" panose="020B0604020202020204" pitchFamily="34" charset="0"/>
                <a:cs typeface="Arial" panose="020B0604020202020204" pitchFamily="34" charset="0"/>
              </a:rPr>
              <a:t>Validación del identificador CURP mediante el siguiente proceso:</a:t>
            </a:r>
          </a:p>
          <a:p>
            <a:pPr marL="457200" indent="-457200" algn="l">
              <a:buFont typeface="Wingdings" panose="05000000000000000000" pitchFamily="2" charset="2"/>
              <a:buChar char="§"/>
            </a:pPr>
            <a:endParaRPr lang="es-MX" sz="1000" dirty="0" smtClean="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
            </a:pPr>
            <a:r>
              <a:rPr lang="es-MX" dirty="0">
                <a:latin typeface="Arial" panose="020B0604020202020204" pitchFamily="34" charset="0"/>
                <a:cs typeface="Arial" panose="020B0604020202020204" pitchFamily="34" charset="0"/>
              </a:rPr>
              <a:t>Limpieza de CURP quitando espacios en blanco  y caracteres especiales (&amp;_;`,*¾´¨%@/?!.&lt;&gt;,#$-*'|¥Ð}_ÀÁÒÇ""+-=:.·()</a:t>
            </a:r>
            <a:r>
              <a:rPr lang="es-MX" dirty="0" err="1">
                <a:latin typeface="Arial" panose="020B0604020202020204" pitchFamily="34" charset="0"/>
                <a:cs typeface="Arial" panose="020B0604020202020204" pitchFamily="34" charset="0"/>
              </a:rPr>
              <a:t>ƒ°º</a:t>
            </a:r>
            <a:r>
              <a:rPr lang="es-MX" dirty="0">
                <a:latin typeface="Arial" panose="020B0604020202020204" pitchFamily="34" charset="0"/>
                <a:cs typeface="Arial" panose="020B0604020202020204" pitchFamily="34" charset="0"/>
              </a:rPr>
              <a:t>).</a:t>
            </a:r>
          </a:p>
          <a:p>
            <a:pPr marL="1200150" lvl="2" indent="-285750" algn="l">
              <a:buFont typeface="Wingdings" panose="05000000000000000000" pitchFamily="2" charset="2"/>
              <a:buChar char="§"/>
            </a:pPr>
            <a:endParaRPr lang="es-MX" sz="800" dirty="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
            </a:pPr>
            <a:r>
              <a:rPr lang="es-MX" dirty="0">
                <a:latin typeface="Arial" panose="020B0604020202020204" pitchFamily="34" charset="0"/>
                <a:cs typeface="Arial" panose="020B0604020202020204" pitchFamily="34" charset="0"/>
              </a:rPr>
              <a:t>Primera validación: Eliminación de CURP que no cumplen con longitud 18, CURP vacías, aquellas que tienen información numérica en espacios de carácter, posición de letras y números inválidos, etc. </a:t>
            </a:r>
          </a:p>
          <a:p>
            <a:pPr marL="1200150" lvl="2" indent="-285750" algn="l">
              <a:buFont typeface="Wingdings" panose="05000000000000000000" pitchFamily="2" charset="2"/>
              <a:buChar char="§"/>
            </a:pPr>
            <a:endParaRPr lang="es-MX" sz="800" dirty="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
            </a:pPr>
            <a:r>
              <a:rPr lang="es-MX" dirty="0">
                <a:latin typeface="Arial" panose="020B0604020202020204" pitchFamily="34" charset="0"/>
                <a:cs typeface="Arial" panose="020B0604020202020204" pitchFamily="34" charset="0"/>
              </a:rPr>
              <a:t>Segunda validación para las CURP con longitud igual a 18. Descomposición  de la CURP </a:t>
            </a:r>
            <a:r>
              <a:rPr lang="es-MX" dirty="0" smtClean="0">
                <a:latin typeface="Arial" panose="020B0604020202020204" pitchFamily="34" charset="0"/>
                <a:cs typeface="Arial" panose="020B0604020202020204" pitchFamily="34" charset="0"/>
              </a:rPr>
              <a:t>carácter </a:t>
            </a:r>
            <a:r>
              <a:rPr lang="es-MX" dirty="0">
                <a:latin typeface="Arial" panose="020B0604020202020204" pitchFamily="34" charset="0"/>
                <a:cs typeface="Arial" panose="020B0604020202020204" pitchFamily="34" charset="0"/>
              </a:rPr>
              <a:t>por </a:t>
            </a:r>
            <a:r>
              <a:rPr lang="es-MX" dirty="0" smtClean="0">
                <a:latin typeface="Arial" panose="020B0604020202020204" pitchFamily="34" charset="0"/>
                <a:cs typeface="Arial" panose="020B0604020202020204" pitchFamily="34" charset="0"/>
              </a:rPr>
              <a:t>carácter </a:t>
            </a:r>
            <a:r>
              <a:rPr lang="es-MX" dirty="0">
                <a:latin typeface="Arial" panose="020B0604020202020204" pitchFamily="34" charset="0"/>
                <a:cs typeface="Arial" panose="020B0604020202020204" pitchFamily="34" charset="0"/>
              </a:rPr>
              <a:t>para validar que en cada posición estuviera la información correcta tales como año/mes/día, el rango de días menor o igual a 31 dependiendo del mes, los meses menor o igual a 12, verificación de siglas de las entidades de nacimiento, validación de letras para el sexo, etc.</a:t>
            </a:r>
          </a:p>
          <a:p>
            <a:pPr marL="1200150" lvl="2" indent="-285750" algn="l">
              <a:buFont typeface="Wingdings" panose="05000000000000000000" pitchFamily="2" charset="2"/>
              <a:buChar char="§"/>
            </a:pPr>
            <a:endParaRPr lang="es-MX" sz="800" dirty="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
            </a:pPr>
            <a:r>
              <a:rPr lang="es-MX" dirty="0">
                <a:latin typeface="Arial" panose="020B0604020202020204" pitchFamily="34" charset="0"/>
                <a:cs typeface="Arial" panose="020B0604020202020204" pitchFamily="34" charset="0"/>
              </a:rPr>
              <a:t>Cálculo de edad de los alumnos como variable auxiliar. </a:t>
            </a:r>
          </a:p>
          <a:p>
            <a:pPr marL="1200150" lvl="2" indent="-285750" algn="l">
              <a:buFont typeface="Wingdings" panose="05000000000000000000" pitchFamily="2" charset="2"/>
              <a:buChar char="ü"/>
            </a:pPr>
            <a:endParaRPr lang="es-MX" sz="1600" dirty="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ü"/>
            </a:pPr>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lvl="2" algn="just"/>
            <a:endParaRPr lang="es-MX" sz="1600" dirty="0">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5594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907211" y="0"/>
            <a:ext cx="10515600" cy="1325563"/>
          </a:xfrm>
        </p:spPr>
        <p:txBody>
          <a:bodyPr>
            <a:noAutofit/>
          </a:bodyPr>
          <a:lstStyle/>
          <a:p>
            <a:pPr algn="ctr">
              <a:lnSpc>
                <a:spcPct val="150000"/>
              </a:lnSpc>
            </a:pPr>
            <a:r>
              <a:rPr lang="es-MX" sz="28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Metodología de análisis de trayectorias</a:t>
            </a:r>
            <a:endParaRPr lang="es-MX" sz="4000" dirty="0">
              <a:solidFill>
                <a:schemeClr val="accent5"/>
              </a:solidFill>
              <a:latin typeface="Arial" panose="020B0604020202020204" pitchFamily="34" charset="0"/>
              <a:cs typeface="Arial" panose="020B0604020202020204" pitchFamily="34" charset="0"/>
            </a:endParaRPr>
          </a:p>
        </p:txBody>
      </p:sp>
      <p:sp>
        <p:nvSpPr>
          <p:cNvPr id="2" name="Marcador de contenido 1"/>
          <p:cNvSpPr>
            <a:spLocks noGrp="1"/>
          </p:cNvSpPr>
          <p:nvPr>
            <p:ph idx="1"/>
          </p:nvPr>
        </p:nvSpPr>
        <p:spPr>
          <a:xfrm>
            <a:off x="907211" y="1325563"/>
            <a:ext cx="10515600" cy="5107288"/>
          </a:xfrm>
        </p:spPr>
        <p:txBody>
          <a:bodyPr/>
          <a:lstStyle/>
          <a:p>
            <a:r>
              <a:rPr lang="es-MX" sz="2400" dirty="0">
                <a:latin typeface="Arial" panose="020B0604020202020204" pitchFamily="34" charset="0"/>
                <a:cs typeface="Arial" panose="020B0604020202020204" pitchFamily="34" charset="0"/>
              </a:rPr>
              <a:t>Depuración de bases de datos a partir de la construcción de un identificador único. </a:t>
            </a:r>
          </a:p>
          <a:p>
            <a:r>
              <a:rPr lang="es-MX" sz="2400" dirty="0">
                <a:latin typeface="Arial" panose="020B0604020202020204" pitchFamily="34" charset="0"/>
                <a:cs typeface="Arial" panose="020B0604020202020204" pitchFamily="34" charset="0"/>
              </a:rPr>
              <a:t>Tratamiento de la confidencialidad de la información a partir un algoritmo para generar una clave única a partir de la CURP. </a:t>
            </a:r>
          </a:p>
          <a:p>
            <a:r>
              <a:rPr lang="es-MX" sz="2400" dirty="0">
                <a:latin typeface="Arial" panose="020B0604020202020204" pitchFamily="34" charset="0"/>
                <a:cs typeface="Arial" panose="020B0604020202020204" pitchFamily="34" charset="0"/>
              </a:rPr>
              <a:t>Construcción de la base única longitudinal con información sobre el nivel, grado escolar, condición de </a:t>
            </a:r>
            <a:r>
              <a:rPr lang="es-MX" sz="2400" dirty="0" smtClean="0">
                <a:latin typeface="Arial" panose="020B0604020202020204" pitchFamily="34" charset="0"/>
                <a:cs typeface="Arial" panose="020B0604020202020204" pitchFamily="34" charset="0"/>
              </a:rPr>
              <a:t>becario y niveles </a:t>
            </a:r>
            <a:r>
              <a:rPr lang="es-MX" sz="2400" dirty="0">
                <a:latin typeface="Arial" panose="020B0604020202020204" pitchFamily="34" charset="0"/>
                <a:cs typeface="Arial" panose="020B0604020202020204" pitchFamily="34" charset="0"/>
              </a:rPr>
              <a:t>de </a:t>
            </a:r>
            <a:r>
              <a:rPr lang="es-MX" sz="2400" dirty="0" smtClean="0">
                <a:latin typeface="Arial" panose="020B0604020202020204" pitchFamily="34" charset="0"/>
                <a:cs typeface="Arial" panose="020B0604020202020204" pitchFamily="34" charset="0"/>
              </a:rPr>
              <a:t>logro.</a:t>
            </a:r>
          </a:p>
          <a:p>
            <a:r>
              <a:rPr lang="es-MX" sz="2400" dirty="0" smtClean="0">
                <a:latin typeface="Arial" panose="020B0604020202020204" pitchFamily="34" charset="0"/>
                <a:cs typeface="Arial" panose="020B0604020202020204" pitchFamily="34" charset="0"/>
              </a:rPr>
              <a:t>Selección </a:t>
            </a:r>
            <a:r>
              <a:rPr lang="es-MX" sz="2400" dirty="0">
                <a:latin typeface="Arial" panose="020B0604020202020204" pitchFamily="34" charset="0"/>
                <a:cs typeface="Arial" panose="020B0604020202020204" pitchFamily="34" charset="0"/>
              </a:rPr>
              <a:t>de la cohorte de interés. </a:t>
            </a:r>
          </a:p>
          <a:p>
            <a:r>
              <a:rPr lang="es-MX" sz="2400" dirty="0">
                <a:latin typeface="Arial" panose="020B0604020202020204" pitchFamily="34" charset="0"/>
                <a:cs typeface="Arial" panose="020B0604020202020204" pitchFamily="34" charset="0"/>
              </a:rPr>
              <a:t>Análisis de secuencias. </a:t>
            </a:r>
          </a:p>
          <a:p>
            <a:r>
              <a:rPr lang="es-MX" sz="2400" dirty="0">
                <a:latin typeface="Arial" panose="020B0604020202020204" pitchFamily="34" charset="0"/>
                <a:cs typeface="Arial" panose="020B0604020202020204" pitchFamily="34" charset="0"/>
              </a:rPr>
              <a:t>Comparación de trayectorias por grupos de alumnos según condición de becario. </a:t>
            </a:r>
          </a:p>
          <a:p>
            <a:endParaRPr lang="en-US" dirty="0"/>
          </a:p>
        </p:txBody>
      </p:sp>
    </p:spTree>
    <p:extLst>
      <p:ext uri="{BB962C8B-B14F-4D97-AF65-F5344CB8AC3E}">
        <p14:creationId xmlns:p14="http://schemas.microsoft.com/office/powerpoint/2010/main" val="4200654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781050" y="100668"/>
            <a:ext cx="10515600" cy="654341"/>
          </a:xfrm>
        </p:spPr>
        <p:txBody>
          <a:bodyPr>
            <a:noAutofit/>
          </a:bodyPr>
          <a:lstStyle/>
          <a:p>
            <a:pPr algn="ctr">
              <a:lnSpc>
                <a:spcPct val="150000"/>
              </a:lnSpc>
            </a:pPr>
            <a:r>
              <a:rPr lang="es-MX" sz="2800" b="1" dirty="0" smtClean="0">
                <a:solidFill>
                  <a:srgbClr val="4472C4"/>
                </a:solidFill>
                <a:latin typeface="Arial" panose="020B0604020202020204" pitchFamily="34" charset="0"/>
                <a:ea typeface="Calibri" panose="020F0502020204030204" pitchFamily="34" charset="0"/>
                <a:cs typeface="Times New Roman" panose="02020603050405020304" pitchFamily="18" charset="0"/>
              </a:rPr>
              <a:t>Construcción de la Base Única Longitudinal</a:t>
            </a:r>
            <a:endParaRPr lang="es-MX" sz="4000" dirty="0">
              <a:solidFill>
                <a:schemeClr val="accent5"/>
              </a:solidFill>
              <a:latin typeface="Arial" panose="020B0604020202020204" pitchFamily="34" charset="0"/>
              <a:cs typeface="Arial" panose="020B0604020202020204" pitchFamily="34" charset="0"/>
            </a:endParaRPr>
          </a:p>
        </p:txBody>
      </p:sp>
      <p:sp>
        <p:nvSpPr>
          <p:cNvPr id="3" name="Subtítulo 2"/>
          <p:cNvSpPr txBox="1">
            <a:spLocks/>
          </p:cNvSpPr>
          <p:nvPr/>
        </p:nvSpPr>
        <p:spPr>
          <a:xfrm>
            <a:off x="1098169" y="1176793"/>
            <a:ext cx="10590248" cy="549832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sz="2000" dirty="0" smtClean="0">
                <a:solidFill>
                  <a:prstClr val="black"/>
                </a:solidFill>
                <a:latin typeface="Arial" panose="020B0604020202020204" pitchFamily="34" charset="0"/>
                <a:cs typeface="Arial" panose="020B0604020202020204" pitchFamily="34" charset="0"/>
              </a:rPr>
              <a:t>Después del proceso de validación </a:t>
            </a:r>
            <a:r>
              <a:rPr lang="es-MX" sz="2000" dirty="0">
                <a:solidFill>
                  <a:prstClr val="black"/>
                </a:solidFill>
                <a:latin typeface="Arial" panose="020B0604020202020204" pitchFamily="34" charset="0"/>
                <a:cs typeface="Arial" panose="020B0604020202020204" pitchFamily="34" charset="0"/>
              </a:rPr>
              <a:t>s</a:t>
            </a:r>
            <a:r>
              <a:rPr lang="es-MX" sz="2000" dirty="0" smtClean="0">
                <a:solidFill>
                  <a:prstClr val="black"/>
                </a:solidFill>
                <a:latin typeface="Arial" panose="020B0604020202020204" pitchFamily="34" charset="0"/>
                <a:cs typeface="Arial" panose="020B0604020202020204" pitchFamily="34" charset="0"/>
              </a:rPr>
              <a:t>e identificó que alrededor del 90% de los registros por ciclo y grado escolar resultaron consistentes.</a:t>
            </a:r>
          </a:p>
          <a:p>
            <a:pPr algn="l"/>
            <a:r>
              <a:rPr lang="es-MX" sz="2000" dirty="0" smtClean="0">
                <a:latin typeface="Arial" panose="020B0604020202020204" pitchFamily="34" charset="0"/>
                <a:cs typeface="Arial" panose="020B0604020202020204" pitchFamily="34" charset="0"/>
              </a:rPr>
              <a:t>Se procedió a hacer una base única longitudinal con todos los registros identificando los ciclos escolares y grados correspondientes, tomando como llave el ID construido a través de la CURP.</a:t>
            </a:r>
          </a:p>
          <a:p>
            <a:pPr algn="l"/>
            <a:endParaRPr lang="es-MX" sz="1800" dirty="0" smtClean="0">
              <a:latin typeface="Arial" panose="020B0604020202020204" pitchFamily="34" charset="0"/>
              <a:cs typeface="Arial" panose="020B0604020202020204" pitchFamily="34" charset="0"/>
            </a:endParaRPr>
          </a:p>
          <a:p>
            <a:pPr algn="l"/>
            <a:endParaRPr lang="es-MX" sz="1800" dirty="0">
              <a:latin typeface="Arial" panose="020B0604020202020204" pitchFamily="34" charset="0"/>
              <a:cs typeface="Arial" panose="020B0604020202020204" pitchFamily="34" charset="0"/>
            </a:endParaRPr>
          </a:p>
          <a:p>
            <a:pPr algn="l"/>
            <a:endParaRPr lang="es-MX" sz="1800" dirty="0" smtClean="0">
              <a:latin typeface="Arial" panose="020B0604020202020204" pitchFamily="34" charset="0"/>
              <a:cs typeface="Arial" panose="020B0604020202020204" pitchFamily="34" charset="0"/>
            </a:endParaRPr>
          </a:p>
          <a:p>
            <a:pPr algn="l"/>
            <a:endParaRPr lang="es-MX" sz="1800" dirty="0" smtClean="0">
              <a:latin typeface="Arial" panose="020B0604020202020204" pitchFamily="34" charset="0"/>
              <a:cs typeface="Arial" panose="020B0604020202020204" pitchFamily="34" charset="0"/>
            </a:endParaRPr>
          </a:p>
          <a:p>
            <a:pPr algn="l"/>
            <a:endParaRPr lang="es-MX" sz="1800" dirty="0" smtClean="0">
              <a:latin typeface="Arial" panose="020B0604020202020204" pitchFamily="34" charset="0"/>
              <a:cs typeface="Arial" panose="020B0604020202020204" pitchFamily="34" charset="0"/>
            </a:endParaRPr>
          </a:p>
          <a:p>
            <a:pPr algn="l"/>
            <a:endParaRPr lang="es-MX" sz="900" dirty="0" smtClean="0">
              <a:latin typeface="Arial" panose="020B0604020202020204" pitchFamily="34" charset="0"/>
              <a:cs typeface="Arial" panose="020B0604020202020204" pitchFamily="34" charset="0"/>
            </a:endParaRPr>
          </a:p>
          <a:p>
            <a:pPr algn="l"/>
            <a:endParaRPr lang="es-MX" sz="100" dirty="0" smtClean="0">
              <a:latin typeface="Arial" panose="020B0604020202020204" pitchFamily="34" charset="0"/>
              <a:cs typeface="Arial" panose="020B0604020202020204" pitchFamily="34" charset="0"/>
            </a:endParaRPr>
          </a:p>
          <a:p>
            <a:pPr algn="l"/>
            <a:endParaRPr lang="es-MX" sz="200" dirty="0">
              <a:latin typeface="Arial" panose="020B0604020202020204" pitchFamily="34" charset="0"/>
              <a:cs typeface="Arial" panose="020B0604020202020204" pitchFamily="34" charset="0"/>
            </a:endParaRPr>
          </a:p>
          <a:p>
            <a:pPr algn="l"/>
            <a:r>
              <a:rPr lang="es-MX" sz="2100" dirty="0" smtClean="0">
                <a:latin typeface="Arial" panose="020B0604020202020204" pitchFamily="34" charset="0"/>
                <a:cs typeface="Arial" panose="020B0604020202020204" pitchFamily="34" charset="0"/>
              </a:rPr>
              <a:t>Se construyeron las secuencias de tránsito entre niveles y grados (</a:t>
            </a:r>
            <a:r>
              <a:rPr lang="es-MX" sz="2100" dirty="0">
                <a:latin typeface="Arial" panose="020B0604020202020204" pitchFamily="34" charset="0"/>
                <a:cs typeface="Arial" panose="020B0604020202020204" pitchFamily="34" charset="0"/>
              </a:rPr>
              <a:t>6° de primaria [</a:t>
            </a:r>
            <a:r>
              <a:rPr lang="es-MX" sz="2100" dirty="0" smtClean="0">
                <a:latin typeface="Arial" panose="020B0604020202020204" pitchFamily="34" charset="0"/>
                <a:cs typeface="Arial" panose="020B0604020202020204" pitchFamily="34" charset="0"/>
              </a:rPr>
              <a:t>6], </a:t>
            </a:r>
            <a:r>
              <a:rPr lang="es-MX" sz="2100" dirty="0">
                <a:latin typeface="Arial" panose="020B0604020202020204" pitchFamily="34" charset="0"/>
                <a:cs typeface="Arial" panose="020B0604020202020204" pitchFamily="34" charset="0"/>
              </a:rPr>
              <a:t>1° de secundaria </a:t>
            </a:r>
            <a:r>
              <a:rPr lang="es-MX" sz="2100" dirty="0" smtClean="0">
                <a:latin typeface="Arial" panose="020B0604020202020204" pitchFamily="34" charset="0"/>
                <a:cs typeface="Arial" panose="020B0604020202020204" pitchFamily="34" charset="0"/>
              </a:rPr>
              <a:t>[7</a:t>
            </a:r>
            <a:r>
              <a:rPr lang="es-MX" sz="2100" dirty="0">
                <a:latin typeface="Arial" panose="020B0604020202020204" pitchFamily="34" charset="0"/>
                <a:cs typeface="Arial" panose="020B0604020202020204" pitchFamily="34" charset="0"/>
              </a:rPr>
              <a:t>]</a:t>
            </a:r>
            <a:r>
              <a:rPr lang="es-MX" sz="2100" dirty="0" smtClean="0">
                <a:latin typeface="Arial" panose="020B0604020202020204" pitchFamily="34" charset="0"/>
                <a:cs typeface="Arial" panose="020B0604020202020204" pitchFamily="34" charset="0"/>
              </a:rPr>
              <a:t>, </a:t>
            </a:r>
            <a:r>
              <a:rPr lang="es-MX" sz="2100" dirty="0">
                <a:latin typeface="Arial" panose="020B0604020202020204" pitchFamily="34" charset="0"/>
                <a:cs typeface="Arial" panose="020B0604020202020204" pitchFamily="34" charset="0"/>
              </a:rPr>
              <a:t>2° de secundaria </a:t>
            </a:r>
            <a:r>
              <a:rPr lang="es-MX" sz="2100" dirty="0" smtClean="0">
                <a:latin typeface="Arial" panose="020B0604020202020204" pitchFamily="34" charset="0"/>
                <a:cs typeface="Arial" panose="020B0604020202020204" pitchFamily="34" charset="0"/>
              </a:rPr>
              <a:t>[8</a:t>
            </a:r>
            <a:r>
              <a:rPr lang="es-MX" sz="2100" dirty="0">
                <a:latin typeface="Arial" panose="020B0604020202020204" pitchFamily="34" charset="0"/>
                <a:cs typeface="Arial" panose="020B0604020202020204" pitchFamily="34" charset="0"/>
              </a:rPr>
              <a:t>]</a:t>
            </a:r>
            <a:r>
              <a:rPr lang="es-MX" sz="2100" dirty="0" smtClean="0">
                <a:latin typeface="Arial" panose="020B0604020202020204" pitchFamily="34" charset="0"/>
                <a:cs typeface="Arial" panose="020B0604020202020204" pitchFamily="34" charset="0"/>
              </a:rPr>
              <a:t>, </a:t>
            </a:r>
            <a:r>
              <a:rPr lang="es-MX" sz="2100" dirty="0">
                <a:latin typeface="Arial" panose="020B0604020202020204" pitchFamily="34" charset="0"/>
                <a:cs typeface="Arial" panose="020B0604020202020204" pitchFamily="34" charset="0"/>
              </a:rPr>
              <a:t>3° de secundaria </a:t>
            </a:r>
            <a:r>
              <a:rPr lang="es-MX" sz="2100" dirty="0" smtClean="0">
                <a:latin typeface="Arial" panose="020B0604020202020204" pitchFamily="34" charset="0"/>
                <a:cs typeface="Arial" panose="020B0604020202020204" pitchFamily="34" charset="0"/>
              </a:rPr>
              <a:t>[9</a:t>
            </a:r>
            <a:r>
              <a:rPr lang="es-MX" sz="2100" dirty="0">
                <a:latin typeface="Arial" panose="020B0604020202020204" pitchFamily="34" charset="0"/>
                <a:cs typeface="Arial" panose="020B0604020202020204" pitchFamily="34" charset="0"/>
              </a:rPr>
              <a:t>]</a:t>
            </a:r>
            <a:r>
              <a:rPr lang="es-MX" sz="2100" dirty="0" smtClean="0">
                <a:latin typeface="Arial" panose="020B0604020202020204" pitchFamily="34" charset="0"/>
                <a:cs typeface="Arial" panose="020B0604020202020204" pitchFamily="34" charset="0"/>
              </a:rPr>
              <a:t> </a:t>
            </a:r>
            <a:r>
              <a:rPr lang="es-MX" sz="2100" dirty="0">
                <a:latin typeface="Arial" panose="020B0604020202020204" pitchFamily="34" charset="0"/>
                <a:cs typeface="Arial" panose="020B0604020202020204" pitchFamily="34" charset="0"/>
              </a:rPr>
              <a:t>y 3° de EMS </a:t>
            </a:r>
            <a:r>
              <a:rPr lang="es-MX" sz="2100" dirty="0" smtClean="0">
                <a:latin typeface="Arial" panose="020B0604020202020204" pitchFamily="34" charset="0"/>
                <a:cs typeface="Arial" panose="020B0604020202020204" pitchFamily="34" charset="0"/>
              </a:rPr>
              <a:t>[12]. </a:t>
            </a:r>
          </a:p>
          <a:p>
            <a:pPr algn="l"/>
            <a:r>
              <a:rPr lang="es-MX" sz="2100" dirty="0" smtClean="0">
                <a:latin typeface="Arial" panose="020B0604020202020204" pitchFamily="34" charset="0"/>
                <a:cs typeface="Arial" panose="020B0604020202020204" pitchFamily="34" charset="0"/>
              </a:rPr>
              <a:t>Esta información es selectiva pues está condicionada a que el alumno esté inscrito y haya asistido a la prueba ENLACE. Los ciclos en los que el alumnos no aparece no necesariamente es porque está fuera del Sistema Educativo Nacional.</a:t>
            </a:r>
          </a:p>
          <a:p>
            <a:pPr algn="l"/>
            <a:endParaRPr lang="es-MX" sz="1800" dirty="0" smtClean="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ü"/>
            </a:pPr>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lvl="2" algn="l"/>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lvl="2" algn="just"/>
            <a:endParaRPr lang="es-MX" sz="1600" dirty="0">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rotWithShape="1">
          <a:blip r:embed="rId2"/>
          <a:srcRect t="1" b="53077"/>
          <a:stretch/>
        </p:blipFill>
        <p:spPr>
          <a:xfrm>
            <a:off x="466379" y="2730729"/>
            <a:ext cx="11479009" cy="1911928"/>
          </a:xfrm>
          <a:prstGeom prst="rect">
            <a:avLst/>
          </a:prstGeom>
        </p:spPr>
      </p:pic>
      <p:sp>
        <p:nvSpPr>
          <p:cNvPr id="7" name="Elipse 6"/>
          <p:cNvSpPr/>
          <p:nvPr/>
        </p:nvSpPr>
        <p:spPr>
          <a:xfrm>
            <a:off x="10814858" y="2485503"/>
            <a:ext cx="1286889" cy="251875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211049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19567899"/>
              </p:ext>
            </p:extLst>
          </p:nvPr>
        </p:nvGraphicFramePr>
        <p:xfrm>
          <a:off x="643583" y="2534095"/>
          <a:ext cx="7467022" cy="3652908"/>
        </p:xfrm>
        <a:graphic>
          <a:graphicData uri="http://schemas.openxmlformats.org/drawingml/2006/table">
            <a:tbl>
              <a:tblPr firstRow="1" firstCol="1" bandRow="1">
                <a:tableStyleId>{5940675A-B579-460E-94D1-54222C63F5DA}</a:tableStyleId>
              </a:tblPr>
              <a:tblGrid>
                <a:gridCol w="2075158">
                  <a:extLst>
                    <a:ext uri="{9D8B030D-6E8A-4147-A177-3AD203B41FA5}">
                      <a16:colId xmlns:a16="http://schemas.microsoft.com/office/drawing/2014/main" val="3922562281"/>
                    </a:ext>
                  </a:extLst>
                </a:gridCol>
                <a:gridCol w="1347966">
                  <a:extLst>
                    <a:ext uri="{9D8B030D-6E8A-4147-A177-3AD203B41FA5}">
                      <a16:colId xmlns:a16="http://schemas.microsoft.com/office/drawing/2014/main" val="1472761490"/>
                    </a:ext>
                  </a:extLst>
                </a:gridCol>
                <a:gridCol w="1347966">
                  <a:extLst>
                    <a:ext uri="{9D8B030D-6E8A-4147-A177-3AD203B41FA5}">
                      <a16:colId xmlns:a16="http://schemas.microsoft.com/office/drawing/2014/main" val="3459983541"/>
                    </a:ext>
                  </a:extLst>
                </a:gridCol>
                <a:gridCol w="1347966">
                  <a:extLst>
                    <a:ext uri="{9D8B030D-6E8A-4147-A177-3AD203B41FA5}">
                      <a16:colId xmlns:a16="http://schemas.microsoft.com/office/drawing/2014/main" val="3902325920"/>
                    </a:ext>
                  </a:extLst>
                </a:gridCol>
                <a:gridCol w="1347966">
                  <a:extLst>
                    <a:ext uri="{9D8B030D-6E8A-4147-A177-3AD203B41FA5}">
                      <a16:colId xmlns:a16="http://schemas.microsoft.com/office/drawing/2014/main" val="2474669429"/>
                    </a:ext>
                  </a:extLst>
                </a:gridCol>
              </a:tblGrid>
              <a:tr h="238312">
                <a:tc>
                  <a:txBody>
                    <a:bodyPr/>
                    <a:lstStyle/>
                    <a:p>
                      <a:pPr algn="ctr">
                        <a:lnSpc>
                          <a:spcPct val="107000"/>
                        </a:lnSpc>
                        <a:spcAft>
                          <a:spcPts val="0"/>
                        </a:spcAft>
                      </a:pPr>
                      <a:r>
                        <a:rPr lang="es-MX" sz="1600" b="1" dirty="0">
                          <a:solidFill>
                            <a:schemeClr val="bg1"/>
                          </a:solidFill>
                          <a:effectLst/>
                        </a:rPr>
                        <a:t>Trayectoria</a:t>
                      </a:r>
                      <a:endParaRPr lang="es-MX"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600" b="1" dirty="0">
                          <a:solidFill>
                            <a:schemeClr val="bg1"/>
                          </a:solidFill>
                          <a:effectLst/>
                        </a:rPr>
                        <a:t>Becarios</a:t>
                      </a:r>
                      <a:endParaRPr lang="es-MX"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600" b="1" dirty="0">
                          <a:solidFill>
                            <a:schemeClr val="bg1"/>
                          </a:solidFill>
                          <a:effectLst/>
                        </a:rPr>
                        <a:t>% Becarios</a:t>
                      </a:r>
                      <a:endParaRPr lang="es-MX"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600" b="1" dirty="0">
                          <a:solidFill>
                            <a:schemeClr val="bg1"/>
                          </a:solidFill>
                          <a:effectLst/>
                        </a:rPr>
                        <a:t>No becarios</a:t>
                      </a:r>
                      <a:endParaRPr lang="es-MX"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s-MX" sz="1600" b="1" dirty="0">
                          <a:solidFill>
                            <a:schemeClr val="bg1"/>
                          </a:solidFill>
                          <a:effectLst/>
                        </a:rPr>
                        <a:t>% No becarios</a:t>
                      </a:r>
                      <a:endParaRPr lang="es-MX"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953198233"/>
                  </a:ext>
                </a:extLst>
              </a:tr>
              <a:tr h="226964">
                <a:tc>
                  <a:txBody>
                    <a:bodyPr/>
                    <a:lstStyle/>
                    <a:p>
                      <a:pPr>
                        <a:lnSpc>
                          <a:spcPct val="107000"/>
                        </a:lnSpc>
                        <a:spcAft>
                          <a:spcPts val="0"/>
                        </a:spcAft>
                      </a:pPr>
                      <a:r>
                        <a:rPr lang="es-MX" sz="1600" dirty="0">
                          <a:effectLst/>
                        </a:rPr>
                        <a:t>6_7_8_9_._._.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175 567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32.0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456 593</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32.8</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1310434"/>
                  </a:ext>
                </a:extLst>
              </a:tr>
              <a:tr h="226964">
                <a:tc>
                  <a:txBody>
                    <a:bodyPr/>
                    <a:lstStyle/>
                    <a:p>
                      <a:pPr>
                        <a:lnSpc>
                          <a:spcPct val="107000"/>
                        </a:lnSpc>
                        <a:spcAft>
                          <a:spcPts val="0"/>
                        </a:spcAft>
                      </a:pPr>
                      <a:r>
                        <a:rPr lang="es-MX" sz="1600" dirty="0">
                          <a:effectLst/>
                        </a:rPr>
                        <a:t>6_7_8_9_._._12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134 535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24.5</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426 327</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30.6</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669492"/>
                  </a:ext>
                </a:extLst>
              </a:tr>
              <a:tr h="226964">
                <a:tc>
                  <a:txBody>
                    <a:bodyPr/>
                    <a:lstStyle/>
                    <a:p>
                      <a:pPr>
                        <a:lnSpc>
                          <a:spcPct val="107000"/>
                        </a:lnSpc>
                        <a:spcAft>
                          <a:spcPts val="0"/>
                        </a:spcAft>
                      </a:pPr>
                      <a:r>
                        <a:rPr lang="es-MX" sz="1600" dirty="0">
                          <a:effectLst/>
                        </a:rPr>
                        <a:t>6_._._._._._.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100 112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18.2</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144 258</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10.4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9826"/>
                  </a:ext>
                </a:extLst>
              </a:tr>
              <a:tr h="226964">
                <a:tc>
                  <a:txBody>
                    <a:bodyPr/>
                    <a:lstStyle/>
                    <a:p>
                      <a:pPr>
                        <a:lnSpc>
                          <a:spcPct val="107000"/>
                        </a:lnSpc>
                        <a:spcAft>
                          <a:spcPts val="0"/>
                        </a:spcAft>
                      </a:pPr>
                      <a:r>
                        <a:rPr lang="es-MX" sz="1600" dirty="0">
                          <a:effectLst/>
                        </a:rPr>
                        <a:t>6_7_8_._._._.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25 288</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4.6</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70 813</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5.1</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381535"/>
                  </a:ext>
                </a:extLst>
              </a:tr>
              <a:tr h="226964">
                <a:tc>
                  <a:txBody>
                    <a:bodyPr/>
                    <a:lstStyle/>
                    <a:p>
                      <a:pPr>
                        <a:lnSpc>
                          <a:spcPct val="107000"/>
                        </a:lnSpc>
                        <a:spcAft>
                          <a:spcPts val="0"/>
                        </a:spcAft>
                      </a:pPr>
                      <a:r>
                        <a:rPr lang="es-MX" sz="1600" dirty="0">
                          <a:effectLst/>
                        </a:rPr>
                        <a:t>6_7_._._._._.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24 844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4.5</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58 160</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4.2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556617"/>
                  </a:ext>
                </a:extLst>
              </a:tr>
              <a:tr h="226964">
                <a:tc>
                  <a:txBody>
                    <a:bodyPr/>
                    <a:lstStyle/>
                    <a:p>
                      <a:pPr>
                        <a:lnSpc>
                          <a:spcPct val="107000"/>
                        </a:lnSpc>
                        <a:spcAft>
                          <a:spcPts val="0"/>
                        </a:spcAft>
                      </a:pPr>
                      <a:r>
                        <a:rPr lang="es-MX" sz="1600" dirty="0">
                          <a:effectLst/>
                        </a:rPr>
                        <a:t>6_._8_9_._._.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20 582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3.7</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36 997</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2.7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7086744"/>
                  </a:ext>
                </a:extLst>
              </a:tr>
              <a:tr h="226964">
                <a:tc>
                  <a:txBody>
                    <a:bodyPr/>
                    <a:lstStyle/>
                    <a:p>
                      <a:pPr>
                        <a:lnSpc>
                          <a:spcPct val="107000"/>
                        </a:lnSpc>
                        <a:spcAft>
                          <a:spcPts val="0"/>
                        </a:spcAft>
                      </a:pPr>
                      <a:r>
                        <a:rPr lang="es-MX" sz="1600" dirty="0">
                          <a:effectLst/>
                        </a:rPr>
                        <a:t>6_._8_9_._._12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16 595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3.0</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29 880</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2.1</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7576285"/>
                  </a:ext>
                </a:extLst>
              </a:tr>
              <a:tr h="226964">
                <a:tc>
                  <a:txBody>
                    <a:bodyPr/>
                    <a:lstStyle/>
                    <a:p>
                      <a:pPr>
                        <a:lnSpc>
                          <a:spcPct val="107000"/>
                        </a:lnSpc>
                        <a:spcAft>
                          <a:spcPts val="0"/>
                        </a:spcAft>
                      </a:pPr>
                      <a:r>
                        <a:rPr lang="es-MX" sz="1600" dirty="0">
                          <a:effectLst/>
                        </a:rPr>
                        <a:t>6_._._._._._12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12 357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2.2</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12 624</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0.9</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6395114"/>
                  </a:ext>
                </a:extLst>
              </a:tr>
              <a:tr h="226964">
                <a:tc>
                  <a:txBody>
                    <a:bodyPr/>
                    <a:lstStyle/>
                    <a:p>
                      <a:pPr>
                        <a:lnSpc>
                          <a:spcPct val="107000"/>
                        </a:lnSpc>
                        <a:spcAft>
                          <a:spcPts val="0"/>
                        </a:spcAft>
                      </a:pPr>
                      <a:r>
                        <a:rPr lang="es-MX" sz="1600" dirty="0">
                          <a:effectLst/>
                        </a:rPr>
                        <a:t>6_7_._9_._._.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5 244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1.0</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21 945</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1.6</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6394057"/>
                  </a:ext>
                </a:extLst>
              </a:tr>
              <a:tr h="226964">
                <a:tc>
                  <a:txBody>
                    <a:bodyPr/>
                    <a:lstStyle/>
                    <a:p>
                      <a:pPr>
                        <a:lnSpc>
                          <a:spcPct val="107000"/>
                        </a:lnSpc>
                        <a:spcAft>
                          <a:spcPts val="0"/>
                        </a:spcAft>
                      </a:pPr>
                      <a:r>
                        <a:rPr lang="es-MX" sz="1600" dirty="0">
                          <a:effectLst/>
                        </a:rPr>
                        <a:t>6_._8_._._._.</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4 343</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0.8</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 9 491</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0.7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566978"/>
                  </a:ext>
                </a:extLst>
              </a:tr>
              <a:tr h="226964">
                <a:tc>
                  <a:txBody>
                    <a:bodyPr/>
                    <a:lstStyle/>
                    <a:p>
                      <a:pPr>
                        <a:lnSpc>
                          <a:spcPct val="107000"/>
                        </a:lnSpc>
                        <a:spcAft>
                          <a:spcPts val="0"/>
                        </a:spcAft>
                      </a:pPr>
                      <a:r>
                        <a:rPr lang="es-MX" sz="1600" dirty="0">
                          <a:effectLst/>
                        </a:rPr>
                        <a:t>Acumulado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r">
                        <a:lnSpc>
                          <a:spcPct val="107000"/>
                        </a:lnSpc>
                        <a:spcAft>
                          <a:spcPts val="0"/>
                        </a:spcAft>
                      </a:pPr>
                      <a:r>
                        <a:rPr lang="es-MX" sz="1600" dirty="0">
                          <a:effectLst/>
                        </a:rPr>
                        <a:t> 519 467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s-MX" sz="1600" dirty="0">
                          <a:effectLst/>
                        </a:rPr>
                        <a:t>94.6</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r">
                        <a:lnSpc>
                          <a:spcPct val="107000"/>
                        </a:lnSpc>
                        <a:spcAft>
                          <a:spcPts val="0"/>
                        </a:spcAft>
                      </a:pPr>
                      <a:r>
                        <a:rPr lang="es-MX" sz="1600">
                          <a:effectLst/>
                        </a:rPr>
                        <a:t>1 267 088</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s-MX" sz="1600" dirty="0">
                          <a:effectLst/>
                        </a:rPr>
                        <a:t>90.9</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49251677"/>
                  </a:ext>
                </a:extLst>
              </a:tr>
              <a:tr h="226964">
                <a:tc>
                  <a:txBody>
                    <a:bodyPr/>
                    <a:lstStyle/>
                    <a:p>
                      <a:pPr>
                        <a:lnSpc>
                          <a:spcPct val="107000"/>
                        </a:lnSpc>
                        <a:spcAft>
                          <a:spcPts val="0"/>
                        </a:spcAft>
                      </a:pPr>
                      <a:r>
                        <a:rPr lang="es-MX" sz="1600" dirty="0">
                          <a:effectLst/>
                        </a:rPr>
                        <a:t>Resto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29 787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5.4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 126 166</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dirty="0">
                          <a:effectLst/>
                        </a:rPr>
                        <a:t>9.1</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4830224"/>
                  </a:ext>
                </a:extLst>
              </a:tr>
              <a:tr h="238312">
                <a:tc>
                  <a:txBody>
                    <a:bodyPr/>
                    <a:lstStyle/>
                    <a:p>
                      <a:pPr>
                        <a:lnSpc>
                          <a:spcPct val="107000"/>
                        </a:lnSpc>
                        <a:spcAft>
                          <a:spcPts val="0"/>
                        </a:spcAft>
                      </a:pPr>
                      <a:r>
                        <a:rPr lang="es-MX" sz="1600" dirty="0">
                          <a:effectLst/>
                        </a:rPr>
                        <a:t>Total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r">
                        <a:lnSpc>
                          <a:spcPct val="107000"/>
                        </a:lnSpc>
                        <a:spcAft>
                          <a:spcPts val="0"/>
                        </a:spcAft>
                      </a:pPr>
                      <a:r>
                        <a:rPr lang="es-MX" sz="1600" dirty="0">
                          <a:effectLst/>
                        </a:rPr>
                        <a:t> 549 254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s-MX" sz="1600" dirty="0">
                          <a:effectLst/>
                        </a:rPr>
                        <a:t>100.0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r">
                        <a:lnSpc>
                          <a:spcPct val="107000"/>
                        </a:lnSpc>
                        <a:spcAft>
                          <a:spcPts val="0"/>
                        </a:spcAft>
                      </a:pPr>
                      <a:r>
                        <a:rPr lang="es-MX" sz="1600" dirty="0">
                          <a:effectLst/>
                        </a:rPr>
                        <a:t>1 393 254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s-MX" sz="1600" dirty="0">
                          <a:effectLst/>
                        </a:rPr>
                        <a:t>100.0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139588177"/>
                  </a:ext>
                </a:extLst>
              </a:tr>
            </a:tbl>
          </a:graphicData>
        </a:graphic>
      </p:graphicFrame>
      <p:sp>
        <p:nvSpPr>
          <p:cNvPr id="4" name="Título 1">
            <a:extLst>
              <a:ext uri="{FF2B5EF4-FFF2-40B4-BE49-F238E27FC236}">
                <a16:creationId xmlns:a16="http://schemas.microsoft.com/office/drawing/2014/main" id="{129D90A1-7193-4DDF-B581-2152D8E2B714}"/>
              </a:ext>
            </a:extLst>
          </p:cNvPr>
          <p:cNvSpPr>
            <a:spLocks noGrp="1"/>
          </p:cNvSpPr>
          <p:nvPr>
            <p:ph type="title"/>
          </p:nvPr>
        </p:nvSpPr>
        <p:spPr>
          <a:xfrm>
            <a:off x="276837" y="100668"/>
            <a:ext cx="11652308" cy="640861"/>
          </a:xfrm>
        </p:spPr>
        <p:txBody>
          <a:bodyPr>
            <a:noAutofit/>
          </a:bodyPr>
          <a:lstStyle/>
          <a:p>
            <a:pPr algn="ctr">
              <a:lnSpc>
                <a:spcPct val="150000"/>
              </a:lnSpc>
            </a:pPr>
            <a:r>
              <a:rPr lang="es-MX" sz="2800" b="1" dirty="0" smtClean="0">
                <a:solidFill>
                  <a:srgbClr val="4472C4"/>
                </a:solidFill>
                <a:latin typeface="Arial" panose="020B0604020202020204" pitchFamily="34" charset="0"/>
                <a:cs typeface="Times New Roman" panose="02020603050405020304" pitchFamily="18" charset="0"/>
              </a:rPr>
              <a:t>Secuencias </a:t>
            </a:r>
            <a:r>
              <a:rPr lang="es-MX" sz="2800" b="1" dirty="0">
                <a:solidFill>
                  <a:srgbClr val="4472C4"/>
                </a:solidFill>
                <a:latin typeface="Arial" panose="020B0604020202020204" pitchFamily="34" charset="0"/>
                <a:cs typeface="Times New Roman" panose="02020603050405020304" pitchFamily="18" charset="0"/>
              </a:rPr>
              <a:t>escolares a partir de los microdatos de ENLACE</a:t>
            </a:r>
            <a:endParaRPr lang="es-MX" sz="4000" dirty="0">
              <a:solidFill>
                <a:schemeClr val="accent5"/>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630B8B9F-DBF0-4BBA-B7E1-D9E6264201CA}"/>
              </a:ext>
            </a:extLst>
          </p:cNvPr>
          <p:cNvSpPr/>
          <p:nvPr/>
        </p:nvSpPr>
        <p:spPr>
          <a:xfrm>
            <a:off x="551700" y="930442"/>
            <a:ext cx="11102581" cy="1477328"/>
          </a:xfrm>
          <a:prstGeom prst="rect">
            <a:avLst/>
          </a:prstGeom>
        </p:spPr>
        <p:txBody>
          <a:bodyPr wrap="square">
            <a:spAutoFit/>
          </a:bodyPr>
          <a:lstStyle/>
          <a:p>
            <a:pPr algn="just"/>
            <a:r>
              <a:rPr lang="es-MX" dirty="0">
                <a:latin typeface="Arial" panose="020B0604020202020204" pitchFamily="34" charset="0"/>
                <a:cs typeface="Arial" panose="020B0604020202020204" pitchFamily="34" charset="0"/>
              </a:rPr>
              <a:t>Con la información disponible de ENLACE se construyeron las trayectorias de los alumnos que </a:t>
            </a:r>
            <a:r>
              <a:rPr lang="es-MX" dirty="0" smtClean="0">
                <a:latin typeface="Arial" panose="020B0604020202020204" pitchFamily="34" charset="0"/>
                <a:cs typeface="Arial" panose="020B0604020202020204" pitchFamily="34" charset="0"/>
              </a:rPr>
              <a:t>en el ciclo escolar 2007-2008 </a:t>
            </a:r>
            <a:r>
              <a:rPr lang="es-MX" dirty="0">
                <a:latin typeface="Arial" panose="020B0604020202020204" pitchFamily="34" charset="0"/>
                <a:cs typeface="Arial" panose="020B0604020202020204" pitchFamily="34" charset="0"/>
              </a:rPr>
              <a:t>cursaban 6° de </a:t>
            </a:r>
            <a:r>
              <a:rPr lang="es-MX" dirty="0" smtClean="0">
                <a:latin typeface="Arial" panose="020B0604020202020204" pitchFamily="34" charset="0"/>
                <a:cs typeface="Arial" panose="020B0604020202020204" pitchFamily="34" charset="0"/>
              </a:rPr>
              <a:t>primaria </a:t>
            </a:r>
            <a:r>
              <a:rPr lang="es-MX" dirty="0">
                <a:latin typeface="Arial" panose="020B0604020202020204" pitchFamily="34" charset="0"/>
                <a:cs typeface="Arial" panose="020B0604020202020204" pitchFamily="34" charset="0"/>
              </a:rPr>
              <a:t>hasta el ultimo grado de EMS. No obstante existen faltantes de información, los cuales son posibles de subsanar a partir de los registros administrativos de la SEP</a:t>
            </a:r>
            <a:r>
              <a:rPr lang="es-MX" dirty="0" smtClean="0">
                <a:latin typeface="Arial" panose="020B0604020202020204" pitchFamily="34" charset="0"/>
                <a:cs typeface="Arial" panose="020B0604020202020204" pitchFamily="34" charset="0"/>
              </a:rPr>
              <a:t>.</a:t>
            </a:r>
          </a:p>
          <a:p>
            <a:pPr algn="just"/>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p:txBody>
      </p:sp>
      <p:sp>
        <p:nvSpPr>
          <p:cNvPr id="32" name="Rectángulo 31">
            <a:extLst>
              <a:ext uri="{FF2B5EF4-FFF2-40B4-BE49-F238E27FC236}">
                <a16:creationId xmlns:a16="http://schemas.microsoft.com/office/drawing/2014/main" id="{D71278AA-1E52-4E81-993B-5A3AAD963A63}"/>
              </a:ext>
            </a:extLst>
          </p:cNvPr>
          <p:cNvSpPr/>
          <p:nvPr/>
        </p:nvSpPr>
        <p:spPr>
          <a:xfrm>
            <a:off x="643583" y="4388741"/>
            <a:ext cx="1678154" cy="2284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34" name="Rectángulo 33">
            <a:extLst>
              <a:ext uri="{FF2B5EF4-FFF2-40B4-BE49-F238E27FC236}">
                <a16:creationId xmlns:a16="http://schemas.microsoft.com/office/drawing/2014/main" id="{B3C2743F-1C87-4383-9E76-A96905752E42}"/>
              </a:ext>
            </a:extLst>
          </p:cNvPr>
          <p:cNvSpPr/>
          <p:nvPr/>
        </p:nvSpPr>
        <p:spPr>
          <a:xfrm>
            <a:off x="643583" y="5169038"/>
            <a:ext cx="1678154" cy="23303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35" name="Rectángulo 34">
            <a:extLst>
              <a:ext uri="{FF2B5EF4-FFF2-40B4-BE49-F238E27FC236}">
                <a16:creationId xmlns:a16="http://schemas.microsoft.com/office/drawing/2014/main" id="{3BB7F080-7511-40A4-88C4-3EF36A9D4EA6}"/>
              </a:ext>
            </a:extLst>
          </p:cNvPr>
          <p:cNvSpPr/>
          <p:nvPr/>
        </p:nvSpPr>
        <p:spPr>
          <a:xfrm>
            <a:off x="492967" y="2062008"/>
            <a:ext cx="8592300" cy="369332"/>
          </a:xfrm>
          <a:prstGeom prst="rect">
            <a:avLst/>
          </a:prstGeom>
        </p:spPr>
        <p:txBody>
          <a:bodyPr wrap="square">
            <a:spAutoFit/>
          </a:bodyPr>
          <a:lstStyle/>
          <a:p>
            <a:r>
              <a:rPr lang="es-MX" b="1" dirty="0">
                <a:latin typeface="Calibri" panose="020F0502020204030204" pitchFamily="34" charset="0"/>
                <a:ea typeface="Calibri" panose="020F0502020204030204" pitchFamily="34" charset="0"/>
                <a:cs typeface="Times New Roman" panose="02020603050405020304" pitchFamily="18" charset="0"/>
              </a:rPr>
              <a:t>Trayectorias escolares de la generación de alumnos </a:t>
            </a:r>
            <a:r>
              <a:rPr lang="es-MX" b="1" dirty="0" smtClean="0">
                <a:latin typeface="Calibri" panose="020F0502020204030204" pitchFamily="34" charset="0"/>
                <a:ea typeface="Calibri" panose="020F0502020204030204" pitchFamily="34" charset="0"/>
                <a:cs typeface="Times New Roman" panose="02020603050405020304" pitchFamily="18" charset="0"/>
              </a:rPr>
              <a:t>2007-2008/2013-2014 </a:t>
            </a:r>
            <a:r>
              <a:rPr lang="es-MX" b="1" dirty="0">
                <a:latin typeface="Calibri" panose="020F0502020204030204" pitchFamily="34" charset="0"/>
                <a:ea typeface="Calibri" panose="020F0502020204030204" pitchFamily="34" charset="0"/>
                <a:cs typeface="Times New Roman" panose="02020603050405020304" pitchFamily="18" charset="0"/>
              </a:rPr>
              <a:t>(ENLACE)</a:t>
            </a:r>
            <a:endParaRPr lang="es-MX" dirty="0"/>
          </a:p>
        </p:txBody>
      </p:sp>
    </p:spTree>
    <p:extLst>
      <p:ext uri="{BB962C8B-B14F-4D97-AF65-F5344CB8AC3E}">
        <p14:creationId xmlns:p14="http://schemas.microsoft.com/office/powerpoint/2010/main" val="2025918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5D555A494B3DAA40A40699B2F00C4C95" ma:contentTypeVersion="2" ma:contentTypeDescription="Crear nuevo documento." ma:contentTypeScope="" ma:versionID="0648f302532d7b785ba6b119e82760a5">
  <xsd:schema xmlns:xsd="http://www.w3.org/2001/XMLSchema" xmlns:xs="http://www.w3.org/2001/XMLSchema" xmlns:p="http://schemas.microsoft.com/office/2006/metadata/properties" xmlns:ns2="261677fe-61b0-4f11-bdc4-73dbac061fa3" targetNamespace="http://schemas.microsoft.com/office/2006/metadata/properties" ma:root="true" ma:fieldsID="8417d91fb1f10d26797a446f828a3008" ns2:_="">
    <xsd:import namespace="261677fe-61b0-4f11-bdc4-73dbac061fa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677fe-61b0-4f11-bdc4-73dbac061f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7A4D5C-AEED-48FB-88F5-0B9C6F49397A}">
  <ds:schemaRefs>
    <ds:schemaRef ds:uri="http://schemas.microsoft.com/sharepoint/v3/contenttype/forms"/>
  </ds:schemaRefs>
</ds:datastoreItem>
</file>

<file path=customXml/itemProps2.xml><?xml version="1.0" encoding="utf-8"?>
<ds:datastoreItem xmlns:ds="http://schemas.openxmlformats.org/officeDocument/2006/customXml" ds:itemID="{D8903BE9-925A-4BA2-ABC3-4C0631925F6A}">
  <ds:schemaRefs>
    <ds:schemaRef ds:uri="http://purl.org/dc/terms/"/>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261677fe-61b0-4f11-bdc4-73dbac061fa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14F66EE-F933-40BC-983B-6F5D7D468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677fe-61b0-4f11-bdc4-73dbac061f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4791</TotalTime>
  <Words>4509</Words>
  <Application>Microsoft Office PowerPoint</Application>
  <PresentationFormat>Panorámica</PresentationFormat>
  <Paragraphs>1330</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MS PGothic</vt:lpstr>
      <vt:lpstr>Arial</vt:lpstr>
      <vt:lpstr>Calibri</vt:lpstr>
      <vt:lpstr>Calibri Light</vt:lpstr>
      <vt:lpstr>Times New Roman</vt:lpstr>
      <vt:lpstr>Wingdings</vt:lpstr>
      <vt:lpstr>1_Tema de Office</vt:lpstr>
      <vt:lpstr>  Dirección General para la Integración y Análisis de la Información Unidad de Información y Fomento de la Cultura de la Evaluación</vt:lpstr>
      <vt:lpstr>Evaluación Nacional de Logro Académico en Centros Educativos (ENLACE)</vt:lpstr>
      <vt:lpstr>Estrategias de Análisis</vt:lpstr>
      <vt:lpstr>Presentación de PowerPoint</vt:lpstr>
      <vt:lpstr>Presentación de PowerPoint</vt:lpstr>
      <vt:lpstr>Tratamiento de la información</vt:lpstr>
      <vt:lpstr>Metodología de análisis de trayectorias</vt:lpstr>
      <vt:lpstr>Construcción de la Base Única Longitudinal</vt:lpstr>
      <vt:lpstr>Secuencias escolares a partir de los microdatos de ENLACE</vt:lpstr>
      <vt:lpstr>Incorporación de información del RNA</vt:lpstr>
      <vt:lpstr>Trayectorias longitudinales ENLACE -RNA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General de Integración y Análisis de la Información UIFCE</dc:title>
  <dc:creator>Rosa Maria Bautista Espinosa</dc:creator>
  <cp:lastModifiedBy>Miguel Angel Morales Hernandez</cp:lastModifiedBy>
  <cp:revision>359</cp:revision>
  <dcterms:created xsi:type="dcterms:W3CDTF">2017-09-01T17:43:00Z</dcterms:created>
  <dcterms:modified xsi:type="dcterms:W3CDTF">2018-07-30T22:59:32Z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0x0101005D555A494B3DAA40A40699B2F00C4C95</vt:lpwstr>
  </property>
</Properties>
</file>